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tags/tag49.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2.xml" ContentType="application/vnd.openxmlformats-officedocument.drawingml.chart+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714" r:id="rId6"/>
    <p:sldMasterId id="2147483683" r:id="rId7"/>
    <p:sldMasterId id="2147483694" r:id="rId8"/>
    <p:sldMasterId id="2147483705" r:id="rId9"/>
  </p:sldMasterIdLst>
  <p:notesMasterIdLst>
    <p:notesMasterId r:id="rId90"/>
  </p:notesMasterIdLst>
  <p:handoutMasterIdLst>
    <p:handoutMasterId r:id="rId91"/>
  </p:handoutMasterIdLst>
  <p:sldIdLst>
    <p:sldId id="256" r:id="rId10"/>
    <p:sldId id="258" r:id="rId11"/>
    <p:sldId id="259" r:id="rId12"/>
    <p:sldId id="260" r:id="rId13"/>
    <p:sldId id="261" r:id="rId14"/>
    <p:sldId id="262" r:id="rId15"/>
    <p:sldId id="340"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331"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339" r:id="rId46"/>
    <p:sldId id="293" r:id="rId47"/>
    <p:sldId id="294" r:id="rId48"/>
    <p:sldId id="332" r:id="rId49"/>
    <p:sldId id="296" r:id="rId50"/>
    <p:sldId id="297" r:id="rId51"/>
    <p:sldId id="298" r:id="rId52"/>
    <p:sldId id="299" r:id="rId53"/>
    <p:sldId id="300" r:id="rId54"/>
    <p:sldId id="301" r:id="rId55"/>
    <p:sldId id="302" r:id="rId56"/>
    <p:sldId id="333" r:id="rId57"/>
    <p:sldId id="303" r:id="rId58"/>
    <p:sldId id="304" r:id="rId59"/>
    <p:sldId id="305" r:id="rId60"/>
    <p:sldId id="306" r:id="rId61"/>
    <p:sldId id="334" r:id="rId62"/>
    <p:sldId id="307" r:id="rId63"/>
    <p:sldId id="308" r:id="rId64"/>
    <p:sldId id="309" r:id="rId65"/>
    <p:sldId id="310" r:id="rId66"/>
    <p:sldId id="335" r:id="rId67"/>
    <p:sldId id="311" r:id="rId68"/>
    <p:sldId id="312" r:id="rId69"/>
    <p:sldId id="313" r:id="rId70"/>
    <p:sldId id="314" r:id="rId71"/>
    <p:sldId id="336" r:id="rId72"/>
    <p:sldId id="315" r:id="rId73"/>
    <p:sldId id="316" r:id="rId74"/>
    <p:sldId id="317" r:id="rId75"/>
    <p:sldId id="318" r:id="rId76"/>
    <p:sldId id="319" r:id="rId77"/>
    <p:sldId id="320" r:id="rId78"/>
    <p:sldId id="321" r:id="rId79"/>
    <p:sldId id="322" r:id="rId80"/>
    <p:sldId id="323" r:id="rId81"/>
    <p:sldId id="324" r:id="rId82"/>
    <p:sldId id="325" r:id="rId83"/>
    <p:sldId id="330" r:id="rId84"/>
    <p:sldId id="326" r:id="rId85"/>
    <p:sldId id="327" r:id="rId86"/>
    <p:sldId id="328" r:id="rId87"/>
    <p:sldId id="338" r:id="rId88"/>
    <p:sldId id="337" r:id="rId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8" d="100"/>
          <a:sy n="88" d="100"/>
        </p:scale>
        <p:origin x="-1464"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616"/>
    </p:cViewPr>
  </p:sorterViewPr>
  <p:notesViewPr>
    <p:cSldViewPr>
      <p:cViewPr varScale="1">
        <p:scale>
          <a:sx n="60" d="100"/>
          <a:sy n="60" d="100"/>
        </p:scale>
        <p:origin x="-249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slide" Target="slides/slide67.xml"/><Relationship Id="rId84" Type="http://schemas.openxmlformats.org/officeDocument/2006/relationships/slide" Target="slides/slide75.xml"/><Relationship Id="rId89" Type="http://schemas.openxmlformats.org/officeDocument/2006/relationships/slide" Target="slides/slide80.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slide" Target="slides/slide70.xml"/><Relationship Id="rId87" Type="http://schemas.openxmlformats.org/officeDocument/2006/relationships/slide" Target="slides/slide78.xml"/><Relationship Id="rId5" Type="http://schemas.openxmlformats.org/officeDocument/2006/relationships/slideMaster" Target="slideMasters/slideMaster2.xml"/><Relationship Id="rId61" Type="http://schemas.openxmlformats.org/officeDocument/2006/relationships/slide" Target="slides/slide52.xml"/><Relationship Id="rId82" Type="http://schemas.openxmlformats.org/officeDocument/2006/relationships/slide" Target="slides/slide73.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2" Type="http://schemas.openxmlformats.org/officeDocument/2006/relationships/oleObject" Target="file:///D:\Pavan%20Kumar%20T\TCS%20general%20docs\fy%202011.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26"/>
    </mc:Choice>
    <mc:Fallback>
      <c:style val="26"/>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6981408573928243E-2"/>
          <c:y val="0.10847678522943272"/>
          <c:w val="0.59539960629921285"/>
          <c:h val="0.89152321477056762"/>
        </c:manualLayout>
      </c:layout>
      <c:pieChart>
        <c:varyColors val="1"/>
        <c:ser>
          <c:idx val="0"/>
          <c:order val="0"/>
          <c:dLbls>
            <c:dLbl>
              <c:idx val="0"/>
              <c:layout>
                <c:manualLayout>
                  <c:x val="-0.17518985126859138"/>
                  <c:y val="1.2352907297246155E-2"/>
                </c:manualLayout>
              </c:layout>
              <c:showLegendKey val="0"/>
              <c:showVal val="1"/>
              <c:showCatName val="0"/>
              <c:showSerName val="0"/>
              <c:showPercent val="0"/>
              <c:showBubbleSize val="0"/>
            </c:dLbl>
            <c:dLbl>
              <c:idx val="3"/>
              <c:layout>
                <c:manualLayout>
                  <c:x val="-1.541338582677166E-3"/>
                  <c:y val="-1.5912916841507665E-2"/>
                </c:manualLayout>
              </c:layout>
              <c:showLegendKey val="0"/>
              <c:showVal val="1"/>
              <c:showCatName val="0"/>
              <c:showSerName val="0"/>
              <c:showPercent val="0"/>
              <c:showBubbleSize val="0"/>
            </c:dLbl>
            <c:dLbl>
              <c:idx val="4"/>
              <c:layout>
                <c:manualLayout>
                  <c:x val="-1.3096019247594063E-3"/>
                  <c:y val="2.3138910144068981E-2"/>
                </c:manualLayout>
              </c:layout>
              <c:showLegendKey val="0"/>
              <c:showVal val="1"/>
              <c:showCatName val="0"/>
              <c:showSerName val="0"/>
              <c:showPercent val="0"/>
              <c:showBubbleSize val="0"/>
            </c:dLbl>
            <c:dLbl>
              <c:idx val="5"/>
              <c:layout>
                <c:manualLayout>
                  <c:x val="-7.7447506561679792E-3"/>
                  <c:y val="1.0928179432116485E-2"/>
                </c:manualLayout>
              </c:layout>
              <c:showLegendKey val="0"/>
              <c:showVal val="1"/>
              <c:showCatName val="0"/>
              <c:showSerName val="0"/>
              <c:showPercent val="0"/>
              <c:showBubbleSize val="0"/>
            </c:dLbl>
            <c:dLbl>
              <c:idx val="6"/>
              <c:layout>
                <c:manualLayout>
                  <c:x val="-3.1154855643044646E-3"/>
                  <c:y val="5.8410880458124705E-3"/>
                </c:manualLayout>
              </c:layout>
              <c:showLegendKey val="0"/>
              <c:showVal val="1"/>
              <c:showCatName val="0"/>
              <c:showSerName val="0"/>
              <c:showPercent val="0"/>
              <c:showBubbleSize val="0"/>
            </c:dLbl>
            <c:dLbl>
              <c:idx val="7"/>
              <c:layout>
                <c:manualLayout>
                  <c:x val="4.6270778652668398E-4"/>
                  <c:y val="-8.0402175433400035E-4"/>
                </c:manualLayout>
              </c:layout>
              <c:showLegendKey val="0"/>
              <c:showVal val="1"/>
              <c:showCatName val="0"/>
              <c:showSerName val="0"/>
              <c:showPercent val="0"/>
              <c:showBubbleSize val="0"/>
            </c:dLbl>
            <c:dLbl>
              <c:idx val="8"/>
              <c:layout>
                <c:manualLayout>
                  <c:x val="2.2604221347331584E-2"/>
                  <c:y val="-1.8358551576037361E-2"/>
                </c:manualLayout>
              </c:layout>
              <c:showLegendKey val="0"/>
              <c:showVal val="1"/>
              <c:showCatName val="0"/>
              <c:showSerName val="0"/>
              <c:showPercent val="0"/>
              <c:showBubbleSize val="0"/>
            </c:dLbl>
            <c:dLbl>
              <c:idx val="9"/>
              <c:layout>
                <c:manualLayout>
                  <c:x val="3.3120297462817201E-2"/>
                  <c:y val="-3.7601099235636364E-3"/>
                </c:manualLayout>
              </c:layout>
              <c:showLegendKey val="0"/>
              <c:showVal val="1"/>
              <c:showCatName val="0"/>
              <c:showSerName val="0"/>
              <c:showPercent val="0"/>
              <c:showBubbleSize val="0"/>
            </c:dLbl>
            <c:txPr>
              <a:bodyPr/>
              <a:lstStyle/>
              <a:p>
                <a:pPr>
                  <a:defRPr b="1"/>
                </a:pPr>
                <a:endParaRPr lang="en-US"/>
              </a:p>
            </c:txPr>
            <c:showLegendKey val="0"/>
            <c:showVal val="1"/>
            <c:showCatName val="0"/>
            <c:showSerName val="0"/>
            <c:showPercent val="0"/>
            <c:showBubbleSize val="0"/>
            <c:showLeaderLines val="1"/>
          </c:dLbls>
          <c:cat>
            <c:strRef>
              <c:f>Sheet1!$A$1:$A$10</c:f>
              <c:strCache>
                <c:ptCount val="10"/>
                <c:pt idx="0">
                  <c:v>BFSI</c:v>
                </c:pt>
                <c:pt idx="1">
                  <c:v>Telecom</c:v>
                </c:pt>
                <c:pt idx="2">
                  <c:v>Retail</c:v>
                </c:pt>
                <c:pt idx="3">
                  <c:v>Manufacturing</c:v>
                </c:pt>
                <c:pt idx="4">
                  <c:v>Hi-Tech</c:v>
                </c:pt>
                <c:pt idx="5">
                  <c:v>Life sciences and healthcare</c:v>
                </c:pt>
                <c:pt idx="6">
                  <c:v>Travel &amp; Hospitality</c:v>
                </c:pt>
                <c:pt idx="7">
                  <c:v>Energy &amp; Utilities</c:v>
                </c:pt>
                <c:pt idx="8">
                  <c:v>Media &amp; Ent</c:v>
                </c:pt>
                <c:pt idx="9">
                  <c:v>Other</c:v>
                </c:pt>
              </c:strCache>
            </c:strRef>
          </c:cat>
          <c:val>
            <c:numRef>
              <c:f>Sheet1!$B$1:$B$10</c:f>
              <c:numCache>
                <c:formatCode>0.0%</c:formatCode>
                <c:ptCount val="10"/>
                <c:pt idx="0">
                  <c:v>0.44300000000000012</c:v>
                </c:pt>
                <c:pt idx="1">
                  <c:v>0.12100000000000002</c:v>
                </c:pt>
                <c:pt idx="2">
                  <c:v>0.11000000000000003</c:v>
                </c:pt>
                <c:pt idx="3">
                  <c:v>7.4000000000000038E-2</c:v>
                </c:pt>
                <c:pt idx="4">
                  <c:v>4.9000000000000085E-2</c:v>
                </c:pt>
                <c:pt idx="5">
                  <c:v>5.2000000000000039E-2</c:v>
                </c:pt>
                <c:pt idx="6">
                  <c:v>3.4000000000000002E-2</c:v>
                </c:pt>
                <c:pt idx="7">
                  <c:v>4.200000000000003E-2</c:v>
                </c:pt>
                <c:pt idx="8">
                  <c:v>2.1000000000000015E-2</c:v>
                </c:pt>
                <c:pt idx="9">
                  <c:v>5.4000000000000041E-2</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7310290901137374"/>
          <c:y val="4.7719527749949836E-2"/>
          <c:w val="0.25230424321959782"/>
          <c:h val="0.89067575751077321"/>
        </c:manualLayout>
      </c:layout>
      <c:overlay val="0"/>
      <c:txPr>
        <a:bodyPr/>
        <a:lstStyle/>
        <a:p>
          <a:pPr>
            <a:defRPr b="1"/>
          </a:pPr>
          <a:endParaRPr lang="en-US"/>
        </a:p>
      </c:tx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791929382093453E-2"/>
          <c:y val="2.7707808564232203E-2"/>
          <c:w val="0.91424968474148804"/>
          <c:h val="0.80100755667506363"/>
        </c:manualLayout>
      </c:layout>
      <c:lineChart>
        <c:grouping val="standard"/>
        <c:varyColors val="0"/>
        <c:ser>
          <c:idx val="0"/>
          <c:order val="0"/>
          <c:tx>
            <c:strRef>
              <c:f>Sheet1!$A$25</c:f>
              <c:strCache>
                <c:ptCount val="1"/>
                <c:pt idx="0">
                  <c:v>Customer Cost</c:v>
                </c:pt>
              </c:strCache>
            </c:strRef>
          </c:tx>
          <c:spPr>
            <a:ln w="20823">
              <a:solidFill>
                <a:srgbClr val="FF00FF"/>
              </a:solidFill>
              <a:prstDash val="solid"/>
            </a:ln>
          </c:spPr>
          <c:marker>
            <c:symbol val="diamond"/>
            <c:size val="4"/>
            <c:spPr>
              <a:solidFill>
                <a:srgbClr val="FF00FF"/>
              </a:solidFill>
              <a:ln>
                <a:solidFill>
                  <a:srgbClr val="FF00FF"/>
                </a:solidFill>
                <a:prstDash val="solid"/>
              </a:ln>
            </c:spPr>
          </c:marker>
          <c:cat>
            <c:numRef>
              <c:f>Sheet1!$B$24:$J$24</c:f>
              <c:numCache>
                <c:formatCode>General</c:formatCode>
                <c:ptCount val="9"/>
                <c:pt idx="0">
                  <c:v>1996</c:v>
                </c:pt>
                <c:pt idx="1">
                  <c:v>1997</c:v>
                </c:pt>
                <c:pt idx="2">
                  <c:v>1998</c:v>
                </c:pt>
                <c:pt idx="3">
                  <c:v>1999</c:v>
                </c:pt>
                <c:pt idx="4">
                  <c:v>2000</c:v>
                </c:pt>
                <c:pt idx="5">
                  <c:v>2001</c:v>
                </c:pt>
                <c:pt idx="6">
                  <c:v>2002</c:v>
                </c:pt>
                <c:pt idx="7">
                  <c:v>2003</c:v>
                </c:pt>
                <c:pt idx="8">
                  <c:v>2004</c:v>
                </c:pt>
              </c:numCache>
            </c:numRef>
          </c:cat>
          <c:val>
            <c:numRef>
              <c:f>Sheet1!$B$25:$J$25</c:f>
              <c:numCache>
                <c:formatCode>0.0</c:formatCode>
                <c:ptCount val="9"/>
                <c:pt idx="0">
                  <c:v>104.4</c:v>
                </c:pt>
                <c:pt idx="1">
                  <c:v>81.2</c:v>
                </c:pt>
                <c:pt idx="2">
                  <c:v>46.4</c:v>
                </c:pt>
                <c:pt idx="3">
                  <c:v>34.800000000000004</c:v>
                </c:pt>
                <c:pt idx="4">
                  <c:v>23.2</c:v>
                </c:pt>
                <c:pt idx="5">
                  <c:v>11.6</c:v>
                </c:pt>
                <c:pt idx="6">
                  <c:v>8.7000000000000011</c:v>
                </c:pt>
                <c:pt idx="7">
                  <c:v>5.8</c:v>
                </c:pt>
                <c:pt idx="8">
                  <c:v>5.8</c:v>
                </c:pt>
              </c:numCache>
            </c:numRef>
          </c:val>
          <c:smooth val="0"/>
        </c:ser>
        <c:ser>
          <c:idx val="1"/>
          <c:order val="1"/>
          <c:tx>
            <c:strRef>
              <c:f>Sheet1!$A$26</c:f>
              <c:strCache>
                <c:ptCount val="1"/>
                <c:pt idx="0">
                  <c:v>TCS Cost</c:v>
                </c:pt>
              </c:strCache>
            </c:strRef>
          </c:tx>
          <c:spPr>
            <a:ln w="20823">
              <a:solidFill>
                <a:srgbClr val="993300"/>
              </a:solidFill>
              <a:prstDash val="solid"/>
            </a:ln>
          </c:spPr>
          <c:marker>
            <c:symbol val="square"/>
            <c:size val="4"/>
            <c:spPr>
              <a:solidFill>
                <a:srgbClr val="993300"/>
              </a:solidFill>
              <a:ln>
                <a:solidFill>
                  <a:srgbClr val="993300"/>
                </a:solidFill>
                <a:prstDash val="solid"/>
              </a:ln>
            </c:spPr>
          </c:marker>
          <c:cat>
            <c:numRef>
              <c:f>Sheet1!$B$24:$J$24</c:f>
              <c:numCache>
                <c:formatCode>General</c:formatCode>
                <c:ptCount val="9"/>
                <c:pt idx="0">
                  <c:v>1996</c:v>
                </c:pt>
                <c:pt idx="1">
                  <c:v>1997</c:v>
                </c:pt>
                <c:pt idx="2">
                  <c:v>1998</c:v>
                </c:pt>
                <c:pt idx="3">
                  <c:v>1999</c:v>
                </c:pt>
                <c:pt idx="4">
                  <c:v>2000</c:v>
                </c:pt>
                <c:pt idx="5">
                  <c:v>2001</c:v>
                </c:pt>
                <c:pt idx="6">
                  <c:v>2002</c:v>
                </c:pt>
                <c:pt idx="7">
                  <c:v>2003</c:v>
                </c:pt>
                <c:pt idx="8">
                  <c:v>2004</c:v>
                </c:pt>
              </c:numCache>
            </c:numRef>
          </c:cat>
          <c:val>
            <c:numRef>
              <c:f>Sheet1!$B$26:$J$26</c:f>
              <c:numCache>
                <c:formatCode>0.0</c:formatCode>
                <c:ptCount val="9"/>
                <c:pt idx="0">
                  <c:v>0</c:v>
                </c:pt>
                <c:pt idx="1">
                  <c:v>18</c:v>
                </c:pt>
                <c:pt idx="2">
                  <c:v>35.5</c:v>
                </c:pt>
                <c:pt idx="3">
                  <c:v>37</c:v>
                </c:pt>
                <c:pt idx="4">
                  <c:v>40</c:v>
                </c:pt>
                <c:pt idx="5">
                  <c:v>42</c:v>
                </c:pt>
                <c:pt idx="6">
                  <c:v>41</c:v>
                </c:pt>
                <c:pt idx="7">
                  <c:v>38.5</c:v>
                </c:pt>
                <c:pt idx="8">
                  <c:v>35</c:v>
                </c:pt>
              </c:numCache>
            </c:numRef>
          </c:val>
          <c:smooth val="0"/>
        </c:ser>
        <c:ser>
          <c:idx val="2"/>
          <c:order val="2"/>
          <c:tx>
            <c:strRef>
              <c:f>Sheet1!$A$27</c:f>
              <c:strCache>
                <c:ptCount val="1"/>
                <c:pt idx="0">
                  <c:v>Total Cost</c:v>
                </c:pt>
              </c:strCache>
            </c:strRef>
          </c:tx>
          <c:spPr>
            <a:ln w="20823">
              <a:solidFill>
                <a:srgbClr val="808000"/>
              </a:solidFill>
              <a:prstDash val="solid"/>
            </a:ln>
          </c:spPr>
          <c:marker>
            <c:symbol val="triangle"/>
            <c:size val="4"/>
            <c:spPr>
              <a:solidFill>
                <a:srgbClr val="808000"/>
              </a:solidFill>
              <a:ln>
                <a:solidFill>
                  <a:srgbClr val="808000"/>
                </a:solidFill>
                <a:prstDash val="solid"/>
              </a:ln>
              <a:effectLst>
                <a:outerShdw dist="35921" dir="2700000" algn="br">
                  <a:srgbClr val="000000"/>
                </a:outerShdw>
              </a:effectLst>
            </c:spPr>
          </c:marker>
          <c:dLbls>
            <c:dLbl>
              <c:idx val="0"/>
              <c:layout>
                <c:manualLayout>
                  <c:x val="-1.0751207031374678E-2"/>
                  <c:y val="-5.0492165923997134E-2"/>
                </c:manualLayout>
              </c:layout>
              <c:dLblPos val="r"/>
              <c:showLegendKey val="0"/>
              <c:showVal val="1"/>
              <c:showCatName val="0"/>
              <c:showSerName val="0"/>
              <c:showPercent val="0"/>
              <c:showBubbleSize val="0"/>
            </c:dLbl>
            <c:dLbl>
              <c:idx val="4"/>
              <c:layout>
                <c:manualLayout>
                  <c:x val="-2.5781429988533202E-3"/>
                  <c:y val="-3.079456076203654E-2"/>
                </c:manualLayout>
              </c:layout>
              <c:dLblPos val="r"/>
              <c:showLegendKey val="0"/>
              <c:showVal val="1"/>
              <c:showCatName val="0"/>
              <c:showSerName val="0"/>
              <c:showPercent val="0"/>
              <c:showBubbleSize val="0"/>
            </c:dLbl>
            <c:spPr>
              <a:noFill/>
              <a:ln w="20823">
                <a:noFill/>
              </a:ln>
            </c:spPr>
            <c:txPr>
              <a:bodyPr/>
              <a:lstStyle/>
              <a:p>
                <a:pPr>
                  <a:defRPr sz="758" b="1" i="0" u="none" strike="noStrike" baseline="0">
                    <a:solidFill>
                      <a:srgbClr val="808000"/>
                    </a:solidFill>
                    <a:latin typeface="Arial"/>
                    <a:ea typeface="Arial"/>
                    <a:cs typeface="Arial"/>
                  </a:defRPr>
                </a:pPr>
                <a:endParaRPr lang="en-US"/>
              </a:p>
            </c:txPr>
            <c:dLblPos val="t"/>
            <c:showLegendKey val="0"/>
            <c:showVal val="1"/>
            <c:showCatName val="0"/>
            <c:showSerName val="0"/>
            <c:showPercent val="0"/>
            <c:showBubbleSize val="0"/>
            <c:showLeaderLines val="0"/>
          </c:dLbls>
          <c:cat>
            <c:numRef>
              <c:f>Sheet1!$B$24:$J$24</c:f>
              <c:numCache>
                <c:formatCode>General</c:formatCode>
                <c:ptCount val="9"/>
                <c:pt idx="0">
                  <c:v>1996</c:v>
                </c:pt>
                <c:pt idx="1">
                  <c:v>1997</c:v>
                </c:pt>
                <c:pt idx="2">
                  <c:v>1998</c:v>
                </c:pt>
                <c:pt idx="3">
                  <c:v>1999</c:v>
                </c:pt>
                <c:pt idx="4">
                  <c:v>2000</c:v>
                </c:pt>
                <c:pt idx="5">
                  <c:v>2001</c:v>
                </c:pt>
                <c:pt idx="6">
                  <c:v>2002</c:v>
                </c:pt>
                <c:pt idx="7">
                  <c:v>2003</c:v>
                </c:pt>
                <c:pt idx="8">
                  <c:v>2004</c:v>
                </c:pt>
              </c:numCache>
            </c:numRef>
          </c:cat>
          <c:val>
            <c:numRef>
              <c:f>Sheet1!$B$27:$J$27</c:f>
              <c:numCache>
                <c:formatCode>0.0</c:formatCode>
                <c:ptCount val="9"/>
                <c:pt idx="0">
                  <c:v>104.4</c:v>
                </c:pt>
                <c:pt idx="1">
                  <c:v>99.2</c:v>
                </c:pt>
                <c:pt idx="2">
                  <c:v>81.900000000000006</c:v>
                </c:pt>
                <c:pt idx="3">
                  <c:v>71.8</c:v>
                </c:pt>
                <c:pt idx="4">
                  <c:v>63.2</c:v>
                </c:pt>
                <c:pt idx="5">
                  <c:v>53.6</c:v>
                </c:pt>
                <c:pt idx="6">
                  <c:v>49.7</c:v>
                </c:pt>
                <c:pt idx="7">
                  <c:v>44.3</c:v>
                </c:pt>
                <c:pt idx="8">
                  <c:v>40.800000000000004</c:v>
                </c:pt>
              </c:numCache>
            </c:numRef>
          </c:val>
          <c:smooth val="0"/>
        </c:ser>
        <c:dLbls>
          <c:showLegendKey val="0"/>
          <c:showVal val="0"/>
          <c:showCatName val="0"/>
          <c:showSerName val="0"/>
          <c:showPercent val="0"/>
          <c:showBubbleSize val="0"/>
        </c:dLbls>
        <c:marker val="1"/>
        <c:smooth val="0"/>
        <c:axId val="135144960"/>
        <c:axId val="135146496"/>
      </c:lineChart>
      <c:lineChart>
        <c:grouping val="standard"/>
        <c:varyColors val="0"/>
        <c:ser>
          <c:idx val="3"/>
          <c:order val="3"/>
          <c:tx>
            <c:strRef>
              <c:f>Sheet1!$A$28</c:f>
              <c:strCache>
                <c:ptCount val="1"/>
                <c:pt idx="0">
                  <c:v>Offshore %</c:v>
                </c:pt>
              </c:strCache>
            </c:strRef>
          </c:tx>
          <c:spPr>
            <a:ln w="20823">
              <a:solidFill>
                <a:srgbClr val="000080"/>
              </a:solidFill>
              <a:prstDash val="solid"/>
            </a:ln>
          </c:spPr>
          <c:marker>
            <c:symbol val="star"/>
            <c:size val="4"/>
            <c:spPr>
              <a:noFill/>
              <a:ln>
                <a:solidFill>
                  <a:srgbClr val="000080"/>
                </a:solidFill>
                <a:prstDash val="solid"/>
              </a:ln>
              <a:effectLst>
                <a:outerShdw dist="35921" dir="2700000" algn="br">
                  <a:srgbClr val="000000"/>
                </a:outerShdw>
              </a:effectLst>
            </c:spPr>
          </c:marker>
          <c:dLbls>
            <c:dLbl>
              <c:idx val="0"/>
              <c:layout>
                <c:manualLayout>
                  <c:x val="-1.0751207031374678E-2"/>
                  <c:y val="-5.1974241457997887E-2"/>
                </c:manualLayout>
              </c:layout>
              <c:dLblPos val="r"/>
              <c:showLegendKey val="0"/>
              <c:showVal val="1"/>
              <c:showCatName val="0"/>
              <c:showSerName val="0"/>
              <c:showPercent val="0"/>
              <c:showBubbleSize val="0"/>
            </c:dLbl>
            <c:dLbl>
              <c:idx val="1"/>
              <c:layout>
                <c:manualLayout>
                  <c:x val="-3.8342209229876856E-2"/>
                  <c:y val="-7.9103399674068514E-2"/>
                </c:manualLayout>
              </c:layout>
              <c:dLblPos val="r"/>
              <c:showLegendKey val="0"/>
              <c:showVal val="1"/>
              <c:showCatName val="0"/>
              <c:showSerName val="0"/>
              <c:showPercent val="0"/>
              <c:showBubbleSize val="0"/>
            </c:dLbl>
            <c:spPr>
              <a:noFill/>
              <a:ln w="20823">
                <a:noFill/>
              </a:ln>
            </c:spPr>
            <c:txPr>
              <a:bodyPr/>
              <a:lstStyle/>
              <a:p>
                <a:pPr>
                  <a:defRPr sz="656" b="1" i="0" u="none" strike="noStrike" baseline="0">
                    <a:solidFill>
                      <a:srgbClr val="000080"/>
                    </a:solidFill>
                    <a:latin typeface="Arial"/>
                    <a:ea typeface="Arial"/>
                    <a:cs typeface="Arial"/>
                  </a:defRPr>
                </a:pPr>
                <a:endParaRPr lang="en-US"/>
              </a:p>
            </c:txPr>
            <c:dLblPos val="t"/>
            <c:showLegendKey val="0"/>
            <c:showVal val="1"/>
            <c:showCatName val="0"/>
            <c:showSerName val="0"/>
            <c:showPercent val="0"/>
            <c:showBubbleSize val="0"/>
            <c:showLeaderLines val="0"/>
          </c:dLbls>
          <c:cat>
            <c:numRef>
              <c:f>Sheet1!$B$24:$J$24</c:f>
              <c:numCache>
                <c:formatCode>General</c:formatCode>
                <c:ptCount val="9"/>
                <c:pt idx="0">
                  <c:v>1996</c:v>
                </c:pt>
                <c:pt idx="1">
                  <c:v>1997</c:v>
                </c:pt>
                <c:pt idx="2">
                  <c:v>1998</c:v>
                </c:pt>
                <c:pt idx="3">
                  <c:v>1999</c:v>
                </c:pt>
                <c:pt idx="4">
                  <c:v>2000</c:v>
                </c:pt>
                <c:pt idx="5">
                  <c:v>2001</c:v>
                </c:pt>
                <c:pt idx="6">
                  <c:v>2002</c:v>
                </c:pt>
                <c:pt idx="7">
                  <c:v>2003</c:v>
                </c:pt>
                <c:pt idx="8">
                  <c:v>2004</c:v>
                </c:pt>
              </c:numCache>
            </c:numRef>
          </c:cat>
          <c:val>
            <c:numRef>
              <c:f>Sheet1!$B$28:$J$28</c:f>
              <c:numCache>
                <c:formatCode>0%</c:formatCode>
                <c:ptCount val="9"/>
                <c:pt idx="0">
                  <c:v>0</c:v>
                </c:pt>
                <c:pt idx="1">
                  <c:v>8.1081081081081086E-2</c:v>
                </c:pt>
                <c:pt idx="2">
                  <c:v>0.22857142857143195</c:v>
                </c:pt>
                <c:pt idx="3">
                  <c:v>0.3757225433526088</c:v>
                </c:pt>
                <c:pt idx="4">
                  <c:v>0.47619047619047788</c:v>
                </c:pt>
                <c:pt idx="5">
                  <c:v>0.56962025316457077</c:v>
                </c:pt>
                <c:pt idx="6">
                  <c:v>0.63694267515923564</c:v>
                </c:pt>
                <c:pt idx="7">
                  <c:v>0.70000000000000062</c:v>
                </c:pt>
                <c:pt idx="8">
                  <c:v>0.71428571428571463</c:v>
                </c:pt>
              </c:numCache>
            </c:numRef>
          </c:val>
          <c:smooth val="0"/>
        </c:ser>
        <c:dLbls>
          <c:showLegendKey val="0"/>
          <c:showVal val="0"/>
          <c:showCatName val="0"/>
          <c:showSerName val="0"/>
          <c:showPercent val="0"/>
          <c:showBubbleSize val="0"/>
        </c:dLbls>
        <c:marker val="1"/>
        <c:smooth val="0"/>
        <c:axId val="135156480"/>
        <c:axId val="135158016"/>
      </c:lineChart>
      <c:catAx>
        <c:axId val="135144960"/>
        <c:scaling>
          <c:orientation val="minMax"/>
        </c:scaling>
        <c:delete val="0"/>
        <c:axPos val="b"/>
        <c:majorGridlines>
          <c:spPr>
            <a:ln w="2603">
              <a:solidFill>
                <a:srgbClr val="C0C0C0"/>
              </a:solidFill>
              <a:prstDash val="solid"/>
            </a:ln>
          </c:spPr>
        </c:majorGridlines>
        <c:numFmt formatCode="General" sourceLinked="1"/>
        <c:majorTickMark val="out"/>
        <c:minorTickMark val="none"/>
        <c:tickLblPos val="nextTo"/>
        <c:spPr>
          <a:ln w="2603">
            <a:solidFill>
              <a:srgbClr val="C0C0C0"/>
            </a:solidFill>
            <a:prstDash val="solid"/>
          </a:ln>
        </c:spPr>
        <c:txPr>
          <a:bodyPr rot="-5400000" vert="horz"/>
          <a:lstStyle/>
          <a:p>
            <a:pPr>
              <a:defRPr sz="656" b="1" i="0" u="none" strike="noStrike" baseline="0">
                <a:solidFill>
                  <a:srgbClr val="000000"/>
                </a:solidFill>
                <a:latin typeface="Arial"/>
                <a:ea typeface="Arial"/>
                <a:cs typeface="Arial"/>
              </a:defRPr>
            </a:pPr>
            <a:endParaRPr lang="en-US"/>
          </a:p>
        </c:txPr>
        <c:crossAx val="135146496"/>
        <c:crosses val="autoZero"/>
        <c:auto val="1"/>
        <c:lblAlgn val="ctr"/>
        <c:lblOffset val="100"/>
        <c:tickLblSkip val="1"/>
        <c:tickMarkSkip val="1"/>
        <c:noMultiLvlLbl val="0"/>
      </c:catAx>
      <c:valAx>
        <c:axId val="135146496"/>
        <c:scaling>
          <c:orientation val="minMax"/>
        </c:scaling>
        <c:delete val="0"/>
        <c:axPos val="l"/>
        <c:majorGridlines>
          <c:spPr>
            <a:ln w="2603">
              <a:solidFill>
                <a:srgbClr val="C0C0C0"/>
              </a:solidFill>
              <a:prstDash val="solid"/>
            </a:ln>
          </c:spPr>
        </c:majorGridlines>
        <c:numFmt formatCode="0.0" sourceLinked="1"/>
        <c:majorTickMark val="out"/>
        <c:minorTickMark val="none"/>
        <c:tickLblPos val="nextTo"/>
        <c:spPr>
          <a:ln w="2603">
            <a:solidFill>
              <a:srgbClr val="C0C0C0"/>
            </a:solidFill>
            <a:prstDash val="solid"/>
          </a:ln>
        </c:spPr>
        <c:txPr>
          <a:bodyPr rot="0" vert="horz"/>
          <a:lstStyle/>
          <a:p>
            <a:pPr>
              <a:defRPr sz="656" b="1" i="0" u="none" strike="noStrike" baseline="0">
                <a:solidFill>
                  <a:srgbClr val="000000"/>
                </a:solidFill>
                <a:latin typeface="Arial"/>
                <a:ea typeface="Arial"/>
                <a:cs typeface="Arial"/>
              </a:defRPr>
            </a:pPr>
            <a:endParaRPr lang="en-US"/>
          </a:p>
        </c:txPr>
        <c:crossAx val="135144960"/>
        <c:crosses val="autoZero"/>
        <c:crossBetween val="midCat"/>
      </c:valAx>
      <c:catAx>
        <c:axId val="135156480"/>
        <c:scaling>
          <c:orientation val="minMax"/>
        </c:scaling>
        <c:delete val="1"/>
        <c:axPos val="b"/>
        <c:numFmt formatCode="General" sourceLinked="1"/>
        <c:majorTickMark val="out"/>
        <c:minorTickMark val="none"/>
        <c:tickLblPos val="none"/>
        <c:crossAx val="135158016"/>
        <c:crosses val="autoZero"/>
        <c:auto val="1"/>
        <c:lblAlgn val="ctr"/>
        <c:lblOffset val="100"/>
        <c:noMultiLvlLbl val="0"/>
      </c:catAx>
      <c:valAx>
        <c:axId val="135158016"/>
        <c:scaling>
          <c:orientation val="minMax"/>
        </c:scaling>
        <c:delete val="0"/>
        <c:axPos val="r"/>
        <c:numFmt formatCode="0%" sourceLinked="1"/>
        <c:majorTickMark val="cross"/>
        <c:minorTickMark val="none"/>
        <c:tickLblPos val="nextTo"/>
        <c:spPr>
          <a:ln w="2603">
            <a:solidFill>
              <a:srgbClr val="C0C0C0"/>
            </a:solidFill>
            <a:prstDash val="solid"/>
          </a:ln>
        </c:spPr>
        <c:txPr>
          <a:bodyPr rot="0" vert="horz"/>
          <a:lstStyle/>
          <a:p>
            <a:pPr>
              <a:defRPr sz="656" b="1" i="0" u="none" strike="noStrike" baseline="0">
                <a:solidFill>
                  <a:srgbClr val="000000"/>
                </a:solidFill>
                <a:latin typeface="Arial"/>
                <a:ea typeface="Arial"/>
                <a:cs typeface="Arial"/>
              </a:defRPr>
            </a:pPr>
            <a:endParaRPr lang="en-US"/>
          </a:p>
        </c:txPr>
        <c:crossAx val="135156480"/>
        <c:crosses val="max"/>
        <c:crossBetween val="midCat"/>
        <c:majorUnit val="0.2"/>
      </c:valAx>
      <c:spPr>
        <a:noFill/>
        <a:ln w="10412">
          <a:solidFill>
            <a:srgbClr val="969696"/>
          </a:solidFill>
          <a:prstDash val="solid"/>
        </a:ln>
      </c:spPr>
    </c:plotArea>
    <c:legend>
      <c:legendPos val="b"/>
      <c:layout>
        <c:manualLayout>
          <c:xMode val="edge"/>
          <c:yMode val="edge"/>
          <c:x val="0.12484237074401019"/>
          <c:y val="0.94206549118388794"/>
          <c:w val="0.72005044136191676"/>
          <c:h val="4.5340050377833813E-2"/>
        </c:manualLayout>
      </c:layout>
      <c:overlay val="0"/>
      <c:spPr>
        <a:solidFill>
          <a:srgbClr val="FFFFFF"/>
        </a:solidFill>
        <a:ln w="2603">
          <a:solidFill>
            <a:srgbClr val="C0C0C0"/>
          </a:solidFill>
          <a:prstDash val="solid"/>
        </a:ln>
      </c:spPr>
      <c:txPr>
        <a:bodyPr/>
        <a:lstStyle/>
        <a:p>
          <a:pPr>
            <a:defRPr sz="676" b="1" i="0" u="none" strike="noStrike" baseline="0">
              <a:solidFill>
                <a:srgbClr val="000000"/>
              </a:solidFill>
              <a:latin typeface="Arial"/>
              <a:ea typeface="Arial"/>
              <a:cs typeface="Arial"/>
            </a:defRPr>
          </a:pPr>
          <a:endParaRPr lang="en-US"/>
        </a:p>
      </c:txPr>
    </c:legend>
    <c:plotVisOnly val="1"/>
    <c:dispBlanksAs val="gap"/>
    <c:showDLblsOverMax val="0"/>
  </c:chart>
  <c:spPr>
    <a:solidFill>
      <a:srgbClr val="FFFFFF"/>
    </a:solidFill>
    <a:ln>
      <a:noFill/>
    </a:ln>
  </c:spPr>
  <c:txPr>
    <a:bodyPr/>
    <a:lstStyle/>
    <a:p>
      <a:pPr>
        <a:defRPr sz="1189" b="0" i="0" u="none" strike="noStrike" baseline="0">
          <a:solidFill>
            <a:srgbClr val="000000"/>
          </a:solidFill>
          <a:latin typeface="Arial"/>
          <a:ea typeface="Arial"/>
          <a:cs typeface="Arial"/>
        </a:defRPr>
      </a:pPr>
      <a:endParaRPr lang="en-US"/>
    </a:p>
  </c:txPr>
  <c:externalData r:id="rId1">
    <c:autoUpdate val="0"/>
  </c:externalData>
</c:chartSpace>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4"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4"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782D1A-CAED-46EB-94DE-6D8873BAB84B}" type="doc">
      <dgm:prSet loTypeId="urn:microsoft.com/office/officeart/2005/8/layout/hList7#1" loCatId="list" qsTypeId="urn:microsoft.com/office/officeart/2005/8/quickstyle/3d2" qsCatId="3D" csTypeId="urn:microsoft.com/office/officeart/2005/8/colors/colorful2" csCatId="colorful" phldr="1"/>
      <dgm:spPr/>
    </dgm:pt>
    <dgm:pt modelId="{221D43AD-122C-422A-985E-415ACBEBE9EB}">
      <dgm:prSet phldrT="[Text]" custT="1"/>
      <dgm:spPr>
        <a:xfrm>
          <a:off x="105" y="0"/>
          <a:ext cx="1405510" cy="4690734"/>
        </a:xfrm>
        <a:gradFill rotWithShape="0">
          <a:gsLst>
            <a:gs pos="0">
              <a:srgbClr val="C0504D">
                <a:hueOff val="0"/>
                <a:satOff val="0"/>
                <a:lumOff val="0"/>
                <a:alphaOff val="0"/>
                <a:shade val="51000"/>
                <a:satMod val="130000"/>
              </a:srgbClr>
            </a:gs>
            <a:gs pos="80000">
              <a:srgbClr val="C0504D">
                <a:hueOff val="0"/>
                <a:satOff val="0"/>
                <a:lumOff val="0"/>
                <a:alphaOff val="0"/>
                <a:shade val="93000"/>
                <a:satMod val="130000"/>
              </a:srgbClr>
            </a:gs>
            <a:gs pos="100000">
              <a:srgbClr val="C0504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nchor="t"/>
        <a:lstStyle/>
        <a:p>
          <a:endParaRPr lang="en-US" sz="1600" dirty="0" smtClean="0">
            <a:solidFill>
              <a:sysClr val="window" lastClr="FFFFFF"/>
            </a:solidFill>
            <a:latin typeface="Calibri" pitchFamily="34" charset="0"/>
            <a:ea typeface="+mn-ea"/>
            <a:cs typeface="+mn-cs"/>
          </a:endParaRPr>
        </a:p>
        <a:p>
          <a:endParaRPr lang="en-US" sz="1600" dirty="0" smtClean="0">
            <a:solidFill>
              <a:sysClr val="window" lastClr="FFFFFF"/>
            </a:solidFill>
            <a:latin typeface="Calibri" pitchFamily="34" charset="0"/>
            <a:ea typeface="+mn-ea"/>
            <a:cs typeface="+mn-cs"/>
          </a:endParaRPr>
        </a:p>
        <a:p>
          <a:endParaRPr lang="en-US" sz="1600" dirty="0">
            <a:solidFill>
              <a:sysClr val="window" lastClr="FFFFFF"/>
            </a:solidFill>
            <a:latin typeface="Calibri" pitchFamily="34" charset="0"/>
            <a:ea typeface="+mn-ea"/>
            <a:cs typeface="+mn-cs"/>
          </a:endParaRPr>
        </a:p>
      </dgm:t>
    </dgm:pt>
    <dgm:pt modelId="{8FBBDB66-AD83-45A0-B859-6A9EDF7FBF51}" type="parTrans" cxnId="{9E650EA1-F540-48D0-8B1C-9009AFEA52CF}">
      <dgm:prSet/>
      <dgm:spPr/>
      <dgm:t>
        <a:bodyPr/>
        <a:lstStyle/>
        <a:p>
          <a:endParaRPr lang="en-US" sz="2000">
            <a:latin typeface="Calibri" pitchFamily="34" charset="0"/>
          </a:endParaRPr>
        </a:p>
      </dgm:t>
    </dgm:pt>
    <dgm:pt modelId="{149AD28F-E82C-433D-91F9-55AF77591A03}" type="sibTrans" cxnId="{9E650EA1-F540-48D0-8B1C-9009AFEA52CF}">
      <dgm:prSet/>
      <dgm:spPr/>
      <dgm:t>
        <a:bodyPr/>
        <a:lstStyle/>
        <a:p>
          <a:endParaRPr lang="en-US" sz="2000">
            <a:latin typeface="Calibri" pitchFamily="34" charset="0"/>
          </a:endParaRPr>
        </a:p>
      </dgm:t>
    </dgm:pt>
    <dgm:pt modelId="{DFA06D68-F744-48BC-B59F-5868264927E2}">
      <dgm:prSet phldrT="[Text]" custT="1"/>
      <dgm:spPr>
        <a:xfrm>
          <a:off x="2895457" y="0"/>
          <a:ext cx="1405510" cy="4690734"/>
        </a:xfrm>
        <a:gradFill rotWithShape="0">
          <a:gsLst>
            <a:gs pos="0">
              <a:srgbClr val="C0504D">
                <a:hueOff val="1872608"/>
                <a:satOff val="-2336"/>
                <a:lumOff val="549"/>
                <a:alphaOff val="0"/>
                <a:shade val="51000"/>
                <a:satMod val="130000"/>
              </a:srgbClr>
            </a:gs>
            <a:gs pos="80000">
              <a:srgbClr val="C0504D">
                <a:hueOff val="1872608"/>
                <a:satOff val="-2336"/>
                <a:lumOff val="549"/>
                <a:alphaOff val="0"/>
                <a:shade val="93000"/>
                <a:satMod val="130000"/>
              </a:srgbClr>
            </a:gs>
            <a:gs pos="100000">
              <a:srgbClr val="C0504D">
                <a:hueOff val="1872608"/>
                <a:satOff val="-2336"/>
                <a:lumOff val="549"/>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nchor="t"/>
        <a:lstStyle/>
        <a:p>
          <a:endParaRPr lang="en-US" sz="1600" dirty="0">
            <a:solidFill>
              <a:sysClr val="window" lastClr="FFFFFF"/>
            </a:solidFill>
            <a:latin typeface="Calibri" pitchFamily="34" charset="0"/>
            <a:ea typeface="+mn-ea"/>
            <a:cs typeface="+mn-cs"/>
          </a:endParaRPr>
        </a:p>
      </dgm:t>
    </dgm:pt>
    <dgm:pt modelId="{E2829829-3C32-4B7E-8852-97C7CB60100B}" type="parTrans" cxnId="{F033CE0A-AE50-4C47-9C2D-F0CF62FB12F6}">
      <dgm:prSet/>
      <dgm:spPr/>
      <dgm:t>
        <a:bodyPr/>
        <a:lstStyle/>
        <a:p>
          <a:endParaRPr lang="en-US" sz="2000">
            <a:latin typeface="Calibri" pitchFamily="34" charset="0"/>
          </a:endParaRPr>
        </a:p>
      </dgm:t>
    </dgm:pt>
    <dgm:pt modelId="{8E96834E-45C9-43B4-86FF-70914024B828}" type="sibTrans" cxnId="{F033CE0A-AE50-4C47-9C2D-F0CF62FB12F6}">
      <dgm:prSet/>
      <dgm:spPr/>
      <dgm:t>
        <a:bodyPr/>
        <a:lstStyle/>
        <a:p>
          <a:endParaRPr lang="en-US" sz="2000">
            <a:latin typeface="Calibri" pitchFamily="34" charset="0"/>
          </a:endParaRPr>
        </a:p>
      </dgm:t>
    </dgm:pt>
    <dgm:pt modelId="{2CBC5CEE-F115-455F-B623-A3B8BD4EF6F6}">
      <dgm:prSet phldrT="[Text]" custT="1"/>
      <dgm:spPr>
        <a:xfrm>
          <a:off x="5790809" y="0"/>
          <a:ext cx="1405510" cy="4690734"/>
        </a:xfrm>
        <a:gradFill rotWithShape="0">
          <a:gsLst>
            <a:gs pos="0">
              <a:srgbClr val="C0504D">
                <a:hueOff val="3745215"/>
                <a:satOff val="-4671"/>
                <a:lumOff val="1098"/>
                <a:alphaOff val="0"/>
                <a:shade val="51000"/>
                <a:satMod val="130000"/>
              </a:srgbClr>
            </a:gs>
            <a:gs pos="80000">
              <a:srgbClr val="C0504D">
                <a:hueOff val="3745215"/>
                <a:satOff val="-4671"/>
                <a:lumOff val="1098"/>
                <a:alphaOff val="0"/>
                <a:shade val="93000"/>
                <a:satMod val="130000"/>
              </a:srgbClr>
            </a:gs>
            <a:gs pos="100000">
              <a:srgbClr val="C0504D">
                <a:hueOff val="3745215"/>
                <a:satOff val="-4671"/>
                <a:lumOff val="1098"/>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nchor="t"/>
        <a:lstStyle/>
        <a:p>
          <a:endParaRPr lang="en-US" sz="1500" b="1" dirty="0">
            <a:solidFill>
              <a:sysClr val="window" lastClr="FFFFFF"/>
            </a:solidFill>
            <a:latin typeface="Calibri" pitchFamily="34" charset="0"/>
            <a:ea typeface="+mn-ea"/>
            <a:cs typeface="+mn-cs"/>
          </a:endParaRPr>
        </a:p>
      </dgm:t>
    </dgm:pt>
    <dgm:pt modelId="{29493CF8-9EE7-4AD8-954D-9AEE0C37C9CD}" type="parTrans" cxnId="{42D3295E-45CC-4DF7-94BE-FBAFDA4046A6}">
      <dgm:prSet/>
      <dgm:spPr/>
      <dgm:t>
        <a:bodyPr/>
        <a:lstStyle/>
        <a:p>
          <a:endParaRPr lang="en-US" sz="2000">
            <a:latin typeface="Calibri" pitchFamily="34" charset="0"/>
          </a:endParaRPr>
        </a:p>
      </dgm:t>
    </dgm:pt>
    <dgm:pt modelId="{640D3C1B-ECCF-4AC0-9F6E-2C6091FEFBF3}" type="sibTrans" cxnId="{42D3295E-45CC-4DF7-94BE-FBAFDA4046A6}">
      <dgm:prSet/>
      <dgm:spPr/>
      <dgm:t>
        <a:bodyPr/>
        <a:lstStyle/>
        <a:p>
          <a:endParaRPr lang="en-US" sz="2000">
            <a:latin typeface="Calibri" pitchFamily="34" charset="0"/>
          </a:endParaRPr>
        </a:p>
      </dgm:t>
    </dgm:pt>
    <dgm:pt modelId="{0F471FA6-21AA-4BE4-A042-F7EBE77AEFDC}">
      <dgm:prSet phldrT="[Text]" custT="1"/>
      <dgm:spPr>
        <a:xfrm>
          <a:off x="1447781" y="0"/>
          <a:ext cx="1405510" cy="4690734"/>
        </a:xfrm>
        <a:gradFill rotWithShape="0">
          <a:gsLst>
            <a:gs pos="0">
              <a:srgbClr val="C0504D">
                <a:hueOff val="936304"/>
                <a:satOff val="-1168"/>
                <a:lumOff val="275"/>
                <a:alphaOff val="0"/>
                <a:shade val="51000"/>
                <a:satMod val="130000"/>
              </a:srgbClr>
            </a:gs>
            <a:gs pos="80000">
              <a:srgbClr val="C0504D">
                <a:hueOff val="936304"/>
                <a:satOff val="-1168"/>
                <a:lumOff val="275"/>
                <a:alphaOff val="0"/>
                <a:shade val="93000"/>
                <a:satMod val="130000"/>
              </a:srgbClr>
            </a:gs>
            <a:gs pos="100000">
              <a:srgbClr val="C0504D">
                <a:hueOff val="936304"/>
                <a:satOff val="-1168"/>
                <a:lumOff val="275"/>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nchor="t"/>
        <a:lstStyle/>
        <a:p>
          <a:endParaRPr lang="en-US" sz="1500" dirty="0">
            <a:solidFill>
              <a:sysClr val="window" lastClr="FFFFFF"/>
            </a:solidFill>
            <a:latin typeface="Calibri" pitchFamily="34" charset="0"/>
            <a:ea typeface="+mn-ea"/>
            <a:cs typeface="+mn-cs"/>
          </a:endParaRPr>
        </a:p>
      </dgm:t>
    </dgm:pt>
    <dgm:pt modelId="{8AF42506-590B-44E4-8CE4-3EF5D4080380}" type="sibTrans" cxnId="{7492EC2B-4625-4D48-837C-9032F9D36721}">
      <dgm:prSet/>
      <dgm:spPr/>
      <dgm:t>
        <a:bodyPr/>
        <a:lstStyle/>
        <a:p>
          <a:endParaRPr lang="en-US" sz="2000">
            <a:latin typeface="Calibri" pitchFamily="34" charset="0"/>
          </a:endParaRPr>
        </a:p>
      </dgm:t>
    </dgm:pt>
    <dgm:pt modelId="{B1C76A49-9FCB-41EB-945E-C8006DEBEBCA}" type="parTrans" cxnId="{7492EC2B-4625-4D48-837C-9032F9D36721}">
      <dgm:prSet/>
      <dgm:spPr/>
      <dgm:t>
        <a:bodyPr/>
        <a:lstStyle/>
        <a:p>
          <a:endParaRPr lang="en-US" sz="2000">
            <a:latin typeface="Calibri" pitchFamily="34" charset="0"/>
          </a:endParaRPr>
        </a:p>
      </dgm:t>
    </dgm:pt>
    <dgm:pt modelId="{A54C2E8E-89A8-4217-8906-CF4261C3AAA1}" type="pres">
      <dgm:prSet presAssocID="{18782D1A-CAED-46EB-94DE-6D8873BAB84B}" presName="Name0" presStyleCnt="0">
        <dgm:presLayoutVars>
          <dgm:dir/>
          <dgm:resizeHandles val="exact"/>
        </dgm:presLayoutVars>
      </dgm:prSet>
      <dgm:spPr/>
    </dgm:pt>
    <dgm:pt modelId="{46C62718-D6F5-4455-B6D4-884150857910}" type="pres">
      <dgm:prSet presAssocID="{18782D1A-CAED-46EB-94DE-6D8873BAB84B}" presName="fgShape" presStyleLbl="fgShp" presStyleIdx="0" presStyleCnt="1" custScaleY="25845" custLinFactNeighborY="58381"/>
      <dgm:spPr>
        <a:xfrm>
          <a:off x="345764" y="4170471"/>
          <a:ext cx="7952573" cy="384755"/>
        </a:xfrm>
        <a:prstGeom prst="leftRightArrow">
          <a:avLst/>
        </a:prstGeom>
        <a:solidFill>
          <a:srgbClr val="0070C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50800" h="19050" prst="relaxedInset"/>
          <a:contourClr>
            <a:sysClr val="window" lastClr="FFFFFF"/>
          </a:contourClr>
        </a:sp3d>
      </dgm:spPr>
    </dgm:pt>
    <dgm:pt modelId="{0AE24930-C51F-456A-A53B-87DACA3DC765}" type="pres">
      <dgm:prSet presAssocID="{18782D1A-CAED-46EB-94DE-6D8873BAB84B}" presName="linComp" presStyleCnt="0"/>
      <dgm:spPr/>
    </dgm:pt>
    <dgm:pt modelId="{CAA7626C-FDA9-4659-BC87-772CF2E0C3BE}" type="pres">
      <dgm:prSet presAssocID="{221D43AD-122C-422A-985E-415ACBEBE9EB}" presName="compNode" presStyleCnt="0"/>
      <dgm:spPr/>
    </dgm:pt>
    <dgm:pt modelId="{46BD98A3-8360-4DBE-846D-F540C0468756}" type="pres">
      <dgm:prSet presAssocID="{221D43AD-122C-422A-985E-415ACBEBE9EB}" presName="bkgdShape" presStyleLbl="node1" presStyleIdx="0" presStyleCnt="4"/>
      <dgm:spPr>
        <a:prstGeom prst="roundRect">
          <a:avLst>
            <a:gd name="adj" fmla="val 10000"/>
          </a:avLst>
        </a:prstGeom>
      </dgm:spPr>
      <dgm:t>
        <a:bodyPr/>
        <a:lstStyle/>
        <a:p>
          <a:endParaRPr lang="en-US"/>
        </a:p>
      </dgm:t>
    </dgm:pt>
    <dgm:pt modelId="{FC41CF29-129E-4C5D-9763-999F88C70A22}" type="pres">
      <dgm:prSet presAssocID="{221D43AD-122C-422A-985E-415ACBEBE9EB}" presName="nodeTx" presStyleLbl="node1" presStyleIdx="0" presStyleCnt="4">
        <dgm:presLayoutVars>
          <dgm:bulletEnabled val="1"/>
        </dgm:presLayoutVars>
      </dgm:prSet>
      <dgm:spPr/>
      <dgm:t>
        <a:bodyPr/>
        <a:lstStyle/>
        <a:p>
          <a:endParaRPr lang="en-US"/>
        </a:p>
      </dgm:t>
    </dgm:pt>
    <dgm:pt modelId="{C7D0C661-70BB-4F05-A6F0-3CD265C8C951}" type="pres">
      <dgm:prSet presAssocID="{221D43AD-122C-422A-985E-415ACBEBE9EB}" presName="invisiNode" presStyleLbl="node1" presStyleIdx="0" presStyleCnt="4"/>
      <dgm:spPr/>
    </dgm:pt>
    <dgm:pt modelId="{CC6D08EE-B298-4EED-BD0F-CAC29E528D08}" type="pres">
      <dgm:prSet presAssocID="{221D43AD-122C-422A-985E-415ACBEBE9EB}" presName="imagNode" presStyleLbl="fgImgPlace1" presStyleIdx="0" presStyleCnt="4" custScaleX="55753" custScaleY="52534" custLinFactNeighborY="-22275"/>
      <dgm:spPr>
        <a:xfrm>
          <a:off x="141887" y="535669"/>
          <a:ext cx="1121946" cy="1053563"/>
        </a:xfrm>
        <a:prstGeom prst="ellipse">
          <a:avLst/>
        </a:prstGeom>
        <a:blipFill rotWithShape="0">
          <a:blip xmlns:r="http://schemas.openxmlformats.org/officeDocument/2006/relationships" r:embed="rId1"/>
          <a:stretch>
            <a:fillRect/>
          </a:stretch>
        </a:blipFill>
        <a:ln>
          <a:noFill/>
        </a:ln>
        <a:effectLst/>
        <a:scene3d>
          <a:camera prst="orthographicFront"/>
          <a:lightRig rig="threePt" dir="t">
            <a:rot lat="0" lon="0" rev="7500000"/>
          </a:lightRig>
        </a:scene3d>
        <a:sp3d z="152400" extrusionH="63500" prstMaterial="matte">
          <a:bevelT w="50800" h="19050" prst="relaxedInset"/>
          <a:contourClr>
            <a:sysClr val="window" lastClr="FFFFFF"/>
          </a:contourClr>
        </a:sp3d>
      </dgm:spPr>
    </dgm:pt>
    <dgm:pt modelId="{9CC18432-326F-468A-8CD9-187DCD22024E}" type="pres">
      <dgm:prSet presAssocID="{149AD28F-E82C-433D-91F9-55AF77591A03}" presName="sibTrans" presStyleLbl="sibTrans2D1" presStyleIdx="0" presStyleCnt="0"/>
      <dgm:spPr/>
      <dgm:t>
        <a:bodyPr/>
        <a:lstStyle/>
        <a:p>
          <a:endParaRPr lang="en-US"/>
        </a:p>
      </dgm:t>
    </dgm:pt>
    <dgm:pt modelId="{82A2E023-4239-4D28-B486-7B249A9A2793}" type="pres">
      <dgm:prSet presAssocID="{0F471FA6-21AA-4BE4-A042-F7EBE77AEFDC}" presName="compNode" presStyleCnt="0"/>
      <dgm:spPr/>
    </dgm:pt>
    <dgm:pt modelId="{806EE07B-82EE-43FA-8CA3-526EB7767E71}" type="pres">
      <dgm:prSet presAssocID="{0F471FA6-21AA-4BE4-A042-F7EBE77AEFDC}" presName="bkgdShape" presStyleLbl="node1" presStyleIdx="1" presStyleCnt="4"/>
      <dgm:spPr>
        <a:prstGeom prst="roundRect">
          <a:avLst>
            <a:gd name="adj" fmla="val 10000"/>
          </a:avLst>
        </a:prstGeom>
      </dgm:spPr>
      <dgm:t>
        <a:bodyPr/>
        <a:lstStyle/>
        <a:p>
          <a:endParaRPr lang="en-US"/>
        </a:p>
      </dgm:t>
    </dgm:pt>
    <dgm:pt modelId="{4E429057-10D3-434D-8C67-3F2ACD5DB37B}" type="pres">
      <dgm:prSet presAssocID="{0F471FA6-21AA-4BE4-A042-F7EBE77AEFDC}" presName="nodeTx" presStyleLbl="node1" presStyleIdx="1" presStyleCnt="4">
        <dgm:presLayoutVars>
          <dgm:bulletEnabled val="1"/>
        </dgm:presLayoutVars>
      </dgm:prSet>
      <dgm:spPr/>
      <dgm:t>
        <a:bodyPr/>
        <a:lstStyle/>
        <a:p>
          <a:endParaRPr lang="en-US"/>
        </a:p>
      </dgm:t>
    </dgm:pt>
    <dgm:pt modelId="{CBF4B82B-3084-46B9-A517-5E9CF833426C}" type="pres">
      <dgm:prSet presAssocID="{0F471FA6-21AA-4BE4-A042-F7EBE77AEFDC}" presName="invisiNode" presStyleLbl="node1" presStyleIdx="1" presStyleCnt="4"/>
      <dgm:spPr/>
    </dgm:pt>
    <dgm:pt modelId="{255A3530-C085-4456-97A3-46F5151D9B9C}" type="pres">
      <dgm:prSet presAssocID="{0F471FA6-21AA-4BE4-A042-F7EBE77AEFDC}" presName="imagNode" presStyleLbl="fgImgPlace1" presStyleIdx="1" presStyleCnt="4" custScaleX="55753" custScaleY="52538" custLinFactNeighborY="-21699"/>
      <dgm:spPr>
        <a:xfrm>
          <a:off x="1589563" y="535669"/>
          <a:ext cx="1121946" cy="1053563"/>
        </a:xfrm>
        <a:prstGeom prst="ellipse">
          <a:avLst/>
        </a:prstGeom>
        <a:blipFill rotWithShape="0">
          <a:blip xmlns:r="http://schemas.openxmlformats.org/officeDocument/2006/relationships" r:embed="rId2"/>
          <a:stretch>
            <a:fillRect/>
          </a:stretch>
        </a:blipFill>
        <a:ln>
          <a:noFill/>
        </a:ln>
        <a:effectLst/>
        <a:scene3d>
          <a:camera prst="orthographicFront"/>
          <a:lightRig rig="threePt" dir="t">
            <a:rot lat="0" lon="0" rev="7500000"/>
          </a:lightRig>
        </a:scene3d>
        <a:sp3d z="152400" extrusionH="63500" prstMaterial="matte">
          <a:bevelT w="50800" h="19050" prst="relaxedInset"/>
          <a:contourClr>
            <a:sysClr val="window" lastClr="FFFFFF"/>
          </a:contourClr>
        </a:sp3d>
      </dgm:spPr>
      <dgm:t>
        <a:bodyPr/>
        <a:lstStyle/>
        <a:p>
          <a:endParaRPr lang="en-US"/>
        </a:p>
      </dgm:t>
    </dgm:pt>
    <dgm:pt modelId="{F6B1EC1A-557D-4D03-80B4-2954C68690E7}" type="pres">
      <dgm:prSet presAssocID="{8AF42506-590B-44E4-8CE4-3EF5D4080380}" presName="sibTrans" presStyleLbl="sibTrans2D1" presStyleIdx="0" presStyleCnt="0"/>
      <dgm:spPr/>
      <dgm:t>
        <a:bodyPr/>
        <a:lstStyle/>
        <a:p>
          <a:endParaRPr lang="en-US"/>
        </a:p>
      </dgm:t>
    </dgm:pt>
    <dgm:pt modelId="{AD70734B-DE9E-4AA4-8773-7DB19149EDCC}" type="pres">
      <dgm:prSet presAssocID="{DFA06D68-F744-48BC-B59F-5868264927E2}" presName="compNode" presStyleCnt="0"/>
      <dgm:spPr/>
    </dgm:pt>
    <dgm:pt modelId="{FE2E6E8D-0E10-40EC-B2A3-91FFC5337B06}" type="pres">
      <dgm:prSet presAssocID="{DFA06D68-F744-48BC-B59F-5868264927E2}" presName="bkgdShape" presStyleLbl="node1" presStyleIdx="2" presStyleCnt="4"/>
      <dgm:spPr>
        <a:prstGeom prst="roundRect">
          <a:avLst>
            <a:gd name="adj" fmla="val 10000"/>
          </a:avLst>
        </a:prstGeom>
      </dgm:spPr>
      <dgm:t>
        <a:bodyPr/>
        <a:lstStyle/>
        <a:p>
          <a:endParaRPr lang="en-US"/>
        </a:p>
      </dgm:t>
    </dgm:pt>
    <dgm:pt modelId="{2D5264C8-9D1C-49DC-92AE-6A315C454928}" type="pres">
      <dgm:prSet presAssocID="{DFA06D68-F744-48BC-B59F-5868264927E2}" presName="nodeTx" presStyleLbl="node1" presStyleIdx="2" presStyleCnt="4">
        <dgm:presLayoutVars>
          <dgm:bulletEnabled val="1"/>
        </dgm:presLayoutVars>
      </dgm:prSet>
      <dgm:spPr/>
      <dgm:t>
        <a:bodyPr/>
        <a:lstStyle/>
        <a:p>
          <a:endParaRPr lang="en-US"/>
        </a:p>
      </dgm:t>
    </dgm:pt>
    <dgm:pt modelId="{72864CBE-D85B-49E4-9ABA-2576B0149140}" type="pres">
      <dgm:prSet presAssocID="{DFA06D68-F744-48BC-B59F-5868264927E2}" presName="invisiNode" presStyleLbl="node1" presStyleIdx="2" presStyleCnt="4"/>
      <dgm:spPr/>
    </dgm:pt>
    <dgm:pt modelId="{4A5D10D0-997F-4029-AEB8-E913F705BAC2}" type="pres">
      <dgm:prSet presAssocID="{DFA06D68-F744-48BC-B59F-5868264927E2}" presName="imagNode" presStyleLbl="fgImgPlace1" presStyleIdx="2" presStyleCnt="4" custScaleX="55753" custScaleY="52537" custLinFactNeighborY="-21450"/>
      <dgm:spPr>
        <a:xfrm>
          <a:off x="3037239" y="535669"/>
          <a:ext cx="1121946" cy="1053563"/>
        </a:xfrm>
        <a:prstGeom prst="ellipse">
          <a:avLst/>
        </a:prstGeom>
        <a:blipFill rotWithShape="0">
          <a:blip xmlns:r="http://schemas.openxmlformats.org/officeDocument/2006/relationships" r:embed="rId3"/>
          <a:stretch>
            <a:fillRect/>
          </a:stretch>
        </a:blipFill>
        <a:ln>
          <a:noFill/>
        </a:ln>
        <a:effectLst/>
        <a:scene3d>
          <a:camera prst="orthographicFront"/>
          <a:lightRig rig="threePt" dir="t">
            <a:rot lat="0" lon="0" rev="7500000"/>
          </a:lightRig>
        </a:scene3d>
        <a:sp3d z="152400" extrusionH="63500" prstMaterial="matte">
          <a:bevelT w="50800" h="19050" prst="relaxedInset"/>
          <a:contourClr>
            <a:sysClr val="window" lastClr="FFFFFF"/>
          </a:contourClr>
        </a:sp3d>
      </dgm:spPr>
      <dgm:t>
        <a:bodyPr/>
        <a:lstStyle/>
        <a:p>
          <a:endParaRPr lang="en-US"/>
        </a:p>
      </dgm:t>
    </dgm:pt>
    <dgm:pt modelId="{D4F39B54-0256-4445-A1DC-9D1AB2C240AB}" type="pres">
      <dgm:prSet presAssocID="{8E96834E-45C9-43B4-86FF-70914024B828}" presName="sibTrans" presStyleLbl="sibTrans2D1" presStyleIdx="0" presStyleCnt="0"/>
      <dgm:spPr/>
      <dgm:t>
        <a:bodyPr/>
        <a:lstStyle/>
        <a:p>
          <a:endParaRPr lang="en-US"/>
        </a:p>
      </dgm:t>
    </dgm:pt>
    <dgm:pt modelId="{6BECE5DA-E5F7-4FC6-9130-8C742CB773F0}" type="pres">
      <dgm:prSet presAssocID="{2CBC5CEE-F115-455F-B623-A3B8BD4EF6F6}" presName="compNode" presStyleCnt="0"/>
      <dgm:spPr/>
    </dgm:pt>
    <dgm:pt modelId="{A2E47B01-653C-4369-AA0F-47A732C7F418}" type="pres">
      <dgm:prSet presAssocID="{2CBC5CEE-F115-455F-B623-A3B8BD4EF6F6}" presName="bkgdShape" presStyleLbl="node1" presStyleIdx="3" presStyleCnt="4"/>
      <dgm:spPr>
        <a:prstGeom prst="roundRect">
          <a:avLst>
            <a:gd name="adj" fmla="val 10000"/>
          </a:avLst>
        </a:prstGeom>
      </dgm:spPr>
      <dgm:t>
        <a:bodyPr/>
        <a:lstStyle/>
        <a:p>
          <a:endParaRPr lang="en-US"/>
        </a:p>
      </dgm:t>
    </dgm:pt>
    <dgm:pt modelId="{ED435D63-E8B9-4A36-A62E-9E86C8749B7C}" type="pres">
      <dgm:prSet presAssocID="{2CBC5CEE-F115-455F-B623-A3B8BD4EF6F6}" presName="nodeTx" presStyleLbl="node1" presStyleIdx="3" presStyleCnt="4">
        <dgm:presLayoutVars>
          <dgm:bulletEnabled val="1"/>
        </dgm:presLayoutVars>
      </dgm:prSet>
      <dgm:spPr/>
      <dgm:t>
        <a:bodyPr/>
        <a:lstStyle/>
        <a:p>
          <a:endParaRPr lang="en-US"/>
        </a:p>
      </dgm:t>
    </dgm:pt>
    <dgm:pt modelId="{F5953201-3DEF-4C3E-A85A-4E3C2A14AB73}" type="pres">
      <dgm:prSet presAssocID="{2CBC5CEE-F115-455F-B623-A3B8BD4EF6F6}" presName="invisiNode" presStyleLbl="node1" presStyleIdx="3" presStyleCnt="4"/>
      <dgm:spPr/>
    </dgm:pt>
    <dgm:pt modelId="{F394DFF5-20E1-4A09-9A0A-16ACFAE2FB0F}" type="pres">
      <dgm:prSet presAssocID="{2CBC5CEE-F115-455F-B623-A3B8BD4EF6F6}" presName="imagNode" presStyleLbl="fgImgPlace1" presStyleIdx="3" presStyleCnt="4" custScaleX="55753" custScaleY="52170" custLinFactNeighborY="-21450"/>
      <dgm:spPr>
        <a:xfrm>
          <a:off x="5932592" y="535669"/>
          <a:ext cx="1121946" cy="1053563"/>
        </a:xfrm>
        <a:prstGeom prst="ellipse">
          <a:avLst/>
        </a:prstGeom>
        <a:blipFill rotWithShape="0">
          <a:blip xmlns:r="http://schemas.openxmlformats.org/officeDocument/2006/relationships" r:embed="rId4"/>
          <a:stretch>
            <a:fillRect/>
          </a:stretch>
        </a:blipFill>
        <a:ln>
          <a:noFill/>
        </a:ln>
        <a:effectLst/>
        <a:scene3d>
          <a:camera prst="orthographicFront"/>
          <a:lightRig rig="threePt" dir="t">
            <a:rot lat="0" lon="0" rev="7500000"/>
          </a:lightRig>
        </a:scene3d>
        <a:sp3d z="152400" extrusionH="63500" prstMaterial="matte">
          <a:bevelT w="50800" h="19050" prst="relaxedInset"/>
          <a:contourClr>
            <a:sysClr val="window" lastClr="FFFFFF"/>
          </a:contourClr>
        </a:sp3d>
      </dgm:spPr>
    </dgm:pt>
  </dgm:ptLst>
  <dgm:cxnLst>
    <dgm:cxn modelId="{7492EC2B-4625-4D48-837C-9032F9D36721}" srcId="{18782D1A-CAED-46EB-94DE-6D8873BAB84B}" destId="{0F471FA6-21AA-4BE4-A042-F7EBE77AEFDC}" srcOrd="1" destOrd="0" parTransId="{B1C76A49-9FCB-41EB-945E-C8006DEBEBCA}" sibTransId="{8AF42506-590B-44E4-8CE4-3EF5D4080380}"/>
    <dgm:cxn modelId="{B75D0823-D3A6-47FA-82AF-818A9749346E}" type="presOf" srcId="{8AF42506-590B-44E4-8CE4-3EF5D4080380}" destId="{F6B1EC1A-557D-4D03-80B4-2954C68690E7}" srcOrd="0" destOrd="0" presId="urn:microsoft.com/office/officeart/2005/8/layout/hList7#1"/>
    <dgm:cxn modelId="{9E650EA1-F540-48D0-8B1C-9009AFEA52CF}" srcId="{18782D1A-CAED-46EB-94DE-6D8873BAB84B}" destId="{221D43AD-122C-422A-985E-415ACBEBE9EB}" srcOrd="0" destOrd="0" parTransId="{8FBBDB66-AD83-45A0-B859-6A9EDF7FBF51}" sibTransId="{149AD28F-E82C-433D-91F9-55AF77591A03}"/>
    <dgm:cxn modelId="{79FFDB0B-5C85-4DB6-9F77-B1F47D0D8222}" type="presOf" srcId="{8E96834E-45C9-43B4-86FF-70914024B828}" destId="{D4F39B54-0256-4445-A1DC-9D1AB2C240AB}" srcOrd="0" destOrd="0" presId="urn:microsoft.com/office/officeart/2005/8/layout/hList7#1"/>
    <dgm:cxn modelId="{D7637BA4-16B5-4073-A692-F6AFE1F2A999}" type="presOf" srcId="{DFA06D68-F744-48BC-B59F-5868264927E2}" destId="{FE2E6E8D-0E10-40EC-B2A3-91FFC5337B06}" srcOrd="0" destOrd="0" presId="urn:microsoft.com/office/officeart/2005/8/layout/hList7#1"/>
    <dgm:cxn modelId="{90109A7D-FCA2-4C0D-B615-E0FACC38468E}" type="presOf" srcId="{2CBC5CEE-F115-455F-B623-A3B8BD4EF6F6}" destId="{A2E47B01-653C-4369-AA0F-47A732C7F418}" srcOrd="0" destOrd="0" presId="urn:microsoft.com/office/officeart/2005/8/layout/hList7#1"/>
    <dgm:cxn modelId="{E1E452FF-664C-4771-9D12-96F2715CC836}" type="presOf" srcId="{0F471FA6-21AA-4BE4-A042-F7EBE77AEFDC}" destId="{806EE07B-82EE-43FA-8CA3-526EB7767E71}" srcOrd="0" destOrd="0" presId="urn:microsoft.com/office/officeart/2005/8/layout/hList7#1"/>
    <dgm:cxn modelId="{42D3295E-45CC-4DF7-94BE-FBAFDA4046A6}" srcId="{18782D1A-CAED-46EB-94DE-6D8873BAB84B}" destId="{2CBC5CEE-F115-455F-B623-A3B8BD4EF6F6}" srcOrd="3" destOrd="0" parTransId="{29493CF8-9EE7-4AD8-954D-9AEE0C37C9CD}" sibTransId="{640D3C1B-ECCF-4AC0-9F6E-2C6091FEFBF3}"/>
    <dgm:cxn modelId="{ECDE445B-B0DC-46E0-8980-6C64520CF070}" type="presOf" srcId="{DFA06D68-F744-48BC-B59F-5868264927E2}" destId="{2D5264C8-9D1C-49DC-92AE-6A315C454928}" srcOrd="1" destOrd="0" presId="urn:microsoft.com/office/officeart/2005/8/layout/hList7#1"/>
    <dgm:cxn modelId="{F033CE0A-AE50-4C47-9C2D-F0CF62FB12F6}" srcId="{18782D1A-CAED-46EB-94DE-6D8873BAB84B}" destId="{DFA06D68-F744-48BC-B59F-5868264927E2}" srcOrd="2" destOrd="0" parTransId="{E2829829-3C32-4B7E-8852-97C7CB60100B}" sibTransId="{8E96834E-45C9-43B4-86FF-70914024B828}"/>
    <dgm:cxn modelId="{8ACC8A27-6425-44AA-B93C-58FD6DEFBE8C}" type="presOf" srcId="{149AD28F-E82C-433D-91F9-55AF77591A03}" destId="{9CC18432-326F-468A-8CD9-187DCD22024E}" srcOrd="0" destOrd="0" presId="urn:microsoft.com/office/officeart/2005/8/layout/hList7#1"/>
    <dgm:cxn modelId="{23141C76-573A-42F1-B514-C3819FC0107F}" type="presOf" srcId="{2CBC5CEE-F115-455F-B623-A3B8BD4EF6F6}" destId="{ED435D63-E8B9-4A36-A62E-9E86C8749B7C}" srcOrd="1" destOrd="0" presId="urn:microsoft.com/office/officeart/2005/8/layout/hList7#1"/>
    <dgm:cxn modelId="{1AD4B15D-35D8-4812-8143-5A818ED1BD98}" type="presOf" srcId="{221D43AD-122C-422A-985E-415ACBEBE9EB}" destId="{46BD98A3-8360-4DBE-846D-F540C0468756}" srcOrd="0" destOrd="0" presId="urn:microsoft.com/office/officeart/2005/8/layout/hList7#1"/>
    <dgm:cxn modelId="{C25C9AC7-ED71-4815-8DA4-0623D2F72174}" type="presOf" srcId="{221D43AD-122C-422A-985E-415ACBEBE9EB}" destId="{FC41CF29-129E-4C5D-9763-999F88C70A22}" srcOrd="1" destOrd="0" presId="urn:microsoft.com/office/officeart/2005/8/layout/hList7#1"/>
    <dgm:cxn modelId="{F36A1C1A-F2B0-43DA-960E-865458751D03}" type="presOf" srcId="{18782D1A-CAED-46EB-94DE-6D8873BAB84B}" destId="{A54C2E8E-89A8-4217-8906-CF4261C3AAA1}" srcOrd="0" destOrd="0" presId="urn:microsoft.com/office/officeart/2005/8/layout/hList7#1"/>
    <dgm:cxn modelId="{B2017410-A5F2-4734-B8AF-EE84201C4E1D}" type="presOf" srcId="{0F471FA6-21AA-4BE4-A042-F7EBE77AEFDC}" destId="{4E429057-10D3-434D-8C67-3F2ACD5DB37B}" srcOrd="1" destOrd="0" presId="urn:microsoft.com/office/officeart/2005/8/layout/hList7#1"/>
    <dgm:cxn modelId="{79A90910-438B-4B4A-86C3-BEC4BB804172}" type="presParOf" srcId="{A54C2E8E-89A8-4217-8906-CF4261C3AAA1}" destId="{46C62718-D6F5-4455-B6D4-884150857910}" srcOrd="0" destOrd="0" presId="urn:microsoft.com/office/officeart/2005/8/layout/hList7#1"/>
    <dgm:cxn modelId="{4AB37663-B207-4EC7-932E-3DCAA2E6C489}" type="presParOf" srcId="{A54C2E8E-89A8-4217-8906-CF4261C3AAA1}" destId="{0AE24930-C51F-456A-A53B-87DACA3DC765}" srcOrd="1" destOrd="0" presId="urn:microsoft.com/office/officeart/2005/8/layout/hList7#1"/>
    <dgm:cxn modelId="{3824FA5A-676E-4451-94C9-4C5C0D6F2024}" type="presParOf" srcId="{0AE24930-C51F-456A-A53B-87DACA3DC765}" destId="{CAA7626C-FDA9-4659-BC87-772CF2E0C3BE}" srcOrd="0" destOrd="0" presId="urn:microsoft.com/office/officeart/2005/8/layout/hList7#1"/>
    <dgm:cxn modelId="{A1CC14D0-A3FF-4983-82C4-1ADFE74A3780}" type="presParOf" srcId="{CAA7626C-FDA9-4659-BC87-772CF2E0C3BE}" destId="{46BD98A3-8360-4DBE-846D-F540C0468756}" srcOrd="0" destOrd="0" presId="urn:microsoft.com/office/officeart/2005/8/layout/hList7#1"/>
    <dgm:cxn modelId="{1901054C-50E9-4951-A5BC-60722E2330D8}" type="presParOf" srcId="{CAA7626C-FDA9-4659-BC87-772CF2E0C3BE}" destId="{FC41CF29-129E-4C5D-9763-999F88C70A22}" srcOrd="1" destOrd="0" presId="urn:microsoft.com/office/officeart/2005/8/layout/hList7#1"/>
    <dgm:cxn modelId="{EB245CF7-8023-4A24-AB46-CBAF6596F50D}" type="presParOf" srcId="{CAA7626C-FDA9-4659-BC87-772CF2E0C3BE}" destId="{C7D0C661-70BB-4F05-A6F0-3CD265C8C951}" srcOrd="2" destOrd="0" presId="urn:microsoft.com/office/officeart/2005/8/layout/hList7#1"/>
    <dgm:cxn modelId="{6AC48F1F-9AC1-4E3E-BF87-FE7CBA6F4FDB}" type="presParOf" srcId="{CAA7626C-FDA9-4659-BC87-772CF2E0C3BE}" destId="{CC6D08EE-B298-4EED-BD0F-CAC29E528D08}" srcOrd="3" destOrd="0" presId="urn:microsoft.com/office/officeart/2005/8/layout/hList7#1"/>
    <dgm:cxn modelId="{F64841AD-F95C-41F4-9FDF-11C6F9E870AA}" type="presParOf" srcId="{0AE24930-C51F-456A-A53B-87DACA3DC765}" destId="{9CC18432-326F-468A-8CD9-187DCD22024E}" srcOrd="1" destOrd="0" presId="urn:microsoft.com/office/officeart/2005/8/layout/hList7#1"/>
    <dgm:cxn modelId="{C7358B88-5C61-4F5B-A7AF-0646C94ACDC0}" type="presParOf" srcId="{0AE24930-C51F-456A-A53B-87DACA3DC765}" destId="{82A2E023-4239-4D28-B486-7B249A9A2793}" srcOrd="2" destOrd="0" presId="urn:microsoft.com/office/officeart/2005/8/layout/hList7#1"/>
    <dgm:cxn modelId="{8D140446-ED86-4397-A89B-E2CC7A422FB0}" type="presParOf" srcId="{82A2E023-4239-4D28-B486-7B249A9A2793}" destId="{806EE07B-82EE-43FA-8CA3-526EB7767E71}" srcOrd="0" destOrd="0" presId="urn:microsoft.com/office/officeart/2005/8/layout/hList7#1"/>
    <dgm:cxn modelId="{3A117D7E-ABCB-4BC7-9498-79E649CD24AE}" type="presParOf" srcId="{82A2E023-4239-4D28-B486-7B249A9A2793}" destId="{4E429057-10D3-434D-8C67-3F2ACD5DB37B}" srcOrd="1" destOrd="0" presId="urn:microsoft.com/office/officeart/2005/8/layout/hList7#1"/>
    <dgm:cxn modelId="{DF9CA0F8-9D9D-45DE-932E-32FABF10F254}" type="presParOf" srcId="{82A2E023-4239-4D28-B486-7B249A9A2793}" destId="{CBF4B82B-3084-46B9-A517-5E9CF833426C}" srcOrd="2" destOrd="0" presId="urn:microsoft.com/office/officeart/2005/8/layout/hList7#1"/>
    <dgm:cxn modelId="{C6B5E534-DB84-4138-AB5F-15624D38EDD1}" type="presParOf" srcId="{82A2E023-4239-4D28-B486-7B249A9A2793}" destId="{255A3530-C085-4456-97A3-46F5151D9B9C}" srcOrd="3" destOrd="0" presId="urn:microsoft.com/office/officeart/2005/8/layout/hList7#1"/>
    <dgm:cxn modelId="{9BDE17E3-689A-43BC-9605-5F00C7D8892A}" type="presParOf" srcId="{0AE24930-C51F-456A-A53B-87DACA3DC765}" destId="{F6B1EC1A-557D-4D03-80B4-2954C68690E7}" srcOrd="3" destOrd="0" presId="urn:microsoft.com/office/officeart/2005/8/layout/hList7#1"/>
    <dgm:cxn modelId="{3A3C56CD-91BF-4AFC-B035-EC634081C83B}" type="presParOf" srcId="{0AE24930-C51F-456A-A53B-87DACA3DC765}" destId="{AD70734B-DE9E-4AA4-8773-7DB19149EDCC}" srcOrd="4" destOrd="0" presId="urn:microsoft.com/office/officeart/2005/8/layout/hList7#1"/>
    <dgm:cxn modelId="{9CC8BECB-AF96-46F3-AB78-C0CE78C27BC9}" type="presParOf" srcId="{AD70734B-DE9E-4AA4-8773-7DB19149EDCC}" destId="{FE2E6E8D-0E10-40EC-B2A3-91FFC5337B06}" srcOrd="0" destOrd="0" presId="urn:microsoft.com/office/officeart/2005/8/layout/hList7#1"/>
    <dgm:cxn modelId="{1938EFCA-02D5-4447-BFB9-7A0A9908E050}" type="presParOf" srcId="{AD70734B-DE9E-4AA4-8773-7DB19149EDCC}" destId="{2D5264C8-9D1C-49DC-92AE-6A315C454928}" srcOrd="1" destOrd="0" presId="urn:microsoft.com/office/officeart/2005/8/layout/hList7#1"/>
    <dgm:cxn modelId="{87B88984-7C59-4BBC-AB06-7111753403A6}" type="presParOf" srcId="{AD70734B-DE9E-4AA4-8773-7DB19149EDCC}" destId="{72864CBE-D85B-49E4-9ABA-2576B0149140}" srcOrd="2" destOrd="0" presId="urn:microsoft.com/office/officeart/2005/8/layout/hList7#1"/>
    <dgm:cxn modelId="{CEF0076D-9A90-4C06-91B9-5A9AE92BD105}" type="presParOf" srcId="{AD70734B-DE9E-4AA4-8773-7DB19149EDCC}" destId="{4A5D10D0-997F-4029-AEB8-E913F705BAC2}" srcOrd="3" destOrd="0" presId="urn:microsoft.com/office/officeart/2005/8/layout/hList7#1"/>
    <dgm:cxn modelId="{7E5BD138-0E3F-4F80-BC60-FC711B765819}" type="presParOf" srcId="{0AE24930-C51F-456A-A53B-87DACA3DC765}" destId="{D4F39B54-0256-4445-A1DC-9D1AB2C240AB}" srcOrd="5" destOrd="0" presId="urn:microsoft.com/office/officeart/2005/8/layout/hList7#1"/>
    <dgm:cxn modelId="{9E4B346E-BEF8-4AA1-9234-0EBB8BA016AD}" type="presParOf" srcId="{0AE24930-C51F-456A-A53B-87DACA3DC765}" destId="{6BECE5DA-E5F7-4FC6-9130-8C742CB773F0}" srcOrd="6" destOrd="0" presId="urn:microsoft.com/office/officeart/2005/8/layout/hList7#1"/>
    <dgm:cxn modelId="{311D20B3-40D5-4CAC-A04B-F193BC8B7416}" type="presParOf" srcId="{6BECE5DA-E5F7-4FC6-9130-8C742CB773F0}" destId="{A2E47B01-653C-4369-AA0F-47A732C7F418}" srcOrd="0" destOrd="0" presId="urn:microsoft.com/office/officeart/2005/8/layout/hList7#1"/>
    <dgm:cxn modelId="{B66F9AC3-1436-43CC-81CA-2DDB55D56C6E}" type="presParOf" srcId="{6BECE5DA-E5F7-4FC6-9130-8C742CB773F0}" destId="{ED435D63-E8B9-4A36-A62E-9E86C8749B7C}" srcOrd="1" destOrd="0" presId="urn:microsoft.com/office/officeart/2005/8/layout/hList7#1"/>
    <dgm:cxn modelId="{81E0ADB0-5D57-4696-9040-8A955F4D59DB}" type="presParOf" srcId="{6BECE5DA-E5F7-4FC6-9130-8C742CB773F0}" destId="{F5953201-3DEF-4C3E-A85A-4E3C2A14AB73}" srcOrd="2" destOrd="0" presId="urn:microsoft.com/office/officeart/2005/8/layout/hList7#1"/>
    <dgm:cxn modelId="{B2551550-5BD9-48A3-AA31-4CC6B76F1FCC}" type="presParOf" srcId="{6BECE5DA-E5F7-4FC6-9130-8C742CB773F0}" destId="{F394DFF5-20E1-4A09-9A0A-16ACFAE2FB0F}" srcOrd="3" destOrd="0" presId="urn:microsoft.com/office/officeart/2005/8/layout/hList7#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BD98A3-8360-4DBE-846D-F540C0468756}">
      <dsp:nvSpPr>
        <dsp:cNvPr id="0" name=""/>
        <dsp:cNvSpPr/>
      </dsp:nvSpPr>
      <dsp:spPr>
        <a:xfrm>
          <a:off x="1790" y="0"/>
          <a:ext cx="1876555" cy="4870915"/>
        </a:xfrm>
        <a:prstGeom prst="roundRect">
          <a:avLst>
            <a:gd name="adj" fmla="val 10000"/>
          </a:avLst>
        </a:prstGeom>
        <a:gradFill rotWithShape="0">
          <a:gsLst>
            <a:gs pos="0">
              <a:srgbClr val="C0504D">
                <a:hueOff val="0"/>
                <a:satOff val="0"/>
                <a:lumOff val="0"/>
                <a:alphaOff val="0"/>
                <a:shade val="51000"/>
                <a:satMod val="130000"/>
              </a:srgbClr>
            </a:gs>
            <a:gs pos="80000">
              <a:srgbClr val="C0504D">
                <a:hueOff val="0"/>
                <a:satOff val="0"/>
                <a:lumOff val="0"/>
                <a:alphaOff val="0"/>
                <a:shade val="93000"/>
                <a:satMod val="130000"/>
              </a:srgbClr>
            </a:gs>
            <a:gs pos="100000">
              <a:srgbClr val="C0504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endParaRPr lang="en-US" sz="1600" kern="1200" dirty="0" smtClean="0">
            <a:solidFill>
              <a:sysClr val="window" lastClr="FFFFFF"/>
            </a:solidFill>
            <a:latin typeface="Calibri" pitchFamily="34" charset="0"/>
            <a:ea typeface="+mn-ea"/>
            <a:cs typeface="+mn-cs"/>
          </a:endParaRPr>
        </a:p>
        <a:p>
          <a:pPr lvl="0" algn="ctr" defTabSz="711200">
            <a:lnSpc>
              <a:spcPct val="90000"/>
            </a:lnSpc>
            <a:spcBef>
              <a:spcPct val="0"/>
            </a:spcBef>
            <a:spcAft>
              <a:spcPct val="35000"/>
            </a:spcAft>
          </a:pPr>
          <a:endParaRPr lang="en-US" sz="1600" kern="1200" dirty="0" smtClean="0">
            <a:solidFill>
              <a:sysClr val="window" lastClr="FFFFFF"/>
            </a:solidFill>
            <a:latin typeface="Calibri" pitchFamily="34" charset="0"/>
            <a:ea typeface="+mn-ea"/>
            <a:cs typeface="+mn-cs"/>
          </a:endParaRPr>
        </a:p>
        <a:p>
          <a:pPr lvl="0" algn="ctr" defTabSz="711200">
            <a:lnSpc>
              <a:spcPct val="90000"/>
            </a:lnSpc>
            <a:spcBef>
              <a:spcPct val="0"/>
            </a:spcBef>
            <a:spcAft>
              <a:spcPct val="35000"/>
            </a:spcAft>
          </a:pPr>
          <a:endParaRPr lang="en-US" sz="1600" kern="1200" dirty="0">
            <a:solidFill>
              <a:sysClr val="window" lastClr="FFFFFF"/>
            </a:solidFill>
            <a:latin typeface="Calibri" pitchFamily="34" charset="0"/>
            <a:ea typeface="+mn-ea"/>
            <a:cs typeface="+mn-cs"/>
          </a:endParaRPr>
        </a:p>
      </dsp:txBody>
      <dsp:txXfrm>
        <a:off x="1790" y="1948366"/>
        <a:ext cx="1876555" cy="1948366"/>
      </dsp:txXfrm>
    </dsp:sp>
    <dsp:sp modelId="{CC6D08EE-B298-4EED-BD0F-CAC29E528D08}">
      <dsp:nvSpPr>
        <dsp:cNvPr id="0" name=""/>
        <dsp:cNvSpPr/>
      </dsp:nvSpPr>
      <dsp:spPr>
        <a:xfrm>
          <a:off x="487907" y="315903"/>
          <a:ext cx="904321" cy="852109"/>
        </a:xfrm>
        <a:prstGeom prst="ellipse">
          <a:avLst/>
        </a:prstGeom>
        <a:blipFill rotWithShape="0">
          <a:blip xmlns:r="http://schemas.openxmlformats.org/officeDocument/2006/relationships" r:embed="rId1"/>
          <a:stretch>
            <a:fillRect/>
          </a:stretch>
        </a:blipFill>
        <a:ln>
          <a:noFill/>
        </a:ln>
        <a:effectLst/>
        <a:scene3d>
          <a:camera prst="orthographicFront"/>
          <a:lightRig rig="threePt" dir="t">
            <a:rot lat="0" lon="0" rev="7500000"/>
          </a:lightRig>
        </a:scene3d>
        <a:sp3d z="152400" extrusionH="63500" prstMaterial="matte">
          <a:bevelT w="50800" h="19050" prst="relaxedInset"/>
          <a:contourClr>
            <a:sysClr val="window" lastClr="FFFFFF"/>
          </a:contourClr>
        </a:sp3d>
      </dsp:spPr>
      <dsp:style>
        <a:lnRef idx="0">
          <a:scrgbClr r="0" g="0" b="0"/>
        </a:lnRef>
        <a:fillRef idx="1">
          <a:scrgbClr r="0" g="0" b="0"/>
        </a:fillRef>
        <a:effectRef idx="0">
          <a:scrgbClr r="0" g="0" b="0"/>
        </a:effectRef>
        <a:fontRef idx="minor"/>
      </dsp:style>
    </dsp:sp>
    <dsp:sp modelId="{806EE07B-82EE-43FA-8CA3-526EB7767E71}">
      <dsp:nvSpPr>
        <dsp:cNvPr id="0" name=""/>
        <dsp:cNvSpPr/>
      </dsp:nvSpPr>
      <dsp:spPr>
        <a:xfrm>
          <a:off x="1934642" y="0"/>
          <a:ext cx="1876555" cy="4870915"/>
        </a:xfrm>
        <a:prstGeom prst="roundRect">
          <a:avLst>
            <a:gd name="adj" fmla="val 10000"/>
          </a:avLst>
        </a:prstGeom>
        <a:gradFill rotWithShape="0">
          <a:gsLst>
            <a:gs pos="0">
              <a:srgbClr val="C0504D">
                <a:hueOff val="936304"/>
                <a:satOff val="-1168"/>
                <a:lumOff val="275"/>
                <a:alphaOff val="0"/>
                <a:shade val="51000"/>
                <a:satMod val="130000"/>
              </a:srgbClr>
            </a:gs>
            <a:gs pos="80000">
              <a:srgbClr val="C0504D">
                <a:hueOff val="936304"/>
                <a:satOff val="-1168"/>
                <a:lumOff val="275"/>
                <a:alphaOff val="0"/>
                <a:shade val="93000"/>
                <a:satMod val="130000"/>
              </a:srgbClr>
            </a:gs>
            <a:gs pos="100000">
              <a:srgbClr val="C0504D">
                <a:hueOff val="936304"/>
                <a:satOff val="-1168"/>
                <a:lumOff val="275"/>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t" anchorCtr="0">
          <a:noAutofit/>
        </a:bodyPr>
        <a:lstStyle/>
        <a:p>
          <a:pPr lvl="0" algn="ctr" defTabSz="666750">
            <a:lnSpc>
              <a:spcPct val="90000"/>
            </a:lnSpc>
            <a:spcBef>
              <a:spcPct val="0"/>
            </a:spcBef>
            <a:spcAft>
              <a:spcPct val="35000"/>
            </a:spcAft>
          </a:pPr>
          <a:endParaRPr lang="en-US" sz="1500" kern="1200" dirty="0">
            <a:solidFill>
              <a:sysClr val="window" lastClr="FFFFFF"/>
            </a:solidFill>
            <a:latin typeface="Calibri" pitchFamily="34" charset="0"/>
            <a:ea typeface="+mn-ea"/>
            <a:cs typeface="+mn-cs"/>
          </a:endParaRPr>
        </a:p>
      </dsp:txBody>
      <dsp:txXfrm>
        <a:off x="1934642" y="1948366"/>
        <a:ext cx="1876555" cy="1948366"/>
      </dsp:txXfrm>
    </dsp:sp>
    <dsp:sp modelId="{255A3530-C085-4456-97A3-46F5151D9B9C}">
      <dsp:nvSpPr>
        <dsp:cNvPr id="0" name=""/>
        <dsp:cNvSpPr/>
      </dsp:nvSpPr>
      <dsp:spPr>
        <a:xfrm>
          <a:off x="2420759" y="325214"/>
          <a:ext cx="904321" cy="852174"/>
        </a:xfrm>
        <a:prstGeom prst="ellipse">
          <a:avLst/>
        </a:prstGeom>
        <a:blipFill rotWithShape="0">
          <a:blip xmlns:r="http://schemas.openxmlformats.org/officeDocument/2006/relationships" r:embed="rId2"/>
          <a:stretch>
            <a:fillRect/>
          </a:stretch>
        </a:blipFill>
        <a:ln>
          <a:noFill/>
        </a:ln>
        <a:effectLst/>
        <a:scene3d>
          <a:camera prst="orthographicFront"/>
          <a:lightRig rig="threePt" dir="t">
            <a:rot lat="0" lon="0" rev="7500000"/>
          </a:lightRig>
        </a:scene3d>
        <a:sp3d z="152400" extrusionH="63500" prstMaterial="matte">
          <a:bevelT w="50800" h="19050" prst="relaxedInset"/>
          <a:contourClr>
            <a:sysClr val="window" lastClr="FFFFFF"/>
          </a:contourClr>
        </a:sp3d>
      </dsp:spPr>
      <dsp:style>
        <a:lnRef idx="0">
          <a:scrgbClr r="0" g="0" b="0"/>
        </a:lnRef>
        <a:fillRef idx="1">
          <a:scrgbClr r="0" g="0" b="0"/>
        </a:fillRef>
        <a:effectRef idx="0">
          <a:scrgbClr r="0" g="0" b="0"/>
        </a:effectRef>
        <a:fontRef idx="minor"/>
      </dsp:style>
    </dsp:sp>
    <dsp:sp modelId="{FE2E6E8D-0E10-40EC-B2A3-91FFC5337B06}">
      <dsp:nvSpPr>
        <dsp:cNvPr id="0" name=""/>
        <dsp:cNvSpPr/>
      </dsp:nvSpPr>
      <dsp:spPr>
        <a:xfrm>
          <a:off x="3867494" y="0"/>
          <a:ext cx="1876555" cy="4870915"/>
        </a:xfrm>
        <a:prstGeom prst="roundRect">
          <a:avLst>
            <a:gd name="adj" fmla="val 10000"/>
          </a:avLst>
        </a:prstGeom>
        <a:gradFill rotWithShape="0">
          <a:gsLst>
            <a:gs pos="0">
              <a:srgbClr val="C0504D">
                <a:hueOff val="1872608"/>
                <a:satOff val="-2336"/>
                <a:lumOff val="549"/>
                <a:alphaOff val="0"/>
                <a:shade val="51000"/>
                <a:satMod val="130000"/>
              </a:srgbClr>
            </a:gs>
            <a:gs pos="80000">
              <a:srgbClr val="C0504D">
                <a:hueOff val="1872608"/>
                <a:satOff val="-2336"/>
                <a:lumOff val="549"/>
                <a:alphaOff val="0"/>
                <a:shade val="93000"/>
                <a:satMod val="130000"/>
              </a:srgbClr>
            </a:gs>
            <a:gs pos="100000">
              <a:srgbClr val="C0504D">
                <a:hueOff val="1872608"/>
                <a:satOff val="-2336"/>
                <a:lumOff val="549"/>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endParaRPr lang="en-US" sz="1600" kern="1200" dirty="0">
            <a:solidFill>
              <a:sysClr val="window" lastClr="FFFFFF"/>
            </a:solidFill>
            <a:latin typeface="Calibri" pitchFamily="34" charset="0"/>
            <a:ea typeface="+mn-ea"/>
            <a:cs typeface="+mn-cs"/>
          </a:endParaRPr>
        </a:p>
      </dsp:txBody>
      <dsp:txXfrm>
        <a:off x="3867494" y="1948366"/>
        <a:ext cx="1876555" cy="1948366"/>
      </dsp:txXfrm>
    </dsp:sp>
    <dsp:sp modelId="{4A5D10D0-997F-4029-AEB8-E913F705BAC2}">
      <dsp:nvSpPr>
        <dsp:cNvPr id="0" name=""/>
        <dsp:cNvSpPr/>
      </dsp:nvSpPr>
      <dsp:spPr>
        <a:xfrm>
          <a:off x="4353611" y="329261"/>
          <a:ext cx="904321" cy="852157"/>
        </a:xfrm>
        <a:prstGeom prst="ellipse">
          <a:avLst/>
        </a:prstGeom>
        <a:blipFill rotWithShape="0">
          <a:blip xmlns:r="http://schemas.openxmlformats.org/officeDocument/2006/relationships" r:embed="rId3"/>
          <a:stretch>
            <a:fillRect/>
          </a:stretch>
        </a:blipFill>
        <a:ln>
          <a:noFill/>
        </a:ln>
        <a:effectLst/>
        <a:scene3d>
          <a:camera prst="orthographicFront"/>
          <a:lightRig rig="threePt" dir="t">
            <a:rot lat="0" lon="0" rev="7500000"/>
          </a:lightRig>
        </a:scene3d>
        <a:sp3d z="152400" extrusionH="63500" prstMaterial="matte">
          <a:bevelT w="50800" h="19050" prst="relaxedInset"/>
          <a:contourClr>
            <a:sysClr val="window" lastClr="FFFFFF"/>
          </a:contourClr>
        </a:sp3d>
      </dsp:spPr>
      <dsp:style>
        <a:lnRef idx="0">
          <a:scrgbClr r="0" g="0" b="0"/>
        </a:lnRef>
        <a:fillRef idx="1">
          <a:scrgbClr r="0" g="0" b="0"/>
        </a:fillRef>
        <a:effectRef idx="0">
          <a:scrgbClr r="0" g="0" b="0"/>
        </a:effectRef>
        <a:fontRef idx="minor"/>
      </dsp:style>
    </dsp:sp>
    <dsp:sp modelId="{A2E47B01-653C-4369-AA0F-47A732C7F418}">
      <dsp:nvSpPr>
        <dsp:cNvPr id="0" name=""/>
        <dsp:cNvSpPr/>
      </dsp:nvSpPr>
      <dsp:spPr>
        <a:xfrm>
          <a:off x="5800347" y="0"/>
          <a:ext cx="1876555" cy="4870915"/>
        </a:xfrm>
        <a:prstGeom prst="roundRect">
          <a:avLst>
            <a:gd name="adj" fmla="val 10000"/>
          </a:avLst>
        </a:prstGeom>
        <a:gradFill rotWithShape="0">
          <a:gsLst>
            <a:gs pos="0">
              <a:srgbClr val="C0504D">
                <a:hueOff val="3745215"/>
                <a:satOff val="-4671"/>
                <a:lumOff val="1098"/>
                <a:alphaOff val="0"/>
                <a:shade val="51000"/>
                <a:satMod val="130000"/>
              </a:srgbClr>
            </a:gs>
            <a:gs pos="80000">
              <a:srgbClr val="C0504D">
                <a:hueOff val="3745215"/>
                <a:satOff val="-4671"/>
                <a:lumOff val="1098"/>
                <a:alphaOff val="0"/>
                <a:shade val="93000"/>
                <a:satMod val="130000"/>
              </a:srgbClr>
            </a:gs>
            <a:gs pos="100000">
              <a:srgbClr val="C0504D">
                <a:hueOff val="3745215"/>
                <a:satOff val="-4671"/>
                <a:lumOff val="1098"/>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t" anchorCtr="0">
          <a:noAutofit/>
        </a:bodyPr>
        <a:lstStyle/>
        <a:p>
          <a:pPr lvl="0" algn="ctr" defTabSz="666750">
            <a:lnSpc>
              <a:spcPct val="90000"/>
            </a:lnSpc>
            <a:spcBef>
              <a:spcPct val="0"/>
            </a:spcBef>
            <a:spcAft>
              <a:spcPct val="35000"/>
            </a:spcAft>
          </a:pPr>
          <a:endParaRPr lang="en-US" sz="1500" b="1" kern="1200" dirty="0">
            <a:solidFill>
              <a:sysClr val="window" lastClr="FFFFFF"/>
            </a:solidFill>
            <a:latin typeface="Calibri" pitchFamily="34" charset="0"/>
            <a:ea typeface="+mn-ea"/>
            <a:cs typeface="+mn-cs"/>
          </a:endParaRPr>
        </a:p>
      </dsp:txBody>
      <dsp:txXfrm>
        <a:off x="5800347" y="1948366"/>
        <a:ext cx="1876555" cy="1948366"/>
      </dsp:txXfrm>
    </dsp:sp>
    <dsp:sp modelId="{F394DFF5-20E1-4A09-9A0A-16ACFAE2FB0F}">
      <dsp:nvSpPr>
        <dsp:cNvPr id="0" name=""/>
        <dsp:cNvSpPr/>
      </dsp:nvSpPr>
      <dsp:spPr>
        <a:xfrm>
          <a:off x="6286463" y="332237"/>
          <a:ext cx="904321" cy="846205"/>
        </a:xfrm>
        <a:prstGeom prst="ellipse">
          <a:avLst/>
        </a:prstGeom>
        <a:blipFill rotWithShape="0">
          <a:blip xmlns:r="http://schemas.openxmlformats.org/officeDocument/2006/relationships" r:embed="rId4"/>
          <a:stretch>
            <a:fillRect/>
          </a:stretch>
        </a:blipFill>
        <a:ln>
          <a:noFill/>
        </a:ln>
        <a:effectLst/>
        <a:scene3d>
          <a:camera prst="orthographicFront"/>
          <a:lightRig rig="threePt" dir="t">
            <a:rot lat="0" lon="0" rev="7500000"/>
          </a:lightRig>
        </a:scene3d>
        <a:sp3d z="152400" extrusionH="63500" prstMaterial="matte">
          <a:bevelT w="50800" h="19050" prst="relaxedInset"/>
          <a:contourClr>
            <a:sysClr val="window" lastClr="FFFFFF"/>
          </a:contourClr>
        </a:sp3d>
      </dsp:spPr>
      <dsp:style>
        <a:lnRef idx="0">
          <a:scrgbClr r="0" g="0" b="0"/>
        </a:lnRef>
        <a:fillRef idx="1">
          <a:scrgbClr r="0" g="0" b="0"/>
        </a:fillRef>
        <a:effectRef idx="0">
          <a:scrgbClr r="0" g="0" b="0"/>
        </a:effectRef>
        <a:fontRef idx="minor"/>
      </dsp:style>
    </dsp:sp>
    <dsp:sp modelId="{46C62718-D6F5-4455-B6D4-884150857910}">
      <dsp:nvSpPr>
        <dsp:cNvPr id="0" name=""/>
        <dsp:cNvSpPr/>
      </dsp:nvSpPr>
      <dsp:spPr>
        <a:xfrm>
          <a:off x="307147" y="4594187"/>
          <a:ext cx="7064397" cy="188833"/>
        </a:xfrm>
        <a:prstGeom prst="leftRightArrow">
          <a:avLst/>
        </a:prstGeom>
        <a:solidFill>
          <a:srgbClr val="0070C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50800" h="19050" prst="relaxedInset"/>
          <a:contourClr>
            <a:sysClr val="window" lastClr="FFFFFF"/>
          </a:contourClr>
        </a:sp3d>
      </dsp:spPr>
      <dsp:style>
        <a:lnRef idx="0">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B33BFC-D25F-46E3-B45E-0F23791E69A2}" type="datetimeFigureOut">
              <a:rPr lang="en-US" smtClean="0"/>
              <a:pPr/>
              <a:t>4/30/2013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AF3157C-8DCC-447E-9D2B-0B6BCA791BD1}" type="slidenum">
              <a:rPr lang="en-US" smtClean="0"/>
              <a:pPr/>
              <a:t>‹#›</a:t>
            </a:fld>
            <a:endParaRPr lang="en-US"/>
          </a:p>
        </p:txBody>
      </p:sp>
    </p:spTree>
    <p:extLst>
      <p:ext uri="{BB962C8B-B14F-4D97-AF65-F5344CB8AC3E}">
        <p14:creationId xmlns:p14="http://schemas.microsoft.com/office/powerpoint/2010/main" val="7144474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BEE3B8-ADBA-4B57-B1A0-E01CEBA2AA47}" type="datetimeFigureOut">
              <a:rPr lang="en-US" smtClean="0"/>
              <a:pPr/>
              <a:t>4/30/2013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E1AB0F-931C-40D4-9044-854F2BD6679B}" type="slidenum">
              <a:rPr lang="en-US" smtClean="0"/>
              <a:pPr/>
              <a:t>‹#›</a:t>
            </a:fld>
            <a:endParaRPr lang="en-US"/>
          </a:p>
        </p:txBody>
      </p:sp>
    </p:spTree>
    <p:extLst>
      <p:ext uri="{BB962C8B-B14F-4D97-AF65-F5344CB8AC3E}">
        <p14:creationId xmlns:p14="http://schemas.microsoft.com/office/powerpoint/2010/main" val="2762125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p:spPr>
        <p:txBody>
          <a:bodyPr/>
          <a:lstStyle/>
          <a:p>
            <a:pPr eaLnBrk="1" hangingPunct="1"/>
            <a:r>
              <a:rPr lang="en-US" dirty="0" smtClean="0">
                <a:latin typeface="Arial" pitchFamily="34" charset="0"/>
              </a:rPr>
              <a:t>This is a complete end to end IT outsourcing engagement where TCS manages complete software, hardware &amp;  IT services like operations, facilities management, change mgmt, Application development and so on including program management and planning.  TTSL would only have a CIO and a very small core team to manage the outsourced partner. </a:t>
            </a:r>
          </a:p>
          <a:p>
            <a:pPr eaLnBrk="1" hangingPunct="1"/>
            <a:endParaRPr lang="en-US" dirty="0" smtClean="0">
              <a:latin typeface="Arial" pitchFamily="34" charset="0"/>
            </a:endParaRPr>
          </a:p>
          <a:p>
            <a:pPr eaLnBrk="1" hangingPunct="1"/>
            <a:endParaRPr lang="en-US" dirty="0" smtClean="0">
              <a:latin typeface="Arial" pitchFamily="34" charset="0"/>
            </a:endParaRPr>
          </a:p>
          <a:p>
            <a:pPr eaLnBrk="1" hangingPunct="1"/>
            <a:endParaRPr lang="en-US" dirty="0" smtClean="0">
              <a:latin typeface="Arial" pitchFamily="34" charset="0"/>
            </a:endParaRPr>
          </a:p>
        </p:txBody>
      </p:sp>
      <p:sp>
        <p:nvSpPr>
          <p:cNvPr id="95236" name="Slide Number Placeholder 3"/>
          <p:cNvSpPr>
            <a:spLocks noGrp="1"/>
          </p:cNvSpPr>
          <p:nvPr>
            <p:ph type="sldNum" sz="quarter" idx="5"/>
          </p:nvPr>
        </p:nvSpPr>
        <p:spPr>
          <a:noFill/>
        </p:spPr>
        <p:txBody>
          <a:bodyPr/>
          <a:lstStyle/>
          <a:p>
            <a:fld id="{0AC95CF3-0FF0-4506-A606-D18C0ED90C77}" type="slidenum">
              <a:rPr lang="en-US" smtClean="0">
                <a:latin typeface="Arial" pitchFamily="34" charset="0"/>
              </a:rPr>
              <a:pPr/>
              <a:t>42</a:t>
            </a:fld>
            <a:endParaRPr lang="en-US"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p:spPr>
        <p:txBody>
          <a:bodyPr/>
          <a:lstStyle/>
          <a:p>
            <a:pPr eaLnBrk="1" hangingPunct="1"/>
            <a:r>
              <a:rPr lang="en-US" dirty="0" smtClean="0">
                <a:latin typeface="Arial" pitchFamily="34" charset="0"/>
              </a:rPr>
              <a:t>TCS Service to TTSL is based completely on SLA. A comprehensive list of SLAs were identified and agreed upon with business units. This document is signed off  by TTSL business and TCSL IT teams.  However, the SLA are based on current statistics and current TTSL business needs and it is mutually agreed that these shall be revisited every 3 months.  </a:t>
            </a:r>
          </a:p>
          <a:p>
            <a:pPr eaLnBrk="1" hangingPunct="1"/>
            <a:endParaRPr lang="en-US" dirty="0" smtClean="0">
              <a:latin typeface="Arial" pitchFamily="34" charset="0"/>
            </a:endParaRPr>
          </a:p>
          <a:p>
            <a:pPr eaLnBrk="1" hangingPunct="1"/>
            <a:endParaRPr lang="en-US" dirty="0" smtClean="0">
              <a:latin typeface="Arial" pitchFamily="34" charset="0"/>
            </a:endParaRPr>
          </a:p>
          <a:p>
            <a:pPr eaLnBrk="1" hangingPunct="1"/>
            <a:endParaRPr lang="en-US" dirty="0" smtClean="0">
              <a:latin typeface="Arial" pitchFamily="34" charset="0"/>
            </a:endParaRPr>
          </a:p>
        </p:txBody>
      </p:sp>
      <p:sp>
        <p:nvSpPr>
          <p:cNvPr id="96260" name="Slide Number Placeholder 3"/>
          <p:cNvSpPr>
            <a:spLocks noGrp="1"/>
          </p:cNvSpPr>
          <p:nvPr>
            <p:ph type="sldNum" sz="quarter" idx="5"/>
          </p:nvPr>
        </p:nvSpPr>
        <p:spPr>
          <a:noFill/>
        </p:spPr>
        <p:txBody>
          <a:bodyPr/>
          <a:lstStyle/>
          <a:p>
            <a:fld id="{720426C6-9B77-44B4-BEC1-7E44CCD2FD63}" type="slidenum">
              <a:rPr lang="en-US" smtClean="0">
                <a:latin typeface="Arial" pitchFamily="34" charset="0"/>
              </a:rPr>
              <a:pPr/>
              <a:t>43</a:t>
            </a:fld>
            <a:endParaRPr lang="en-US"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image" Target="../media/image2.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tags" Target="../tags/tag4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slideMaster" Target="../slideMasters/slideMaster1.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8" Type="http://schemas.openxmlformats.org/officeDocument/2006/relationships/tags" Target="../tags/tag8.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5" name="Group 4"/>
          <p:cNvGrpSpPr/>
          <p:nvPr userDrawn="1"/>
        </p:nvGrpSpPr>
        <p:grpSpPr>
          <a:xfrm>
            <a:off x="127000" y="0"/>
            <a:ext cx="7937500" cy="6118999"/>
            <a:chOff x="127000" y="0"/>
            <a:chExt cx="7937500" cy="6118999"/>
          </a:xfrm>
        </p:grpSpPr>
        <p:grpSp>
          <p:nvGrpSpPr>
            <p:cNvPr id="7" name="Group 53"/>
            <p:cNvGrpSpPr/>
            <p:nvPr/>
          </p:nvGrpSpPr>
          <p:grpSpPr>
            <a:xfrm>
              <a:off x="952500" y="508000"/>
              <a:ext cx="7112000" cy="5610999"/>
              <a:chOff x="952500" y="508000"/>
              <a:chExt cx="7112000" cy="5610999"/>
            </a:xfrm>
          </p:grpSpPr>
          <p:sp>
            <p:nvSpPr>
              <p:cNvPr id="9" name="Rounded Rectangle 8"/>
              <p:cNvSpPr/>
              <p:nvPr>
                <p:custDataLst>
                  <p:tags r:id="rId1"/>
                </p:custDataLst>
              </p:nvPr>
            </p:nvSpPr>
            <p:spPr>
              <a:xfrm>
                <a:off x="1143000" y="508000"/>
                <a:ext cx="1016000" cy="1016000"/>
              </a:xfrm>
              <a:prstGeom prst="roundRect">
                <a:avLst/>
              </a:prstGeom>
              <a:solidFill>
                <a:srgbClr val="6D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smtClean="0"/>
                  <a:t>109</a:t>
                </a:r>
              </a:p>
              <a:p>
                <a:r>
                  <a:rPr lang="en-US" sz="1200" smtClean="0"/>
                  <a:t>207</a:t>
                </a:r>
              </a:p>
              <a:p>
                <a:r>
                  <a:rPr lang="en-US" sz="1200" smtClean="0"/>
                  <a:t>246</a:t>
                </a:r>
                <a:endParaRPr lang="en-US" sz="1200"/>
              </a:p>
            </p:txBody>
          </p:sp>
          <p:sp>
            <p:nvSpPr>
              <p:cNvPr id="10" name="TextBox 9"/>
              <p:cNvSpPr txBox="1"/>
              <p:nvPr>
                <p:custDataLst>
                  <p:tags r:id="rId2"/>
                </p:custDataLst>
              </p:nvPr>
            </p:nvSpPr>
            <p:spPr>
              <a:xfrm>
                <a:off x="952500" y="1524000"/>
                <a:ext cx="1397000" cy="276999"/>
              </a:xfrm>
              <a:prstGeom prst="rect">
                <a:avLst/>
              </a:prstGeom>
              <a:noFill/>
            </p:spPr>
            <p:txBody>
              <a:bodyPr vert="horz" rtlCol="0">
                <a:spAutoFit/>
              </a:bodyPr>
              <a:lstStyle/>
              <a:p>
                <a:pPr algn="ctr"/>
                <a:r>
                  <a:rPr lang="en-US" sz="1200" smtClean="0"/>
                  <a:t>Dark 1</a:t>
                </a:r>
                <a:endParaRPr lang="en-US" sz="1200"/>
              </a:p>
            </p:txBody>
          </p:sp>
          <p:sp>
            <p:nvSpPr>
              <p:cNvPr id="11" name="Rounded Rectangle 10"/>
              <p:cNvSpPr/>
              <p:nvPr>
                <p:custDataLst>
                  <p:tags r:id="rId3"/>
                </p:custDataLst>
              </p:nvPr>
            </p:nvSpPr>
            <p:spPr>
              <a:xfrm>
                <a:off x="2286000" y="508000"/>
                <a:ext cx="1016000" cy="1016000"/>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smtClean="0">
                    <a:solidFill>
                      <a:schemeClr val="dk2"/>
                    </a:solidFill>
                  </a:rPr>
                  <a:t>255</a:t>
                </a:r>
              </a:p>
              <a:p>
                <a:r>
                  <a:rPr lang="en-US" sz="1200" smtClean="0">
                    <a:solidFill>
                      <a:schemeClr val="dk2"/>
                    </a:solidFill>
                  </a:rPr>
                  <a:t>255</a:t>
                </a:r>
              </a:p>
              <a:p>
                <a:r>
                  <a:rPr lang="en-US" sz="1200" smtClean="0">
                    <a:solidFill>
                      <a:schemeClr val="dk2"/>
                    </a:solidFill>
                  </a:rPr>
                  <a:t>255</a:t>
                </a:r>
                <a:endParaRPr lang="en-US" sz="1200">
                  <a:solidFill>
                    <a:schemeClr val="dk2"/>
                  </a:solidFill>
                </a:endParaRPr>
              </a:p>
            </p:txBody>
          </p:sp>
          <p:sp>
            <p:nvSpPr>
              <p:cNvPr id="12" name="TextBox 11"/>
              <p:cNvSpPr txBox="1"/>
              <p:nvPr>
                <p:custDataLst>
                  <p:tags r:id="rId4"/>
                </p:custDataLst>
              </p:nvPr>
            </p:nvSpPr>
            <p:spPr>
              <a:xfrm>
                <a:off x="2095500" y="1524000"/>
                <a:ext cx="1397000" cy="276999"/>
              </a:xfrm>
              <a:prstGeom prst="rect">
                <a:avLst/>
              </a:prstGeom>
              <a:noFill/>
            </p:spPr>
            <p:txBody>
              <a:bodyPr vert="horz" rtlCol="0">
                <a:spAutoFit/>
              </a:bodyPr>
              <a:lstStyle/>
              <a:p>
                <a:pPr algn="ctr"/>
                <a:r>
                  <a:rPr lang="en-US" sz="1200" smtClean="0"/>
                  <a:t>Light 1</a:t>
                </a:r>
                <a:endParaRPr lang="en-US" sz="1200"/>
              </a:p>
            </p:txBody>
          </p:sp>
          <p:sp>
            <p:nvSpPr>
              <p:cNvPr id="13" name="Rounded Rectangle 12"/>
              <p:cNvSpPr/>
              <p:nvPr>
                <p:custDataLst>
                  <p:tags r:id="rId5"/>
                </p:custDataLst>
              </p:nvPr>
            </p:nvSpPr>
            <p:spPr>
              <a:xfrm>
                <a:off x="3429000" y="508000"/>
                <a:ext cx="1016000" cy="1016000"/>
              </a:xfrm>
              <a:prstGeom prst="roundRect">
                <a:avLst/>
              </a:prstGeom>
              <a:solidFill>
                <a:srgbClr val="833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smtClean="0"/>
                  <a:t>131</a:t>
                </a:r>
              </a:p>
              <a:p>
                <a:r>
                  <a:rPr lang="en-US" sz="1200" smtClean="0"/>
                  <a:t>56</a:t>
                </a:r>
              </a:p>
              <a:p>
                <a:r>
                  <a:rPr lang="en-US" sz="1200" smtClean="0"/>
                  <a:t>155</a:t>
                </a:r>
                <a:endParaRPr lang="en-US" sz="1200"/>
              </a:p>
            </p:txBody>
          </p:sp>
          <p:sp>
            <p:nvSpPr>
              <p:cNvPr id="14" name="TextBox 13"/>
              <p:cNvSpPr txBox="1"/>
              <p:nvPr>
                <p:custDataLst>
                  <p:tags r:id="rId6"/>
                </p:custDataLst>
              </p:nvPr>
            </p:nvSpPr>
            <p:spPr>
              <a:xfrm>
                <a:off x="3238500" y="1524000"/>
                <a:ext cx="1397000" cy="276999"/>
              </a:xfrm>
              <a:prstGeom prst="rect">
                <a:avLst/>
              </a:prstGeom>
              <a:noFill/>
            </p:spPr>
            <p:txBody>
              <a:bodyPr vert="horz" rtlCol="0">
                <a:spAutoFit/>
              </a:bodyPr>
              <a:lstStyle/>
              <a:p>
                <a:pPr algn="ctr"/>
                <a:r>
                  <a:rPr lang="en-US" sz="1200" smtClean="0"/>
                  <a:t>Dark 2</a:t>
                </a:r>
                <a:endParaRPr lang="en-US" sz="1200"/>
              </a:p>
            </p:txBody>
          </p:sp>
          <p:sp>
            <p:nvSpPr>
              <p:cNvPr id="15" name="Rounded Rectangle 14"/>
              <p:cNvSpPr/>
              <p:nvPr>
                <p:custDataLst>
                  <p:tags r:id="rId7"/>
                </p:custDataLst>
              </p:nvPr>
            </p:nvSpPr>
            <p:spPr>
              <a:xfrm>
                <a:off x="4572000" y="508000"/>
                <a:ext cx="1016000" cy="1016000"/>
              </a:xfrm>
              <a:prstGeom prst="roundRect">
                <a:avLst/>
              </a:prstGeom>
              <a:solidFill>
                <a:srgbClr val="006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smtClean="0"/>
                  <a:t>0</a:t>
                </a:r>
              </a:p>
              <a:p>
                <a:r>
                  <a:rPr lang="en-US" sz="1200" smtClean="0"/>
                  <a:t>99</a:t>
                </a:r>
              </a:p>
              <a:p>
                <a:r>
                  <a:rPr lang="en-US" sz="1200" smtClean="0"/>
                  <a:t>190</a:t>
                </a:r>
                <a:endParaRPr lang="en-US" sz="1200"/>
              </a:p>
            </p:txBody>
          </p:sp>
          <p:sp>
            <p:nvSpPr>
              <p:cNvPr id="16" name="TextBox 15"/>
              <p:cNvSpPr txBox="1"/>
              <p:nvPr>
                <p:custDataLst>
                  <p:tags r:id="rId8"/>
                </p:custDataLst>
              </p:nvPr>
            </p:nvSpPr>
            <p:spPr>
              <a:xfrm>
                <a:off x="4381500" y="1524000"/>
                <a:ext cx="1397000" cy="276999"/>
              </a:xfrm>
              <a:prstGeom prst="rect">
                <a:avLst/>
              </a:prstGeom>
              <a:noFill/>
            </p:spPr>
            <p:txBody>
              <a:bodyPr vert="horz" rtlCol="0">
                <a:spAutoFit/>
              </a:bodyPr>
              <a:lstStyle/>
              <a:p>
                <a:pPr algn="ctr"/>
                <a:r>
                  <a:rPr lang="en-US" sz="1200" smtClean="0"/>
                  <a:t>Light 2</a:t>
                </a:r>
                <a:endParaRPr lang="en-US" sz="1200"/>
              </a:p>
            </p:txBody>
          </p:sp>
          <p:sp>
            <p:nvSpPr>
              <p:cNvPr id="17" name="Rounded Rectangle 16"/>
              <p:cNvSpPr/>
              <p:nvPr>
                <p:custDataLst>
                  <p:tags r:id="rId9"/>
                </p:custDataLst>
              </p:nvPr>
            </p:nvSpPr>
            <p:spPr>
              <a:xfrm>
                <a:off x="5715000" y="508000"/>
                <a:ext cx="1016000" cy="1016000"/>
              </a:xfrm>
              <a:prstGeom prst="roundRect">
                <a:avLst/>
              </a:prstGeom>
              <a:solidFill>
                <a:srgbClr val="55A5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smtClean="0"/>
                  <a:t>85</a:t>
                </a:r>
              </a:p>
              <a:p>
                <a:r>
                  <a:rPr lang="en-US" sz="1200" smtClean="0"/>
                  <a:t>165</a:t>
                </a:r>
              </a:p>
              <a:p>
                <a:r>
                  <a:rPr lang="en-US" sz="1200" smtClean="0"/>
                  <a:t>28</a:t>
                </a:r>
                <a:endParaRPr lang="en-US" sz="1200"/>
              </a:p>
            </p:txBody>
          </p:sp>
          <p:sp>
            <p:nvSpPr>
              <p:cNvPr id="18" name="TextBox 17"/>
              <p:cNvSpPr txBox="1"/>
              <p:nvPr>
                <p:custDataLst>
                  <p:tags r:id="rId10"/>
                </p:custDataLst>
              </p:nvPr>
            </p:nvSpPr>
            <p:spPr>
              <a:xfrm>
                <a:off x="5524500" y="1524000"/>
                <a:ext cx="1397000" cy="276999"/>
              </a:xfrm>
              <a:prstGeom prst="rect">
                <a:avLst/>
              </a:prstGeom>
              <a:noFill/>
            </p:spPr>
            <p:txBody>
              <a:bodyPr vert="horz" rtlCol="0">
                <a:spAutoFit/>
              </a:bodyPr>
              <a:lstStyle/>
              <a:p>
                <a:pPr algn="ctr"/>
                <a:r>
                  <a:rPr lang="en-US" sz="1200" smtClean="0"/>
                  <a:t>Accent 1</a:t>
                </a:r>
                <a:endParaRPr lang="en-US" sz="1200"/>
              </a:p>
            </p:txBody>
          </p:sp>
          <p:sp>
            <p:nvSpPr>
              <p:cNvPr id="19" name="Rounded Rectangle 18"/>
              <p:cNvSpPr/>
              <p:nvPr>
                <p:custDataLst>
                  <p:tags r:id="rId11"/>
                </p:custDataLst>
              </p:nvPr>
            </p:nvSpPr>
            <p:spPr>
              <a:xfrm>
                <a:off x="6858000" y="508000"/>
                <a:ext cx="1016000" cy="1016000"/>
              </a:xfrm>
              <a:prstGeom prst="roundRect">
                <a:avLst/>
              </a:prstGeom>
              <a:solidFill>
                <a:srgbClr val="D649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smtClean="0"/>
                  <a:t>214</a:t>
                </a:r>
              </a:p>
              <a:p>
                <a:r>
                  <a:rPr lang="en-US" sz="1200" smtClean="0"/>
                  <a:t>73</a:t>
                </a:r>
              </a:p>
              <a:p>
                <a:r>
                  <a:rPr lang="en-US" sz="1200" smtClean="0"/>
                  <a:t>42</a:t>
                </a:r>
                <a:endParaRPr lang="en-US" sz="1200"/>
              </a:p>
            </p:txBody>
          </p:sp>
          <p:sp>
            <p:nvSpPr>
              <p:cNvPr id="20" name="TextBox 19"/>
              <p:cNvSpPr txBox="1"/>
              <p:nvPr>
                <p:custDataLst>
                  <p:tags r:id="rId12"/>
                </p:custDataLst>
              </p:nvPr>
            </p:nvSpPr>
            <p:spPr>
              <a:xfrm>
                <a:off x="6667500" y="1524000"/>
                <a:ext cx="1397000" cy="276999"/>
              </a:xfrm>
              <a:prstGeom prst="rect">
                <a:avLst/>
              </a:prstGeom>
              <a:noFill/>
            </p:spPr>
            <p:txBody>
              <a:bodyPr vert="horz" rtlCol="0">
                <a:spAutoFit/>
              </a:bodyPr>
              <a:lstStyle/>
              <a:p>
                <a:pPr algn="ctr"/>
                <a:r>
                  <a:rPr lang="en-US" sz="1200" smtClean="0"/>
                  <a:t>Accent 2</a:t>
                </a:r>
                <a:endParaRPr lang="en-US" sz="1200"/>
              </a:p>
            </p:txBody>
          </p:sp>
          <p:sp>
            <p:nvSpPr>
              <p:cNvPr id="21" name="Rounded Rectangle 20"/>
              <p:cNvSpPr/>
              <p:nvPr>
                <p:custDataLst>
                  <p:tags r:id="rId13"/>
                </p:custDataLst>
              </p:nvPr>
            </p:nvSpPr>
            <p:spPr>
              <a:xfrm>
                <a:off x="1143000" y="1905000"/>
                <a:ext cx="1016000" cy="1016000"/>
              </a:xfrm>
              <a:prstGeom prst="roundRect">
                <a:avLst/>
              </a:prstGeom>
              <a:solidFill>
                <a:srgbClr val="B9AF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smtClean="0"/>
                  <a:t>185</a:t>
                </a:r>
              </a:p>
              <a:p>
                <a:r>
                  <a:rPr lang="en-US" sz="1200" smtClean="0"/>
                  <a:t>175</a:t>
                </a:r>
              </a:p>
              <a:p>
                <a:r>
                  <a:rPr lang="en-US" sz="1200" smtClean="0"/>
                  <a:t>164</a:t>
                </a:r>
                <a:endParaRPr lang="en-US" sz="1200"/>
              </a:p>
            </p:txBody>
          </p:sp>
          <p:sp>
            <p:nvSpPr>
              <p:cNvPr id="22" name="TextBox 21"/>
              <p:cNvSpPr txBox="1"/>
              <p:nvPr>
                <p:custDataLst>
                  <p:tags r:id="rId14"/>
                </p:custDataLst>
              </p:nvPr>
            </p:nvSpPr>
            <p:spPr>
              <a:xfrm>
                <a:off x="952500" y="2921000"/>
                <a:ext cx="1397000" cy="276999"/>
              </a:xfrm>
              <a:prstGeom prst="rect">
                <a:avLst/>
              </a:prstGeom>
              <a:noFill/>
            </p:spPr>
            <p:txBody>
              <a:bodyPr vert="horz" rtlCol="0">
                <a:spAutoFit/>
              </a:bodyPr>
              <a:lstStyle/>
              <a:p>
                <a:pPr algn="ctr"/>
                <a:r>
                  <a:rPr lang="en-US" sz="1200" smtClean="0"/>
                  <a:t>Accent 3</a:t>
                </a:r>
                <a:endParaRPr lang="en-US" sz="1200"/>
              </a:p>
            </p:txBody>
          </p:sp>
          <p:sp>
            <p:nvSpPr>
              <p:cNvPr id="23" name="Rounded Rectangle 22"/>
              <p:cNvSpPr/>
              <p:nvPr>
                <p:custDataLst>
                  <p:tags r:id="rId15"/>
                </p:custDataLst>
              </p:nvPr>
            </p:nvSpPr>
            <p:spPr>
              <a:xfrm>
                <a:off x="2286000" y="1905000"/>
                <a:ext cx="1016000" cy="1016000"/>
              </a:xfrm>
              <a:prstGeom prst="roundRect">
                <a:avLst/>
              </a:prstGeom>
              <a:solidFill>
                <a:srgbClr val="974B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smtClean="0"/>
                  <a:t>151</a:t>
                </a:r>
              </a:p>
              <a:p>
                <a:r>
                  <a:rPr lang="en-US" sz="1200" smtClean="0"/>
                  <a:t>75</a:t>
                </a:r>
              </a:p>
              <a:p>
                <a:r>
                  <a:rPr lang="en-US" sz="1200" smtClean="0"/>
                  <a:t>7</a:t>
                </a:r>
                <a:endParaRPr lang="en-US" sz="1200"/>
              </a:p>
            </p:txBody>
          </p:sp>
          <p:sp>
            <p:nvSpPr>
              <p:cNvPr id="24" name="TextBox 23"/>
              <p:cNvSpPr txBox="1"/>
              <p:nvPr>
                <p:custDataLst>
                  <p:tags r:id="rId16"/>
                </p:custDataLst>
              </p:nvPr>
            </p:nvSpPr>
            <p:spPr>
              <a:xfrm>
                <a:off x="2095500" y="2921000"/>
                <a:ext cx="1397000" cy="276999"/>
              </a:xfrm>
              <a:prstGeom prst="rect">
                <a:avLst/>
              </a:prstGeom>
              <a:noFill/>
            </p:spPr>
            <p:txBody>
              <a:bodyPr vert="horz" rtlCol="0">
                <a:spAutoFit/>
              </a:bodyPr>
              <a:lstStyle/>
              <a:p>
                <a:pPr algn="ctr"/>
                <a:r>
                  <a:rPr lang="en-US" sz="1200" smtClean="0"/>
                  <a:t>Accent 4</a:t>
                </a:r>
                <a:endParaRPr lang="en-US" sz="1200"/>
              </a:p>
            </p:txBody>
          </p:sp>
          <p:sp>
            <p:nvSpPr>
              <p:cNvPr id="25" name="Rounded Rectangle 24"/>
              <p:cNvSpPr/>
              <p:nvPr>
                <p:custDataLst>
                  <p:tags r:id="rId17"/>
                </p:custDataLst>
              </p:nvPr>
            </p:nvSpPr>
            <p:spPr>
              <a:xfrm>
                <a:off x="3429000" y="1905000"/>
                <a:ext cx="1016000" cy="1016000"/>
              </a:xfrm>
              <a:prstGeom prst="roundRect">
                <a:avLst/>
              </a:prstGeom>
              <a:solidFill>
                <a:srgbClr val="C1B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smtClean="0"/>
                  <a:t>193</a:t>
                </a:r>
              </a:p>
              <a:p>
                <a:r>
                  <a:rPr lang="en-US" sz="1200" smtClean="0"/>
                  <a:t>187</a:t>
                </a:r>
              </a:p>
              <a:p>
                <a:r>
                  <a:rPr lang="en-US" sz="1200" smtClean="0"/>
                  <a:t>0</a:t>
                </a:r>
                <a:endParaRPr lang="en-US" sz="1200"/>
              </a:p>
            </p:txBody>
          </p:sp>
          <p:sp>
            <p:nvSpPr>
              <p:cNvPr id="26" name="TextBox 25"/>
              <p:cNvSpPr txBox="1"/>
              <p:nvPr>
                <p:custDataLst>
                  <p:tags r:id="rId18"/>
                </p:custDataLst>
              </p:nvPr>
            </p:nvSpPr>
            <p:spPr>
              <a:xfrm>
                <a:off x="3238500" y="2921000"/>
                <a:ext cx="1397000" cy="276999"/>
              </a:xfrm>
              <a:prstGeom prst="rect">
                <a:avLst/>
              </a:prstGeom>
              <a:noFill/>
            </p:spPr>
            <p:txBody>
              <a:bodyPr vert="horz" rtlCol="0">
                <a:spAutoFit/>
              </a:bodyPr>
              <a:lstStyle/>
              <a:p>
                <a:pPr algn="ctr"/>
                <a:r>
                  <a:rPr lang="en-US" sz="1200" smtClean="0"/>
                  <a:t>Accent 5</a:t>
                </a:r>
                <a:endParaRPr lang="en-US" sz="1200"/>
              </a:p>
            </p:txBody>
          </p:sp>
          <p:sp>
            <p:nvSpPr>
              <p:cNvPr id="27" name="Rounded Rectangle 26"/>
              <p:cNvSpPr/>
              <p:nvPr>
                <p:custDataLst>
                  <p:tags r:id="rId19"/>
                </p:custDataLst>
              </p:nvPr>
            </p:nvSpPr>
            <p:spPr>
              <a:xfrm>
                <a:off x="4572000" y="1905000"/>
                <a:ext cx="1016000" cy="1016000"/>
              </a:xfrm>
              <a:prstGeom prst="roundRect">
                <a:avLst/>
              </a:prstGeom>
              <a:solidFill>
                <a:srgbClr val="FFDD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smtClean="0"/>
                  <a:t>255</a:t>
                </a:r>
              </a:p>
              <a:p>
                <a:r>
                  <a:rPr lang="en-US" sz="1200" smtClean="0"/>
                  <a:t>221</a:t>
                </a:r>
              </a:p>
              <a:p>
                <a:r>
                  <a:rPr lang="en-US" sz="1200" smtClean="0"/>
                  <a:t>62</a:t>
                </a:r>
                <a:endParaRPr lang="en-US" sz="1200"/>
              </a:p>
            </p:txBody>
          </p:sp>
          <p:sp>
            <p:nvSpPr>
              <p:cNvPr id="28" name="TextBox 27"/>
              <p:cNvSpPr txBox="1"/>
              <p:nvPr>
                <p:custDataLst>
                  <p:tags r:id="rId20"/>
                </p:custDataLst>
              </p:nvPr>
            </p:nvSpPr>
            <p:spPr>
              <a:xfrm>
                <a:off x="4381500" y="2921000"/>
                <a:ext cx="1397000" cy="276999"/>
              </a:xfrm>
              <a:prstGeom prst="rect">
                <a:avLst/>
              </a:prstGeom>
              <a:noFill/>
            </p:spPr>
            <p:txBody>
              <a:bodyPr vert="horz" rtlCol="0">
                <a:spAutoFit/>
              </a:bodyPr>
              <a:lstStyle/>
              <a:p>
                <a:pPr algn="ctr"/>
                <a:r>
                  <a:rPr lang="en-US" sz="1200" smtClean="0"/>
                  <a:t>Accent 6</a:t>
                </a:r>
                <a:endParaRPr lang="en-US" sz="1200"/>
              </a:p>
            </p:txBody>
          </p:sp>
          <p:sp>
            <p:nvSpPr>
              <p:cNvPr id="29" name="Rounded Rectangle 28"/>
              <p:cNvSpPr/>
              <p:nvPr>
                <p:custDataLst>
                  <p:tags r:id="rId21"/>
                </p:custDataLst>
              </p:nvPr>
            </p:nvSpPr>
            <p:spPr>
              <a:xfrm>
                <a:off x="5715000" y="1905000"/>
                <a:ext cx="1016000" cy="1016000"/>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smtClean="0"/>
                  <a:t>255</a:t>
                </a:r>
              </a:p>
              <a:p>
                <a:r>
                  <a:rPr lang="en-US" sz="1200" smtClean="0"/>
                  <a:t>255</a:t>
                </a:r>
              </a:p>
              <a:p>
                <a:r>
                  <a:rPr lang="en-US" sz="1200" smtClean="0"/>
                  <a:t>255</a:t>
                </a:r>
                <a:endParaRPr lang="en-US" sz="1200"/>
              </a:p>
            </p:txBody>
          </p:sp>
          <p:sp>
            <p:nvSpPr>
              <p:cNvPr id="30" name="TextBox 29"/>
              <p:cNvSpPr txBox="1"/>
              <p:nvPr>
                <p:custDataLst>
                  <p:tags r:id="rId22"/>
                </p:custDataLst>
              </p:nvPr>
            </p:nvSpPr>
            <p:spPr>
              <a:xfrm>
                <a:off x="5524500" y="2921000"/>
                <a:ext cx="1397000" cy="276999"/>
              </a:xfrm>
              <a:prstGeom prst="rect">
                <a:avLst/>
              </a:prstGeom>
              <a:noFill/>
            </p:spPr>
            <p:txBody>
              <a:bodyPr vert="horz" rtlCol="0">
                <a:spAutoFit/>
              </a:bodyPr>
              <a:lstStyle/>
              <a:p>
                <a:pPr algn="ctr"/>
                <a:r>
                  <a:rPr lang="en-US" sz="1200" smtClean="0"/>
                  <a:t>Hyperlink</a:t>
                </a:r>
                <a:endParaRPr lang="en-US" sz="1200"/>
              </a:p>
            </p:txBody>
          </p:sp>
          <p:sp>
            <p:nvSpPr>
              <p:cNvPr id="31" name="Rounded Rectangle 30"/>
              <p:cNvSpPr/>
              <p:nvPr>
                <p:custDataLst>
                  <p:tags r:id="rId23"/>
                </p:custDataLst>
              </p:nvPr>
            </p:nvSpPr>
            <p:spPr>
              <a:xfrm>
                <a:off x="6858000" y="1905000"/>
                <a:ext cx="1016000" cy="1016000"/>
              </a:xfrm>
              <a:prstGeom prst="roundRect">
                <a:avLst/>
              </a:prstGeom>
              <a:solidFill>
                <a:srgbClr val="EC89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smtClean="0"/>
                  <a:t>236</a:t>
                </a:r>
              </a:p>
              <a:p>
                <a:r>
                  <a:rPr lang="en-US" sz="1200" smtClean="0"/>
                  <a:t>137</a:t>
                </a:r>
              </a:p>
              <a:p>
                <a:r>
                  <a:rPr lang="en-US" sz="1200" smtClean="0"/>
                  <a:t>29</a:t>
                </a:r>
                <a:endParaRPr lang="en-US" sz="1200"/>
              </a:p>
            </p:txBody>
          </p:sp>
          <p:sp>
            <p:nvSpPr>
              <p:cNvPr id="32" name="TextBox 31"/>
              <p:cNvSpPr txBox="1"/>
              <p:nvPr>
                <p:custDataLst>
                  <p:tags r:id="rId24"/>
                </p:custDataLst>
              </p:nvPr>
            </p:nvSpPr>
            <p:spPr>
              <a:xfrm>
                <a:off x="6667500" y="2921000"/>
                <a:ext cx="1397000" cy="276999"/>
              </a:xfrm>
              <a:prstGeom prst="rect">
                <a:avLst/>
              </a:prstGeom>
              <a:noFill/>
            </p:spPr>
            <p:txBody>
              <a:bodyPr vert="horz" rtlCol="0">
                <a:spAutoFit/>
              </a:bodyPr>
              <a:lstStyle/>
              <a:p>
                <a:pPr algn="ctr"/>
                <a:r>
                  <a:rPr lang="en-US" sz="1200" smtClean="0"/>
                  <a:t>Followed Hyperlink</a:t>
                </a:r>
                <a:endParaRPr lang="en-US" sz="1200"/>
              </a:p>
            </p:txBody>
          </p:sp>
          <p:sp>
            <p:nvSpPr>
              <p:cNvPr id="33" name="Rounded Rectangle 32"/>
              <p:cNvSpPr/>
              <p:nvPr>
                <p:custDataLst>
                  <p:tags r:id="rId25"/>
                </p:custDataLst>
              </p:nvPr>
            </p:nvSpPr>
            <p:spPr>
              <a:xfrm>
                <a:off x="1143000" y="3429000"/>
                <a:ext cx="1016000" cy="1016000"/>
              </a:xfrm>
              <a:prstGeom prst="roundRect">
                <a:avLst/>
              </a:prstGeom>
              <a:solidFill>
                <a:srgbClr val="7FAFDD"/>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smtClean="0"/>
                  <a:t>127</a:t>
                </a:r>
              </a:p>
              <a:p>
                <a:r>
                  <a:rPr lang="en-US" sz="1200" smtClean="0"/>
                  <a:t>175</a:t>
                </a:r>
              </a:p>
              <a:p>
                <a:r>
                  <a:rPr lang="en-US" sz="1200" smtClean="0"/>
                  <a:t>221</a:t>
                </a:r>
              </a:p>
            </p:txBody>
          </p:sp>
          <p:sp>
            <p:nvSpPr>
              <p:cNvPr id="34" name="TextBox 33"/>
              <p:cNvSpPr txBox="1"/>
              <p:nvPr>
                <p:custDataLst>
                  <p:tags r:id="rId26"/>
                </p:custDataLst>
              </p:nvPr>
            </p:nvSpPr>
            <p:spPr>
              <a:xfrm>
                <a:off x="952500" y="4445000"/>
                <a:ext cx="1397000" cy="276999"/>
              </a:xfrm>
              <a:prstGeom prst="rect">
                <a:avLst/>
              </a:prstGeom>
              <a:noFill/>
            </p:spPr>
            <p:txBody>
              <a:bodyPr vert="horz" rtlCol="0">
                <a:spAutoFit/>
              </a:bodyPr>
              <a:lstStyle/>
              <a:p>
                <a:pPr algn="ctr"/>
                <a:r>
                  <a:rPr lang="en-US" sz="1200" dirty="0" smtClean="0"/>
                  <a:t>Tata Blue 50%</a:t>
                </a:r>
                <a:endParaRPr lang="en-US" sz="1200" dirty="0"/>
              </a:p>
            </p:txBody>
          </p:sp>
          <p:sp>
            <p:nvSpPr>
              <p:cNvPr id="35" name="Rounded Rectangle 34"/>
              <p:cNvSpPr/>
              <p:nvPr>
                <p:custDataLst>
                  <p:tags r:id="rId27"/>
                </p:custDataLst>
              </p:nvPr>
            </p:nvSpPr>
            <p:spPr>
              <a:xfrm>
                <a:off x="2286000" y="3429000"/>
                <a:ext cx="1016000" cy="1016000"/>
              </a:xfrm>
              <a:prstGeom prst="roundRect">
                <a:avLst/>
              </a:prstGeom>
              <a:solidFill>
                <a:srgbClr val="CBD7EE"/>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smtClean="0"/>
                  <a:t>203</a:t>
                </a:r>
              </a:p>
              <a:p>
                <a:r>
                  <a:rPr lang="en-US" sz="1200" smtClean="0"/>
                  <a:t>215</a:t>
                </a:r>
              </a:p>
              <a:p>
                <a:r>
                  <a:rPr lang="en-US" sz="1200" smtClean="0"/>
                  <a:t>238</a:t>
                </a:r>
              </a:p>
            </p:txBody>
          </p:sp>
          <p:sp>
            <p:nvSpPr>
              <p:cNvPr id="36" name="TextBox 35"/>
              <p:cNvSpPr txBox="1"/>
              <p:nvPr>
                <p:custDataLst>
                  <p:tags r:id="rId28"/>
                </p:custDataLst>
              </p:nvPr>
            </p:nvSpPr>
            <p:spPr>
              <a:xfrm>
                <a:off x="2095500" y="4445000"/>
                <a:ext cx="1397000" cy="276999"/>
              </a:xfrm>
              <a:prstGeom prst="rect">
                <a:avLst/>
              </a:prstGeom>
              <a:noFill/>
            </p:spPr>
            <p:txBody>
              <a:bodyPr vert="horz" rtlCol="0">
                <a:spAutoFit/>
              </a:bodyPr>
              <a:lstStyle/>
              <a:p>
                <a:pPr algn="ctr"/>
                <a:r>
                  <a:rPr lang="en-US" sz="1200" dirty="0" smtClean="0"/>
                  <a:t>Tata Blue 25%</a:t>
                </a:r>
                <a:endParaRPr lang="en-US" sz="1200" dirty="0"/>
              </a:p>
            </p:txBody>
          </p:sp>
          <p:sp>
            <p:nvSpPr>
              <p:cNvPr id="37" name="Rounded Rectangle 36"/>
              <p:cNvSpPr/>
              <p:nvPr>
                <p:custDataLst>
                  <p:tags r:id="rId29"/>
                </p:custDataLst>
              </p:nvPr>
            </p:nvSpPr>
            <p:spPr>
              <a:xfrm>
                <a:off x="3429000" y="3429000"/>
                <a:ext cx="1016000" cy="1016000"/>
              </a:xfrm>
              <a:prstGeom prst="roundRect">
                <a:avLst/>
              </a:prstGeom>
              <a:solidFill>
                <a:srgbClr val="B395C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smtClean="0">
                    <a:solidFill>
                      <a:schemeClr val="dk2"/>
                    </a:solidFill>
                  </a:rPr>
                  <a:t>179</a:t>
                </a:r>
              </a:p>
              <a:p>
                <a:r>
                  <a:rPr lang="en-US" sz="1200" smtClean="0">
                    <a:solidFill>
                      <a:schemeClr val="dk2"/>
                    </a:solidFill>
                  </a:rPr>
                  <a:t>149</a:t>
                </a:r>
              </a:p>
              <a:p>
                <a:r>
                  <a:rPr lang="en-US" sz="1200" smtClean="0">
                    <a:solidFill>
                      <a:schemeClr val="dk2"/>
                    </a:solidFill>
                  </a:rPr>
                  <a:t>197</a:t>
                </a:r>
              </a:p>
            </p:txBody>
          </p:sp>
          <p:sp>
            <p:nvSpPr>
              <p:cNvPr id="38" name="TextBox 37"/>
              <p:cNvSpPr txBox="1"/>
              <p:nvPr>
                <p:custDataLst>
                  <p:tags r:id="rId30"/>
                </p:custDataLst>
              </p:nvPr>
            </p:nvSpPr>
            <p:spPr>
              <a:xfrm>
                <a:off x="3238500" y="4445000"/>
                <a:ext cx="1397000" cy="276999"/>
              </a:xfrm>
              <a:prstGeom prst="rect">
                <a:avLst/>
              </a:prstGeom>
              <a:noFill/>
            </p:spPr>
            <p:txBody>
              <a:bodyPr vert="horz" rtlCol="0">
                <a:spAutoFit/>
              </a:bodyPr>
              <a:lstStyle/>
              <a:p>
                <a:pPr algn="ctr"/>
                <a:r>
                  <a:rPr lang="en-US" sz="1200" dirty="0" smtClean="0"/>
                  <a:t>Purple 50 %</a:t>
                </a:r>
                <a:endParaRPr lang="en-US" sz="1200" dirty="0"/>
              </a:p>
            </p:txBody>
          </p:sp>
          <p:sp>
            <p:nvSpPr>
              <p:cNvPr id="39" name="Rounded Rectangle 38"/>
              <p:cNvSpPr/>
              <p:nvPr>
                <p:custDataLst>
                  <p:tags r:id="rId31"/>
                </p:custDataLst>
              </p:nvPr>
            </p:nvSpPr>
            <p:spPr>
              <a:xfrm>
                <a:off x="4572000" y="3429000"/>
                <a:ext cx="1016000" cy="1016000"/>
              </a:xfrm>
              <a:prstGeom prst="roundRect">
                <a:avLst/>
              </a:prstGeom>
              <a:solidFill>
                <a:srgbClr val="D4C3DF"/>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smtClean="0"/>
                  <a:t>212</a:t>
                </a:r>
              </a:p>
              <a:p>
                <a:r>
                  <a:rPr lang="en-US" sz="1200" smtClean="0"/>
                  <a:t>195</a:t>
                </a:r>
              </a:p>
              <a:p>
                <a:r>
                  <a:rPr lang="en-US" sz="1200" smtClean="0"/>
                  <a:t>223</a:t>
                </a:r>
              </a:p>
            </p:txBody>
          </p:sp>
          <p:sp>
            <p:nvSpPr>
              <p:cNvPr id="40" name="TextBox 39"/>
              <p:cNvSpPr txBox="1"/>
              <p:nvPr>
                <p:custDataLst>
                  <p:tags r:id="rId32"/>
                </p:custDataLst>
              </p:nvPr>
            </p:nvSpPr>
            <p:spPr>
              <a:xfrm>
                <a:off x="4381500" y="4445000"/>
                <a:ext cx="1397000" cy="276999"/>
              </a:xfrm>
              <a:prstGeom prst="rect">
                <a:avLst/>
              </a:prstGeom>
              <a:noFill/>
            </p:spPr>
            <p:txBody>
              <a:bodyPr vert="horz" rtlCol="0">
                <a:spAutoFit/>
              </a:bodyPr>
              <a:lstStyle/>
              <a:p>
                <a:pPr algn="ctr"/>
                <a:r>
                  <a:rPr lang="en-US" sz="1200" dirty="0" smtClean="0"/>
                  <a:t>Purple 25 %</a:t>
                </a:r>
                <a:endParaRPr lang="en-US" sz="1200" dirty="0"/>
              </a:p>
            </p:txBody>
          </p:sp>
          <p:sp>
            <p:nvSpPr>
              <p:cNvPr id="41" name="Rounded Rectangle 40"/>
              <p:cNvSpPr/>
              <p:nvPr>
                <p:custDataLst>
                  <p:tags r:id="rId33"/>
                </p:custDataLst>
              </p:nvPr>
            </p:nvSpPr>
            <p:spPr>
              <a:xfrm>
                <a:off x="5715000" y="3429000"/>
                <a:ext cx="1016000" cy="1016000"/>
              </a:xfrm>
              <a:prstGeom prst="roundRect">
                <a:avLst/>
              </a:prstGeom>
              <a:solidFill>
                <a:srgbClr val="FFF2A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smtClean="0"/>
                  <a:t>255</a:t>
                </a:r>
              </a:p>
              <a:p>
                <a:r>
                  <a:rPr lang="en-US" sz="1200" smtClean="0"/>
                  <a:t>242</a:t>
                </a:r>
              </a:p>
              <a:p>
                <a:r>
                  <a:rPr lang="en-US" sz="1200" smtClean="0"/>
                  <a:t>171</a:t>
                </a:r>
              </a:p>
            </p:txBody>
          </p:sp>
          <p:sp>
            <p:nvSpPr>
              <p:cNvPr id="42" name="TextBox 41"/>
              <p:cNvSpPr txBox="1"/>
              <p:nvPr>
                <p:custDataLst>
                  <p:tags r:id="rId34"/>
                </p:custDataLst>
              </p:nvPr>
            </p:nvSpPr>
            <p:spPr>
              <a:xfrm>
                <a:off x="5524500" y="4445000"/>
                <a:ext cx="1397000" cy="276999"/>
              </a:xfrm>
              <a:prstGeom prst="rect">
                <a:avLst/>
              </a:prstGeom>
              <a:noFill/>
            </p:spPr>
            <p:txBody>
              <a:bodyPr vert="horz" rtlCol="0">
                <a:spAutoFit/>
              </a:bodyPr>
              <a:lstStyle/>
              <a:p>
                <a:pPr algn="ctr"/>
                <a:r>
                  <a:rPr lang="en-US" sz="1200" dirty="0" smtClean="0"/>
                  <a:t>Yellow 50 %</a:t>
                </a:r>
                <a:endParaRPr lang="en-US" sz="1200" dirty="0"/>
              </a:p>
            </p:txBody>
          </p:sp>
          <p:sp>
            <p:nvSpPr>
              <p:cNvPr id="43" name="Rounded Rectangle 42"/>
              <p:cNvSpPr/>
              <p:nvPr>
                <p:custDataLst>
                  <p:tags r:id="rId35"/>
                </p:custDataLst>
              </p:nvPr>
            </p:nvSpPr>
            <p:spPr>
              <a:xfrm>
                <a:off x="6858000" y="3429000"/>
                <a:ext cx="1016000" cy="1016000"/>
              </a:xfrm>
              <a:prstGeom prst="roundRect">
                <a:avLst/>
              </a:prstGeom>
              <a:solidFill>
                <a:srgbClr val="FFF9D5"/>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smtClean="0"/>
                  <a:t>255</a:t>
                </a:r>
              </a:p>
              <a:p>
                <a:r>
                  <a:rPr lang="en-US" sz="1200" smtClean="0"/>
                  <a:t>249</a:t>
                </a:r>
              </a:p>
              <a:p>
                <a:r>
                  <a:rPr lang="en-US" sz="1200" smtClean="0"/>
                  <a:t>213</a:t>
                </a:r>
                <a:endParaRPr lang="en-US" sz="1200" dirty="0" smtClean="0"/>
              </a:p>
            </p:txBody>
          </p:sp>
          <p:sp>
            <p:nvSpPr>
              <p:cNvPr id="44" name="TextBox 43"/>
              <p:cNvSpPr txBox="1"/>
              <p:nvPr>
                <p:custDataLst>
                  <p:tags r:id="rId36"/>
                </p:custDataLst>
              </p:nvPr>
            </p:nvSpPr>
            <p:spPr>
              <a:xfrm>
                <a:off x="6667500" y="4445000"/>
                <a:ext cx="1397000" cy="276999"/>
              </a:xfrm>
              <a:prstGeom prst="rect">
                <a:avLst/>
              </a:prstGeom>
              <a:noFill/>
            </p:spPr>
            <p:txBody>
              <a:bodyPr vert="horz" rtlCol="0">
                <a:spAutoFit/>
              </a:bodyPr>
              <a:lstStyle/>
              <a:p>
                <a:pPr algn="ctr"/>
                <a:r>
                  <a:rPr lang="en-US" sz="1200" dirty="0" smtClean="0"/>
                  <a:t>Yellow 25 %</a:t>
                </a:r>
                <a:endParaRPr lang="en-US" sz="1200" dirty="0"/>
              </a:p>
            </p:txBody>
          </p:sp>
          <p:sp>
            <p:nvSpPr>
              <p:cNvPr id="45" name="Rounded Rectangle 44"/>
              <p:cNvSpPr/>
              <p:nvPr>
                <p:custDataLst>
                  <p:tags r:id="rId37"/>
                </p:custDataLst>
              </p:nvPr>
            </p:nvSpPr>
            <p:spPr>
              <a:xfrm>
                <a:off x="1143000" y="4826000"/>
                <a:ext cx="1016000" cy="1016000"/>
              </a:xfrm>
              <a:prstGeom prst="roundRect">
                <a:avLst/>
              </a:prstGeom>
              <a:solidFill>
                <a:srgbClr val="E5CDB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smtClean="0"/>
                  <a:t>229</a:t>
                </a:r>
              </a:p>
              <a:p>
                <a:r>
                  <a:rPr lang="en-US" sz="1200" smtClean="0"/>
                  <a:t>205</a:t>
                </a:r>
              </a:p>
              <a:p>
                <a:r>
                  <a:rPr lang="en-US" sz="1200" smtClean="0"/>
                  <a:t>186</a:t>
                </a:r>
                <a:endParaRPr lang="en-US" sz="1200" dirty="0" smtClean="0"/>
              </a:p>
            </p:txBody>
          </p:sp>
          <p:sp>
            <p:nvSpPr>
              <p:cNvPr id="46" name="TextBox 45"/>
              <p:cNvSpPr txBox="1"/>
              <p:nvPr>
                <p:custDataLst>
                  <p:tags r:id="rId38"/>
                </p:custDataLst>
              </p:nvPr>
            </p:nvSpPr>
            <p:spPr>
              <a:xfrm>
                <a:off x="952500" y="5842000"/>
                <a:ext cx="1397000" cy="276999"/>
              </a:xfrm>
              <a:prstGeom prst="rect">
                <a:avLst/>
              </a:prstGeom>
              <a:noFill/>
            </p:spPr>
            <p:txBody>
              <a:bodyPr vert="horz" rtlCol="0">
                <a:spAutoFit/>
              </a:bodyPr>
              <a:lstStyle/>
              <a:p>
                <a:pPr algn="ctr"/>
                <a:r>
                  <a:rPr lang="en-US" sz="1200" dirty="0" smtClean="0"/>
                  <a:t>Brown 50 %</a:t>
                </a:r>
                <a:endParaRPr lang="en-US" sz="1200" dirty="0"/>
              </a:p>
            </p:txBody>
          </p:sp>
          <p:sp>
            <p:nvSpPr>
              <p:cNvPr id="47" name="Rounded Rectangle 46"/>
              <p:cNvSpPr/>
              <p:nvPr>
                <p:custDataLst>
                  <p:tags r:id="rId39"/>
                </p:custDataLst>
              </p:nvPr>
            </p:nvSpPr>
            <p:spPr>
              <a:xfrm>
                <a:off x="2286000" y="4826000"/>
                <a:ext cx="1016000" cy="1016000"/>
              </a:xfrm>
              <a:prstGeom prst="roundRect">
                <a:avLst/>
              </a:prstGeom>
              <a:solidFill>
                <a:srgbClr val="F8F1E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smtClean="0"/>
                  <a:t>248</a:t>
                </a:r>
              </a:p>
              <a:p>
                <a:r>
                  <a:rPr lang="en-US" sz="1200" smtClean="0"/>
                  <a:t>241</a:t>
                </a:r>
              </a:p>
              <a:p>
                <a:r>
                  <a:rPr lang="en-US" sz="1200" smtClean="0"/>
                  <a:t>235</a:t>
                </a:r>
              </a:p>
            </p:txBody>
          </p:sp>
          <p:sp>
            <p:nvSpPr>
              <p:cNvPr id="48" name="TextBox 47"/>
              <p:cNvSpPr txBox="1"/>
              <p:nvPr>
                <p:custDataLst>
                  <p:tags r:id="rId40"/>
                </p:custDataLst>
              </p:nvPr>
            </p:nvSpPr>
            <p:spPr>
              <a:xfrm>
                <a:off x="2095500" y="5842000"/>
                <a:ext cx="1397000" cy="276999"/>
              </a:xfrm>
              <a:prstGeom prst="rect">
                <a:avLst/>
              </a:prstGeom>
              <a:noFill/>
            </p:spPr>
            <p:txBody>
              <a:bodyPr vert="horz" rtlCol="0">
                <a:spAutoFit/>
              </a:bodyPr>
              <a:lstStyle/>
              <a:p>
                <a:pPr algn="ctr"/>
                <a:r>
                  <a:rPr lang="en-US" sz="1200" dirty="0" smtClean="0"/>
                  <a:t>Brown 25 %</a:t>
                </a:r>
                <a:endParaRPr lang="en-US" sz="1200" dirty="0"/>
              </a:p>
            </p:txBody>
          </p:sp>
          <p:sp>
            <p:nvSpPr>
              <p:cNvPr id="49" name="Rounded Rectangle 48"/>
              <p:cNvSpPr/>
              <p:nvPr>
                <p:custDataLst>
                  <p:tags r:id="rId41"/>
                </p:custDataLst>
              </p:nvPr>
            </p:nvSpPr>
            <p:spPr>
              <a:xfrm>
                <a:off x="3429000" y="4826000"/>
                <a:ext cx="1016000" cy="1016000"/>
              </a:xfrm>
              <a:prstGeom prst="roundRect">
                <a:avLst/>
              </a:prstGeom>
              <a:solidFill>
                <a:srgbClr val="B4D59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smtClean="0">
                    <a:solidFill>
                      <a:srgbClr val="7FAFDD"/>
                    </a:solidFill>
                  </a:rPr>
                  <a:t>180</a:t>
                </a:r>
              </a:p>
              <a:p>
                <a:r>
                  <a:rPr lang="en-US" sz="1200" smtClean="0">
                    <a:solidFill>
                      <a:srgbClr val="7FAFDD"/>
                    </a:solidFill>
                  </a:rPr>
                  <a:t>213</a:t>
                </a:r>
              </a:p>
              <a:p>
                <a:r>
                  <a:rPr lang="en-US" sz="1200" smtClean="0">
                    <a:solidFill>
                      <a:srgbClr val="7FAFDD"/>
                    </a:solidFill>
                  </a:rPr>
                  <a:t>154</a:t>
                </a:r>
                <a:endParaRPr lang="en-US" sz="1200" dirty="0" smtClean="0">
                  <a:solidFill>
                    <a:srgbClr val="7FAFDD"/>
                  </a:solidFill>
                </a:endParaRPr>
              </a:p>
            </p:txBody>
          </p:sp>
          <p:sp>
            <p:nvSpPr>
              <p:cNvPr id="50" name="TextBox 49"/>
              <p:cNvSpPr txBox="1"/>
              <p:nvPr>
                <p:custDataLst>
                  <p:tags r:id="rId42"/>
                </p:custDataLst>
              </p:nvPr>
            </p:nvSpPr>
            <p:spPr>
              <a:xfrm>
                <a:off x="3238500" y="5842000"/>
                <a:ext cx="1397000" cy="276999"/>
              </a:xfrm>
              <a:prstGeom prst="rect">
                <a:avLst/>
              </a:prstGeom>
              <a:noFill/>
            </p:spPr>
            <p:txBody>
              <a:bodyPr vert="horz" rtlCol="0">
                <a:spAutoFit/>
              </a:bodyPr>
              <a:lstStyle/>
              <a:p>
                <a:pPr algn="ctr"/>
                <a:r>
                  <a:rPr lang="en-US" sz="1200" dirty="0" smtClean="0"/>
                  <a:t>Green 50 %</a:t>
                </a:r>
                <a:endParaRPr lang="en-US" sz="1200" dirty="0"/>
              </a:p>
            </p:txBody>
          </p:sp>
          <p:sp>
            <p:nvSpPr>
              <p:cNvPr id="51" name="Rounded Rectangle 50"/>
              <p:cNvSpPr/>
              <p:nvPr>
                <p:custDataLst>
                  <p:tags r:id="rId43"/>
                </p:custDataLst>
              </p:nvPr>
            </p:nvSpPr>
            <p:spPr>
              <a:xfrm>
                <a:off x="4572000" y="4826000"/>
                <a:ext cx="1016000" cy="1016000"/>
              </a:xfrm>
              <a:prstGeom prst="roundRect">
                <a:avLst/>
              </a:prstGeom>
              <a:solidFill>
                <a:srgbClr val="D6E7C8"/>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smtClean="0"/>
                  <a:t>214</a:t>
                </a:r>
              </a:p>
              <a:p>
                <a:r>
                  <a:rPr lang="en-US" sz="1200" smtClean="0"/>
                  <a:t>231</a:t>
                </a:r>
              </a:p>
              <a:p>
                <a:r>
                  <a:rPr lang="en-US" sz="1200" smtClean="0"/>
                  <a:t>200</a:t>
                </a:r>
                <a:endParaRPr lang="en-US" sz="1200" dirty="0" smtClean="0"/>
              </a:p>
            </p:txBody>
          </p:sp>
          <p:sp>
            <p:nvSpPr>
              <p:cNvPr id="52" name="TextBox 51"/>
              <p:cNvSpPr txBox="1"/>
              <p:nvPr>
                <p:custDataLst>
                  <p:tags r:id="rId44"/>
                </p:custDataLst>
              </p:nvPr>
            </p:nvSpPr>
            <p:spPr>
              <a:xfrm>
                <a:off x="4381500" y="5842000"/>
                <a:ext cx="1397000" cy="276999"/>
              </a:xfrm>
              <a:prstGeom prst="rect">
                <a:avLst/>
              </a:prstGeom>
              <a:noFill/>
            </p:spPr>
            <p:txBody>
              <a:bodyPr vert="horz" rtlCol="0">
                <a:spAutoFit/>
              </a:bodyPr>
              <a:lstStyle/>
              <a:p>
                <a:pPr algn="ctr"/>
                <a:r>
                  <a:rPr lang="en-US" sz="1200" dirty="0" smtClean="0"/>
                  <a:t>Green 25 %</a:t>
                </a:r>
                <a:endParaRPr lang="en-US" sz="1200" dirty="0"/>
              </a:p>
            </p:txBody>
          </p:sp>
          <p:sp>
            <p:nvSpPr>
              <p:cNvPr id="53" name="Rounded Rectangle 52"/>
              <p:cNvSpPr/>
              <p:nvPr>
                <p:custDataLst>
                  <p:tags r:id="rId45"/>
                </p:custDataLst>
              </p:nvPr>
            </p:nvSpPr>
            <p:spPr>
              <a:xfrm>
                <a:off x="5715000" y="4826000"/>
                <a:ext cx="1016000" cy="1016000"/>
              </a:xfrm>
              <a:prstGeom prst="roundRect">
                <a:avLst/>
              </a:prstGeom>
              <a:solidFill>
                <a:srgbClr val="F1F0C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smtClean="0"/>
                  <a:t>241</a:t>
                </a:r>
              </a:p>
              <a:p>
                <a:r>
                  <a:rPr lang="en-US" sz="1200" smtClean="0"/>
                  <a:t>240</a:t>
                </a:r>
              </a:p>
              <a:p>
                <a:r>
                  <a:rPr lang="en-US" sz="1200" smtClean="0"/>
                  <a:t>202</a:t>
                </a:r>
                <a:endParaRPr lang="en-US" sz="1200" dirty="0" smtClean="0"/>
              </a:p>
            </p:txBody>
          </p:sp>
          <p:sp>
            <p:nvSpPr>
              <p:cNvPr id="54" name="TextBox 53"/>
              <p:cNvSpPr txBox="1"/>
              <p:nvPr>
                <p:custDataLst>
                  <p:tags r:id="rId46"/>
                </p:custDataLst>
              </p:nvPr>
            </p:nvSpPr>
            <p:spPr>
              <a:xfrm>
                <a:off x="5524500" y="5842000"/>
                <a:ext cx="1397000" cy="276999"/>
              </a:xfrm>
              <a:prstGeom prst="rect">
                <a:avLst/>
              </a:prstGeom>
              <a:noFill/>
            </p:spPr>
            <p:txBody>
              <a:bodyPr vert="horz" rtlCol="0">
                <a:spAutoFit/>
              </a:bodyPr>
              <a:lstStyle/>
              <a:p>
                <a:pPr algn="ctr"/>
                <a:r>
                  <a:rPr lang="en-US" sz="1200" dirty="0" smtClean="0"/>
                  <a:t>Light Green 50%</a:t>
                </a:r>
                <a:endParaRPr lang="en-US" sz="1200" dirty="0"/>
              </a:p>
            </p:txBody>
          </p:sp>
          <p:sp>
            <p:nvSpPr>
              <p:cNvPr id="55" name="Rounded Rectangle 54"/>
              <p:cNvSpPr/>
              <p:nvPr>
                <p:custDataLst>
                  <p:tags r:id="rId47"/>
                </p:custDataLst>
              </p:nvPr>
            </p:nvSpPr>
            <p:spPr>
              <a:xfrm>
                <a:off x="6858000" y="4826000"/>
                <a:ext cx="1016000" cy="1016000"/>
              </a:xfrm>
              <a:prstGeom prst="roundRect">
                <a:avLst/>
              </a:prstGeom>
              <a:solidFill>
                <a:srgbClr val="FBFBF1"/>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smtClean="0"/>
                  <a:t>251</a:t>
                </a:r>
              </a:p>
              <a:p>
                <a:r>
                  <a:rPr lang="en-US" sz="1200" smtClean="0"/>
                  <a:t>251</a:t>
                </a:r>
              </a:p>
              <a:p>
                <a:r>
                  <a:rPr lang="en-US" sz="1200" smtClean="0"/>
                  <a:t>241</a:t>
                </a:r>
                <a:endParaRPr lang="en-US" sz="1200" dirty="0" smtClean="0"/>
              </a:p>
            </p:txBody>
          </p:sp>
          <p:sp>
            <p:nvSpPr>
              <p:cNvPr id="56" name="TextBox 55"/>
              <p:cNvSpPr txBox="1"/>
              <p:nvPr>
                <p:custDataLst>
                  <p:tags r:id="rId48"/>
                </p:custDataLst>
              </p:nvPr>
            </p:nvSpPr>
            <p:spPr>
              <a:xfrm>
                <a:off x="6667500" y="5842000"/>
                <a:ext cx="1397000" cy="276999"/>
              </a:xfrm>
              <a:prstGeom prst="rect">
                <a:avLst/>
              </a:prstGeom>
              <a:noFill/>
            </p:spPr>
            <p:txBody>
              <a:bodyPr vert="horz" rtlCol="0">
                <a:spAutoFit/>
              </a:bodyPr>
              <a:lstStyle/>
              <a:p>
                <a:pPr algn="ctr"/>
                <a:r>
                  <a:rPr lang="en-US" sz="1200" dirty="0" smtClean="0"/>
                  <a:t>Light Green 25%</a:t>
                </a:r>
                <a:endParaRPr lang="en-US" sz="1200" dirty="0"/>
              </a:p>
            </p:txBody>
          </p:sp>
        </p:grpSp>
        <p:sp>
          <p:nvSpPr>
            <p:cNvPr id="8" name="TextBox 7"/>
            <p:cNvSpPr txBox="1"/>
            <p:nvPr/>
          </p:nvSpPr>
          <p:spPr>
            <a:xfrm>
              <a:off x="127000" y="0"/>
              <a:ext cx="2540000" cy="369332"/>
            </a:xfrm>
            <a:prstGeom prst="rect">
              <a:avLst/>
            </a:prstGeom>
            <a:noFill/>
          </p:spPr>
          <p:txBody>
            <a:bodyPr vert="horz" rtlCol="0">
              <a:spAutoFit/>
            </a:bodyPr>
            <a:lstStyle/>
            <a:p>
              <a:r>
                <a:rPr lang="en-US" dirty="0" smtClean="0">
                  <a:solidFill>
                    <a:schemeClr val="dk1"/>
                  </a:solidFill>
                </a:rPr>
                <a:t>Title and Content</a:t>
              </a:r>
              <a:endParaRPr lang="en-US" dirty="0">
                <a:solidFill>
                  <a:schemeClr val="dk1"/>
                </a:solidFill>
              </a:endParaRPr>
            </a:p>
          </p:txBody>
        </p:sp>
      </p:grpSp>
      <p:pic>
        <p:nvPicPr>
          <p:cNvPr id="6" name="Picture 4"/>
          <p:cNvPicPr>
            <a:picLocks noChangeAspect="1" noChangeArrowheads="1"/>
          </p:cNvPicPr>
          <p:nvPr userDrawn="1"/>
        </p:nvPicPr>
        <p:blipFill>
          <a:blip r:embed="rId50" cstate="print"/>
          <a:srcRect l="19609" t="20313" r="5391" b="9277"/>
          <a:stretch>
            <a:fillRect/>
          </a:stretch>
        </p:blipFill>
        <p:spPr bwMode="auto">
          <a:xfrm>
            <a:off x="0" y="-9525"/>
            <a:ext cx="9144000" cy="6867525"/>
          </a:xfrm>
          <a:prstGeom prst="rect">
            <a:avLst/>
          </a:prstGeom>
          <a:noFill/>
          <a:ln w="9525">
            <a:noFill/>
            <a:miter lim="800000"/>
            <a:headEnd/>
            <a:tailEnd/>
          </a:ln>
          <a:effectLst/>
        </p:spPr>
      </p:pic>
      <p:sp>
        <p:nvSpPr>
          <p:cNvPr id="2" name="Title 1"/>
          <p:cNvSpPr>
            <a:spLocks noGrp="1"/>
          </p:cNvSpPr>
          <p:nvPr>
            <p:ph type="ctrTitle"/>
          </p:nvPr>
        </p:nvSpPr>
        <p:spPr>
          <a:xfrm>
            <a:off x="373380" y="3444241"/>
            <a:ext cx="8420100" cy="685800"/>
          </a:xfrm>
        </p:spPr>
        <p:txBody>
          <a:bodyPr>
            <a:normAutofit/>
          </a:bodyPr>
          <a:lstStyle>
            <a:lvl1pPr algn="l">
              <a:defRPr kumimoji="0" lang="en-US" sz="3800" b="0" i="0" u="none" strike="noStrike" kern="1200" cap="none" normalizeH="0" baseline="0" dirty="0">
                <a:ln>
                  <a:noFill/>
                </a:ln>
                <a:solidFill>
                  <a:srgbClr val="FFFFFF"/>
                </a:solidFill>
                <a:effectLst/>
                <a:latin typeface="Myriad Pro" pitchFamily="34" charset="0"/>
                <a:ea typeface="+mn-ea"/>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pPr>
            <a:r>
              <a:rPr lang="en-US" smtClean="0"/>
              <a:t>Click to edit Master title style</a:t>
            </a:r>
            <a:endParaRPr lang="en-US" dirty="0"/>
          </a:p>
        </p:txBody>
      </p:sp>
      <p:sp>
        <p:nvSpPr>
          <p:cNvPr id="3" name="Subtitle 2"/>
          <p:cNvSpPr>
            <a:spLocks noGrp="1"/>
          </p:cNvSpPr>
          <p:nvPr>
            <p:ph type="subTitle" idx="1"/>
          </p:nvPr>
        </p:nvSpPr>
        <p:spPr>
          <a:xfrm>
            <a:off x="361950" y="4133850"/>
            <a:ext cx="8439150" cy="609600"/>
          </a:xfrm>
          <a:prstGeom prst="rect">
            <a:avLst/>
          </a:prstGeom>
        </p:spPr>
        <p:txBody>
          <a:bodyPr>
            <a:normAutofit/>
          </a:bodyPr>
          <a:lstStyle>
            <a:lvl1pPr marL="0" indent="0" algn="l">
              <a:buNone/>
              <a:defRPr kumimoji="0" lang="en-US" sz="3400" b="0" i="0" u="none" strike="noStrike" kern="1200" cap="none" normalizeH="0" baseline="0" dirty="0">
                <a:ln>
                  <a:noFill/>
                </a:ln>
                <a:solidFill>
                  <a:srgbClr val="FFFFFF"/>
                </a:solidFill>
                <a:effectLst/>
                <a:latin typeface="Myriad Pro Light"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CFDFBA0-8B36-4903-9FD5-0F5CEC03A080}" type="datetimeFigureOut">
              <a:rPr lang="en-US" smtClean="0"/>
              <a:pPr/>
              <a:t>4/30/2013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DE2A5D-D488-426C-A2BF-2FB5B2FB64F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CFDFBA0-8B36-4903-9FD5-0F5CEC03A080}" type="datetimeFigureOut">
              <a:rPr lang="en-US" smtClean="0"/>
              <a:pPr/>
              <a:t>4/30/2013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DE2A5D-D488-426C-A2BF-2FB5B2FB64F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CFDFBA0-8B36-4903-9FD5-0F5CEC03A080}" type="datetimeFigureOut">
              <a:rPr lang="en-US" smtClean="0"/>
              <a:pPr/>
              <a:t>4/30/2013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DE2A5D-D488-426C-A2BF-2FB5B2FB64FA}"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FDFBA0-8B36-4903-9FD5-0F5CEC03A080}" type="datetimeFigureOut">
              <a:rPr lang="en-US" smtClean="0"/>
              <a:pPr/>
              <a:t>4/30/2013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DE2A5D-D488-426C-A2BF-2FB5B2FB64FA}"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CFDFBA0-8B36-4903-9FD5-0F5CEC03A080}" type="datetimeFigureOut">
              <a:rPr lang="en-US" smtClean="0"/>
              <a:pPr/>
              <a:t>4/30/2013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DE2A5D-D488-426C-A2BF-2FB5B2FB64FA}"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CFDFBA0-8B36-4903-9FD5-0F5CEC03A080}" type="datetimeFigureOut">
              <a:rPr lang="en-US" smtClean="0"/>
              <a:pPr/>
              <a:t>4/30/2013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DE2A5D-D488-426C-A2BF-2FB5B2FB64FA}"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FDFBA0-8B36-4903-9FD5-0F5CEC03A080}" type="datetimeFigureOut">
              <a:rPr lang="en-US" smtClean="0"/>
              <a:pPr/>
              <a:t>4/30/2013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DE2A5D-D488-426C-A2BF-2FB5B2FB64FA}"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FDFBA0-8B36-4903-9FD5-0F5CEC03A080}" type="datetimeFigureOut">
              <a:rPr lang="en-US" smtClean="0"/>
              <a:pPr/>
              <a:t>4/30/2013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DE2A5D-D488-426C-A2BF-2FB5B2FB64FA}"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4236" y="2721864"/>
            <a:ext cx="8229600" cy="639762"/>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4236" y="2721864"/>
            <a:ext cx="8229600" cy="639762"/>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B438B5-5B0C-4FB3-91FF-D064EC06A559}" type="slidenum">
              <a:rPr lang="en-US" smtClean="0"/>
              <a:pPr/>
              <a:t>‹#›</a:t>
            </a:fld>
            <a:endParaRPr lang="en-US" dirty="0"/>
          </a:p>
        </p:txBody>
      </p:sp>
      <p:sp>
        <p:nvSpPr>
          <p:cNvPr id="6" name="Text Placeholder 5"/>
          <p:cNvSpPr>
            <a:spLocks noGrp="1"/>
          </p:cNvSpPr>
          <p:nvPr>
            <p:ph type="body" sz="quarter" idx="10"/>
          </p:nvPr>
        </p:nvSpPr>
        <p:spPr>
          <a:xfrm>
            <a:off x="356616" y="911352"/>
            <a:ext cx="8439912" cy="914400"/>
          </a:xfrm>
        </p:spPr>
        <p:txBody>
          <a:bodyPr>
            <a:noAutofit/>
          </a:bodyPr>
          <a:lstStyle>
            <a:lvl1pPr>
              <a:defRPr lang="en-US" sz="2200" b="0" kern="1200" noProof="0" dirty="0" smtClean="0">
                <a:solidFill>
                  <a:srgbClr val="4E84C4"/>
                </a:solidFill>
                <a:latin typeface="Myriad Pro" pitchFamily="34" charset="0"/>
                <a:ea typeface="+mn-ea"/>
                <a:cs typeface="+mn-cs"/>
              </a:defRPr>
            </a:lvl1pPr>
            <a:lvl2pPr>
              <a:defRPr lang="en-US" sz="2200" kern="1200" dirty="0" smtClean="0">
                <a:solidFill>
                  <a:srgbClr val="4E84C4"/>
                </a:solidFill>
                <a:latin typeface="Myriad Pro" pitchFamily="34" charset="0"/>
                <a:ea typeface="+mn-ea"/>
                <a:cs typeface="+mn-cs"/>
              </a:defRPr>
            </a:lvl2pPr>
          </a:lstStyle>
          <a:p>
            <a:pPr marL="342900" marR="0" lvl="0" indent="-342900" algn="l" defTabSz="914400" rtl="0" eaLnBrk="1" fontAlgn="base" latinLnBrk="0" hangingPunct="1">
              <a:lnSpc>
                <a:spcPct val="100000"/>
              </a:lnSpc>
              <a:spcBef>
                <a:spcPct val="20000"/>
              </a:spcBef>
              <a:spcAft>
                <a:spcPct val="0"/>
              </a:spcAft>
              <a:buClr>
                <a:srgbClr val="4E84C4"/>
              </a:buClr>
              <a:buSzTx/>
              <a:buFont typeface="Wingdings" pitchFamily="2" charset="2"/>
              <a:buChar char="§"/>
              <a:tabLst/>
              <a:defRPr/>
            </a:pPr>
            <a:r>
              <a:rPr lang="en-US" smtClean="0"/>
              <a:t>Click to edit Master text styles</a:t>
            </a:r>
          </a:p>
          <a:p>
            <a:pPr marL="342900" marR="0" lvl="1" indent="-342900" algn="l" defTabSz="914400" rtl="0" eaLnBrk="1" fontAlgn="base" latinLnBrk="0" hangingPunct="1">
              <a:lnSpc>
                <a:spcPct val="100000"/>
              </a:lnSpc>
              <a:spcBef>
                <a:spcPct val="20000"/>
              </a:spcBef>
              <a:spcAft>
                <a:spcPct val="0"/>
              </a:spcAft>
              <a:buClr>
                <a:srgbClr val="4E84C4"/>
              </a:buClr>
              <a:buSzTx/>
              <a:buFont typeface="Wingdings" pitchFamily="2" charset="2"/>
              <a:buChar char="§"/>
              <a:tabLst/>
              <a:defRPr/>
            </a:pPr>
            <a:r>
              <a:rPr lang="en-US" smtClean="0"/>
              <a:t>Second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Box 4"/>
          <p:cNvSpPr txBox="1"/>
          <p:nvPr userDrawn="1"/>
        </p:nvSpPr>
        <p:spPr>
          <a:xfrm>
            <a:off x="295274" y="3248025"/>
            <a:ext cx="8239125" cy="553998"/>
          </a:xfrm>
          <a:prstGeom prst="rect">
            <a:avLst/>
          </a:prstGeom>
          <a:noFill/>
        </p:spPr>
        <p:txBody>
          <a:bodyPr wrap="square" rtlCol="0">
            <a:spAutoFit/>
          </a:bodyPr>
          <a:lstStyle/>
          <a:p>
            <a:pPr algn="l" defTabSz="914400" rtl="0" eaLnBrk="1" latinLnBrk="0" hangingPunct="1">
              <a:spcBef>
                <a:spcPct val="0"/>
              </a:spcBef>
              <a:buNone/>
            </a:pPr>
            <a:r>
              <a:rPr lang="en-US" sz="3000" b="0" kern="1200" dirty="0" smtClean="0">
                <a:solidFill>
                  <a:schemeClr val="bg1"/>
                </a:solidFill>
                <a:latin typeface="Myriad Pro" pitchFamily="34" charset="0"/>
                <a:ea typeface="+mj-ea"/>
                <a:cs typeface="+mj-cs"/>
              </a:rPr>
              <a:t>Thank You</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1"/>
          <p:cNvSpPr>
            <a:spLocks noGrp="1" noChangeArrowheads="1"/>
          </p:cNvSpPr>
          <p:nvPr>
            <p:ph type="sldNum" sz="quarter" idx="10"/>
          </p:nvPr>
        </p:nvSpPr>
        <p:spPr>
          <a:ln/>
        </p:spPr>
        <p:txBody>
          <a:bodyPr/>
          <a:lstStyle>
            <a:lvl1pPr>
              <a:defRPr/>
            </a:lvl1pPr>
          </a:lstStyle>
          <a:p>
            <a:pPr>
              <a:defRPr/>
            </a:pPr>
            <a:r>
              <a:rPr lang="en-US"/>
              <a:t>- </a:t>
            </a:r>
            <a:fld id="{FE7751DF-CC48-430D-80AB-DA2102966BAD}" type="slidenum">
              <a:rPr lang="en-US"/>
              <a:pPr>
                <a:defRPr/>
              </a:pPr>
              <a:t>‹#›</a:t>
            </a:fld>
            <a:r>
              <a:rPr lang="en-US"/>
              <a:t> -</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4236" y="2712339"/>
            <a:ext cx="8229600" cy="639762"/>
          </a:xfrm>
          <a:prstGeom prst="rect">
            <a:avLst/>
          </a:prstGeom>
        </p:spPr>
        <p:txBody>
          <a:bodyPr/>
          <a:lstStyle/>
          <a:p>
            <a:r>
              <a:rPr lang="en-US" dirty="0"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CFDFBA0-8B36-4903-9FD5-0F5CEC03A080}" type="datetimeFigureOut">
              <a:rPr lang="en-US" smtClean="0"/>
              <a:pPr/>
              <a:t>4/30/2013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DE2A5D-D488-426C-A2BF-2FB5B2FB64F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FDFBA0-8B36-4903-9FD5-0F5CEC03A080}" type="datetimeFigureOut">
              <a:rPr lang="en-US" smtClean="0"/>
              <a:pPr/>
              <a:t>4/30/2013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DE2A5D-D488-426C-A2BF-2FB5B2FB64F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CFDFBA0-8B36-4903-9FD5-0F5CEC03A080}" type="datetimeFigureOut">
              <a:rPr lang="en-US" smtClean="0"/>
              <a:pPr/>
              <a:t>4/30/2013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DE2A5D-D488-426C-A2BF-2FB5B2FB64F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4.xml"/><Relationship Id="rId1" Type="http://schemas.openxmlformats.org/officeDocument/2006/relationships/slideLayout" Target="../slideLayouts/slideLayout18.xml"/><Relationship Id="rId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5.xml"/><Relationship Id="rId1" Type="http://schemas.openxmlformats.org/officeDocument/2006/relationships/slideLayout" Target="../slideLayouts/slideLayout19.xml"/><Relationship Id="rId4"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6" cstate="print"/>
          <a:srcRect l="19375" t="20410" r="5469" b="9375"/>
          <a:stretch>
            <a:fillRect/>
          </a:stretch>
        </p:blipFill>
        <p:spPr bwMode="auto">
          <a:xfrm>
            <a:off x="-28575" y="0"/>
            <a:ext cx="9163050" cy="6848475"/>
          </a:xfrm>
          <a:prstGeom prst="rect">
            <a:avLst/>
          </a:prstGeom>
          <a:noFill/>
          <a:ln w="9525">
            <a:noFill/>
            <a:miter lim="800000"/>
            <a:headEnd/>
            <a:tailEnd/>
          </a:ln>
          <a:effectLst/>
        </p:spPr>
      </p:pic>
      <p:sp>
        <p:nvSpPr>
          <p:cNvPr id="2" name="Title Placeholder 1"/>
          <p:cNvSpPr>
            <a:spLocks noGrp="1"/>
          </p:cNvSpPr>
          <p:nvPr>
            <p:ph type="title"/>
          </p:nvPr>
        </p:nvSpPr>
        <p:spPr>
          <a:xfrm>
            <a:off x="1280160" y="67056"/>
            <a:ext cx="7467600" cy="563562"/>
          </a:xfrm>
          <a:prstGeom prst="rect">
            <a:avLst/>
          </a:prstGeom>
        </p:spPr>
        <p:txBody>
          <a:bodyPr vert="horz" lIns="91440" tIns="45720" rIns="91440" bIns="45720" rtlCol="0" anchor="ctr">
            <a:normAutofit/>
          </a:bodyPr>
          <a:lstStyle/>
          <a:p>
            <a:pPr lvl="0" algn="l" defTabSz="914400" rtl="0" eaLnBrk="1" fontAlgn="base" latinLnBrk="0" hangingPunct="1">
              <a:lnSpc>
                <a:spcPct val="115000"/>
              </a:lnSpc>
              <a:spcBef>
                <a:spcPct val="0"/>
              </a:spcBef>
              <a:spcAft>
                <a:spcPct val="0"/>
              </a:spcAft>
              <a:buNone/>
            </a:pPr>
            <a:r>
              <a:rPr lang="en-US" smtClean="0"/>
              <a:t>Click to edit Master title style</a:t>
            </a:r>
            <a:endParaRPr lang="en-US" dirty="0"/>
          </a:p>
        </p:txBody>
      </p:sp>
      <p:sp>
        <p:nvSpPr>
          <p:cNvPr id="3" name="Text Placeholder 2"/>
          <p:cNvSpPr>
            <a:spLocks noGrp="1"/>
          </p:cNvSpPr>
          <p:nvPr>
            <p:ph type="body" idx="1"/>
          </p:nvPr>
        </p:nvSpPr>
        <p:spPr>
          <a:xfrm>
            <a:off x="365760" y="905256"/>
            <a:ext cx="8229600" cy="4525963"/>
          </a:xfrm>
          <a:prstGeom prst="rect">
            <a:avLst/>
          </a:prstGeom>
        </p:spPr>
        <p:txBody>
          <a:bodyPr vert="horz" lIns="91440" tIns="45720" rIns="91440" bIns="45720" rtlCol="0">
            <a:normAutofit/>
          </a:bodyPr>
          <a:lstStyle/>
          <a:p>
            <a:pPr marL="342900" marR="0" lvl="0" indent="-342900" algn="l" defTabSz="914400" rtl="0" eaLnBrk="1" fontAlgn="base" latinLnBrk="0" hangingPunct="1">
              <a:lnSpc>
                <a:spcPct val="100000"/>
              </a:lnSpc>
              <a:spcBef>
                <a:spcPct val="20000"/>
              </a:spcBef>
              <a:spcAft>
                <a:spcPct val="0"/>
              </a:spcAft>
              <a:buClr>
                <a:srgbClr val="4E84C4"/>
              </a:buClr>
              <a:buSzTx/>
              <a:buFont typeface="Wingdings" pitchFamily="2" charset="2"/>
              <a:buChar char="§"/>
              <a:tabLst/>
              <a:defRPr/>
            </a:pPr>
            <a:r>
              <a:rPr lang="en-US" dirty="0" smtClean="0"/>
              <a:t>Click to edit Master text styles</a:t>
            </a:r>
          </a:p>
          <a:p>
            <a:pPr marL="741363" lvl="1" indent="-285750" algn="l" defTabSz="914400" rtl="0" eaLnBrk="1" fontAlgn="base" latinLnBrk="0" hangingPunct="1">
              <a:spcBef>
                <a:spcPct val="20000"/>
              </a:spcBef>
              <a:spcAft>
                <a:spcPct val="0"/>
              </a:spcAft>
              <a:buClr>
                <a:srgbClr val="6CCFF6"/>
              </a:buClr>
              <a:buFont typeface="Wingdings" pitchFamily="2" charset="2"/>
              <a:buChar char="§"/>
            </a:pPr>
            <a:r>
              <a:rPr lang="en-US" dirty="0" smtClean="0"/>
              <a:t>Second level</a:t>
            </a:r>
          </a:p>
        </p:txBody>
      </p:sp>
      <p:sp>
        <p:nvSpPr>
          <p:cNvPr id="8"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B438B5-5B0C-4FB3-91FF-D064EC06A55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711" r:id="rId3"/>
    <p:sldLayoutId id="2147483712" r:id="rId4"/>
  </p:sldLayoutIdLst>
  <p:timing>
    <p:tnLst>
      <p:par>
        <p:cTn id="1" dur="indefinite" restart="never" nodeType="tmRoot"/>
      </p:par>
    </p:tnLst>
  </p:timing>
  <p:hf hdr="0" ftr="0" dt="0"/>
  <p:txStyles>
    <p:titleStyle>
      <a:lvl1pPr eaLnBrk="1" hangingPunct="1">
        <a:defRPr lang="en-US" sz="2800" b="0" kern="1200" dirty="0" smtClean="0">
          <a:solidFill>
            <a:schemeClr val="bg1"/>
          </a:solidFill>
          <a:latin typeface="Myriad Pro" pitchFamily="34" charset="0"/>
          <a:ea typeface="+mj-ea"/>
          <a:cs typeface="+mj-cs"/>
        </a:defRPr>
      </a:lvl1pPr>
    </p:titleStyle>
    <p:bodyStyle>
      <a:lvl1pPr marL="342900" indent="-342900" algn="l" defTabSz="914400" rtl="0" eaLnBrk="1" fontAlgn="base" latinLnBrk="0" hangingPunct="1">
        <a:spcBef>
          <a:spcPct val="20000"/>
        </a:spcBef>
        <a:spcAft>
          <a:spcPct val="0"/>
        </a:spcAft>
        <a:buFont typeface="Wingdings" pitchFamily="2" charset="2"/>
        <a:buChar char="§"/>
        <a:tabLst/>
        <a:defRPr lang="en-US" sz="2200" b="0" kern="1200" noProof="0" dirty="0" smtClean="0">
          <a:solidFill>
            <a:srgbClr val="4E84C4"/>
          </a:solidFill>
          <a:latin typeface="Myriad Pro" pitchFamily="34" charset="0"/>
          <a:ea typeface="+mn-ea"/>
          <a:cs typeface="+mn-cs"/>
        </a:defRPr>
      </a:lvl1pPr>
      <a:lvl2pPr algn="l" defTabSz="914400" rtl="0" eaLnBrk="1" fontAlgn="base" latinLnBrk="0" hangingPunct="1">
        <a:spcBef>
          <a:spcPct val="20000"/>
        </a:spcBef>
        <a:spcAft>
          <a:spcPct val="0"/>
        </a:spcAft>
        <a:buFont typeface="Wingdings" pitchFamily="2" charset="2"/>
        <a:buChar char="§"/>
        <a:defRPr lang="en-US" sz="2200" kern="1200" dirty="0" smtClean="0">
          <a:solidFill>
            <a:srgbClr val="4E84C4"/>
          </a:solidFill>
          <a:latin typeface="Myriad Pro" pitchFamily="34" charset="0"/>
          <a:ea typeface="+mn-ea"/>
          <a:cs typeface="+mn-cs"/>
        </a:defRPr>
      </a:lvl2pPr>
      <a:lvl3pPr algn="l" defTabSz="914400" rtl="0" eaLnBrk="1" fontAlgn="base" latinLnBrk="0" hangingPunct="1">
        <a:spcBef>
          <a:spcPct val="20000"/>
        </a:spcBef>
        <a:spcAft>
          <a:spcPct val="0"/>
        </a:spcAft>
        <a:buFont typeface="Wingdings" pitchFamily="2" charset="2"/>
        <a:buNone/>
        <a:defRPr lang="en-US" sz="2200" kern="1200" dirty="0" smtClean="0">
          <a:solidFill>
            <a:srgbClr val="4E84C4"/>
          </a:solidFill>
          <a:latin typeface="Myriad Pro" pitchFamily="34" charset="0"/>
          <a:ea typeface="+mn-ea"/>
          <a:cs typeface="+mn-cs"/>
        </a:defRPr>
      </a:lvl3pPr>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4"/>
          <p:cNvPicPr>
            <a:picLocks noChangeAspect="1" noChangeArrowheads="1"/>
          </p:cNvPicPr>
          <p:nvPr/>
        </p:nvPicPr>
        <p:blipFill>
          <a:blip r:embed="rId4" cstate="print"/>
          <a:srcRect l="19609" t="20410" r="5469" b="9277"/>
          <a:stretch>
            <a:fillRect/>
          </a:stretch>
        </p:blipFill>
        <p:spPr bwMode="auto">
          <a:xfrm>
            <a:off x="98" y="0"/>
            <a:ext cx="9134475" cy="6858000"/>
          </a:xfrm>
          <a:prstGeom prst="rect">
            <a:avLst/>
          </a:prstGeom>
          <a:noFill/>
          <a:ln w="9525">
            <a:noFill/>
            <a:miter lim="800000"/>
            <a:headEnd/>
            <a:tailEnd/>
          </a:ln>
          <a:effectLst/>
        </p:spPr>
      </p:pic>
      <p:pic>
        <p:nvPicPr>
          <p:cNvPr id="18" name="Picture 156" descr="tata-trans-new"/>
          <p:cNvPicPr>
            <a:picLocks noChangeAspect="1" noChangeArrowheads="1"/>
          </p:cNvPicPr>
          <p:nvPr/>
        </p:nvPicPr>
        <p:blipFill>
          <a:blip r:embed="rId5" cstate="print"/>
          <a:srcRect/>
          <a:stretch>
            <a:fillRect/>
          </a:stretch>
        </p:blipFill>
        <p:spPr bwMode="auto">
          <a:xfrm>
            <a:off x="8229650" y="429380"/>
            <a:ext cx="467290" cy="430251"/>
          </a:xfrm>
          <a:prstGeom prst="rect">
            <a:avLst/>
          </a:prstGeom>
          <a:noFill/>
        </p:spPr>
      </p:pic>
      <p:sp>
        <p:nvSpPr>
          <p:cNvPr id="5" name="Title Placeholder 1"/>
          <p:cNvSpPr>
            <a:spLocks noGrp="1"/>
          </p:cNvSpPr>
          <p:nvPr>
            <p:ph type="title"/>
          </p:nvPr>
        </p:nvSpPr>
        <p:spPr>
          <a:xfrm>
            <a:off x="364236" y="2712339"/>
            <a:ext cx="8229600" cy="639762"/>
          </a:xfrm>
          <a:prstGeom prst="rect">
            <a:avLst/>
          </a:prstGeom>
        </p:spPr>
        <p:txBody>
          <a:bodyPr vert="horz" lIns="91440" tIns="45720" rIns="91440" bIns="45720" rtlCol="0" anchor="ctr">
            <a:normAutofit/>
          </a:bodyPr>
          <a:lstStyle/>
          <a:p>
            <a:pPr lvl="0" algn="l" rtl="0" fontAlgn="base">
              <a:lnSpc>
                <a:spcPct val="115000"/>
              </a:lnSpc>
              <a:spcBef>
                <a:spcPct val="0"/>
              </a:spcBef>
              <a:spcAft>
                <a:spcPct val="0"/>
              </a:spcAft>
            </a:pPr>
            <a:endParaRPr lang="en-US" dirty="0"/>
          </a:p>
        </p:txBody>
      </p:sp>
    </p:spTree>
  </p:cSld>
  <p:clrMap bg1="lt1" tx1="dk1" bg2="lt2" tx2="dk2" accent1="accent1" accent2="accent2" accent3="accent3" accent4="accent4" accent5="accent5" accent6="accent6" hlink="hlink" folHlink="folHlink"/>
  <p:sldLayoutIdLst>
    <p:sldLayoutId id="2147483677" r:id="rId1"/>
    <p:sldLayoutId id="2147483713" r:id="rId2"/>
  </p:sldLayoutIdLst>
  <p:txStyles>
    <p:titleStyle>
      <a:lvl1pPr algn="l" defTabSz="914400" rtl="0" eaLnBrk="1" latinLnBrk="0" hangingPunct="1">
        <a:spcBef>
          <a:spcPct val="0"/>
        </a:spcBef>
        <a:buNone/>
        <a:defRPr lang="en-US" sz="3000" b="0" kern="1200" dirty="0" smtClean="0">
          <a:solidFill>
            <a:schemeClr val="bg1"/>
          </a:solidFill>
          <a:latin typeface="Myriad Pro"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FDFBA0-8B36-4903-9FD5-0F5CEC03A080}" type="datetimeFigureOut">
              <a:rPr lang="en-US" smtClean="0"/>
              <a:pPr/>
              <a:t>4/30/2013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DE2A5D-D488-426C-A2BF-2FB5B2FB64F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4"/>
          <p:cNvPicPr>
            <a:picLocks noChangeAspect="1" noChangeArrowheads="1"/>
          </p:cNvPicPr>
          <p:nvPr/>
        </p:nvPicPr>
        <p:blipFill>
          <a:blip r:embed="rId3" cstate="print"/>
          <a:srcRect l="19609" t="20410" r="5391" b="8757"/>
          <a:stretch>
            <a:fillRect/>
          </a:stretch>
        </p:blipFill>
        <p:spPr bwMode="auto">
          <a:xfrm>
            <a:off x="0" y="0"/>
            <a:ext cx="9144000" cy="6908800"/>
          </a:xfrm>
          <a:prstGeom prst="rect">
            <a:avLst/>
          </a:prstGeom>
          <a:noFill/>
          <a:ln w="9525">
            <a:noFill/>
            <a:miter lim="800000"/>
            <a:headEnd/>
            <a:tailEnd/>
          </a:ln>
          <a:effectLst/>
        </p:spPr>
      </p:pic>
      <p:pic>
        <p:nvPicPr>
          <p:cNvPr id="22" name="Picture 156" descr="tata-trans-new"/>
          <p:cNvPicPr>
            <a:picLocks noChangeAspect="1" noChangeArrowheads="1"/>
          </p:cNvPicPr>
          <p:nvPr/>
        </p:nvPicPr>
        <p:blipFill>
          <a:blip r:embed="rId4" cstate="print"/>
          <a:srcRect/>
          <a:stretch>
            <a:fillRect/>
          </a:stretch>
        </p:blipFill>
        <p:spPr bwMode="auto">
          <a:xfrm>
            <a:off x="8229650" y="429380"/>
            <a:ext cx="467290" cy="430251"/>
          </a:xfrm>
          <a:prstGeom prst="rect">
            <a:avLst/>
          </a:prstGeom>
          <a:noFill/>
        </p:spPr>
      </p:pic>
      <p:sp>
        <p:nvSpPr>
          <p:cNvPr id="16" name="Title Placeholder 1"/>
          <p:cNvSpPr>
            <a:spLocks noGrp="1"/>
          </p:cNvSpPr>
          <p:nvPr>
            <p:ph type="title"/>
          </p:nvPr>
        </p:nvSpPr>
        <p:spPr>
          <a:xfrm>
            <a:off x="364236" y="2712339"/>
            <a:ext cx="8229600" cy="639762"/>
          </a:xfrm>
          <a:prstGeom prst="rect">
            <a:avLst/>
          </a:prstGeom>
        </p:spPr>
        <p:txBody>
          <a:bodyPr vert="horz" lIns="91440" tIns="45720" rIns="91440" bIns="45720" rtlCol="0" anchor="ctr">
            <a:normAutofit/>
          </a:bodyPr>
          <a:lstStyle/>
          <a:p>
            <a:pPr lvl="0" algn="l" rtl="0" fontAlgn="base">
              <a:lnSpc>
                <a:spcPct val="115000"/>
              </a:lnSpc>
              <a:spcBef>
                <a:spcPct val="0"/>
              </a:spcBef>
              <a:spcAft>
                <a:spcPct val="0"/>
              </a:spcAft>
            </a:pPr>
            <a:endParaRPr lang="en-US" dirty="0"/>
          </a:p>
        </p:txBody>
      </p:sp>
    </p:spTree>
  </p:cSld>
  <p:clrMap bg1="lt1" tx1="dk1" bg2="lt2" tx2="dk2" accent1="accent1" accent2="accent2" accent3="accent3" accent4="accent4" accent5="accent5" accent6="accent6" hlink="hlink" folHlink="folHlink"/>
  <p:sldLayoutIdLst>
    <p:sldLayoutId id="2147483688" r:id="rId1"/>
  </p:sldLayoutIdLst>
  <p:txStyles>
    <p:titleStyle>
      <a:lvl1pPr algn="l" defTabSz="914400" rtl="0" eaLnBrk="1" latinLnBrk="0" hangingPunct="1">
        <a:spcBef>
          <a:spcPct val="0"/>
        </a:spcBef>
        <a:buNone/>
        <a:defRPr lang="en-US" sz="3000" b="0" kern="1200" dirty="0" smtClean="0">
          <a:solidFill>
            <a:schemeClr val="bg1"/>
          </a:solidFill>
          <a:latin typeface="Myriad Pro"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4"/>
          <p:cNvPicPr>
            <a:picLocks noChangeAspect="1" noChangeArrowheads="1"/>
          </p:cNvPicPr>
          <p:nvPr/>
        </p:nvPicPr>
        <p:blipFill>
          <a:blip r:embed="rId3" cstate="print"/>
          <a:srcRect l="19531" t="20410" r="5391" b="9375"/>
          <a:stretch>
            <a:fillRect/>
          </a:stretch>
        </p:blipFill>
        <p:spPr bwMode="auto">
          <a:xfrm>
            <a:off x="-9427" y="98"/>
            <a:ext cx="9153525" cy="6848475"/>
          </a:xfrm>
          <a:prstGeom prst="rect">
            <a:avLst/>
          </a:prstGeom>
          <a:noFill/>
          <a:ln w="9525">
            <a:noFill/>
            <a:miter lim="800000"/>
            <a:headEnd/>
            <a:tailEnd/>
          </a:ln>
          <a:effectLst/>
        </p:spPr>
      </p:pic>
      <p:pic>
        <p:nvPicPr>
          <p:cNvPr id="19" name="Picture 156" descr="tata-trans-new"/>
          <p:cNvPicPr>
            <a:picLocks noChangeAspect="1" noChangeArrowheads="1"/>
          </p:cNvPicPr>
          <p:nvPr/>
        </p:nvPicPr>
        <p:blipFill>
          <a:blip r:embed="rId4" cstate="print"/>
          <a:srcRect/>
          <a:stretch>
            <a:fillRect/>
          </a:stretch>
        </p:blipFill>
        <p:spPr bwMode="auto">
          <a:xfrm>
            <a:off x="8229650" y="429380"/>
            <a:ext cx="467290" cy="430251"/>
          </a:xfrm>
          <a:prstGeom prst="rect">
            <a:avLst/>
          </a:prstGeom>
          <a:noFill/>
        </p:spPr>
      </p:pic>
      <p:sp>
        <p:nvSpPr>
          <p:cNvPr id="18" name="Title Placeholder 1"/>
          <p:cNvSpPr>
            <a:spLocks noGrp="1"/>
          </p:cNvSpPr>
          <p:nvPr>
            <p:ph type="title"/>
          </p:nvPr>
        </p:nvSpPr>
        <p:spPr>
          <a:xfrm>
            <a:off x="364236" y="2712339"/>
            <a:ext cx="8229600" cy="639762"/>
          </a:xfrm>
          <a:prstGeom prst="rect">
            <a:avLst/>
          </a:prstGeom>
        </p:spPr>
        <p:txBody>
          <a:bodyPr vert="horz" lIns="91440" tIns="45720" rIns="91440" bIns="45720" rtlCol="0" anchor="ctr">
            <a:normAutofit/>
          </a:bodyPr>
          <a:lstStyle/>
          <a:p>
            <a:pPr lvl="0" algn="l" rtl="0" fontAlgn="base">
              <a:lnSpc>
                <a:spcPct val="115000"/>
              </a:lnSpc>
              <a:spcBef>
                <a:spcPct val="0"/>
              </a:spcBef>
              <a:spcAft>
                <a:spcPct val="0"/>
              </a:spcAft>
            </a:pPr>
            <a:endParaRPr lang="en-US" dirty="0"/>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spcBef>
          <a:spcPct val="0"/>
        </a:spcBef>
        <a:buNone/>
        <a:defRPr lang="en-US" sz="3000" b="0" kern="1200" dirty="0" smtClean="0">
          <a:solidFill>
            <a:schemeClr val="bg1"/>
          </a:solidFill>
          <a:latin typeface="Myriad Pro"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cstate="print"/>
          <a:srcRect l="19609" t="20410" r="5391" b="9277"/>
          <a:stretch>
            <a:fillRect/>
          </a:stretch>
        </p:blipFill>
        <p:spPr bwMode="auto">
          <a:xfrm>
            <a:off x="0" y="0"/>
            <a:ext cx="9144000" cy="6858000"/>
          </a:xfrm>
          <a:prstGeom prst="rect">
            <a:avLst/>
          </a:prstGeom>
          <a:noFill/>
          <a:ln w="9525">
            <a:noFill/>
            <a:miter lim="800000"/>
            <a:headEnd/>
            <a:tailEnd/>
          </a:ln>
          <a:effectLst/>
        </p:spPr>
      </p:pic>
      <p:sp>
        <p:nvSpPr>
          <p:cNvPr id="4" name="TextBox 3"/>
          <p:cNvSpPr txBox="1"/>
          <p:nvPr/>
        </p:nvSpPr>
        <p:spPr>
          <a:xfrm>
            <a:off x="295274" y="3248025"/>
            <a:ext cx="8239125" cy="553998"/>
          </a:xfrm>
          <a:prstGeom prst="rect">
            <a:avLst/>
          </a:prstGeom>
          <a:noFill/>
        </p:spPr>
        <p:txBody>
          <a:bodyPr wrap="square" rtlCol="0">
            <a:spAutoFit/>
          </a:bodyPr>
          <a:lstStyle/>
          <a:p>
            <a:pPr algn="l" defTabSz="914400" rtl="0" eaLnBrk="1" latinLnBrk="0" hangingPunct="1">
              <a:spcBef>
                <a:spcPct val="0"/>
              </a:spcBef>
              <a:buNone/>
            </a:pPr>
            <a:r>
              <a:rPr lang="en-US" sz="3000" b="0" kern="1200" dirty="0" smtClean="0">
                <a:solidFill>
                  <a:schemeClr val="bg1"/>
                </a:solidFill>
                <a:latin typeface="Myriad Pro" pitchFamily="34" charset="0"/>
                <a:ea typeface="+mj-ea"/>
                <a:cs typeface="+mj-cs"/>
              </a:rPr>
              <a:t>Thank You</a:t>
            </a:r>
          </a:p>
        </p:txBody>
      </p:sp>
    </p:spTree>
  </p:cSld>
  <p:clrMap bg1="lt1" tx1="dk1" bg2="lt2" tx2="dk2" accent1="accent1" accent2="accent2" accent3="accent3" accent4="accent4" accent5="accent5" accent6="accent6" hlink="hlink" folHlink="folHlink"/>
  <p:sldLayoutIdLst>
    <p:sldLayoutId id="2147483710" r:id="rId1"/>
  </p:sldLayoutIdLst>
  <p:txStyles>
    <p:titleStyle>
      <a:lvl1pPr algn="l" defTabSz="914400" rtl="0" eaLnBrk="1" latinLnBrk="0" hangingPunct="1">
        <a:spcBef>
          <a:spcPct val="0"/>
        </a:spcBef>
        <a:buNone/>
        <a:defRPr lang="en-US" sz="3000" b="0" kern="1200" dirty="0" smtClean="0">
          <a:solidFill>
            <a:schemeClr val="bg1"/>
          </a:solidFill>
          <a:latin typeface="Myriad Pro"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3.xml"/><Relationship Id="rId1" Type="http://schemas.openxmlformats.org/officeDocument/2006/relationships/tags" Target="../tags/tag5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3.xml"/><Relationship Id="rId1" Type="http://schemas.openxmlformats.org/officeDocument/2006/relationships/tags" Target="../tags/tag5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18" Type="http://schemas.openxmlformats.org/officeDocument/2006/relationships/image" Target="../media/image32.gif"/><Relationship Id="rId26" Type="http://schemas.openxmlformats.org/officeDocument/2006/relationships/image" Target="../media/image40.png"/><Relationship Id="rId3" Type="http://schemas.openxmlformats.org/officeDocument/2006/relationships/image" Target="../media/image20.png"/><Relationship Id="rId21" Type="http://schemas.openxmlformats.org/officeDocument/2006/relationships/image" Target="../media/image35.png"/><Relationship Id="rId34" Type="http://schemas.openxmlformats.org/officeDocument/2006/relationships/image" Target="../media/image47.png"/><Relationship Id="rId7" Type="http://schemas.openxmlformats.org/officeDocument/2006/relationships/image" Target="../media/image24.png"/><Relationship Id="rId12" Type="http://schemas.openxmlformats.org/officeDocument/2006/relationships/image" Target="../media/image28.png"/><Relationship Id="rId17" Type="http://schemas.openxmlformats.org/officeDocument/2006/relationships/hyperlink" Target="http://www.cordys.com/cordyscms_com" TargetMode="External"/><Relationship Id="rId25" Type="http://schemas.openxmlformats.org/officeDocument/2006/relationships/image" Target="../media/image39.png"/><Relationship Id="rId33" Type="http://schemas.openxmlformats.org/officeDocument/2006/relationships/image" Target="../media/image46.gif"/><Relationship Id="rId2" Type="http://schemas.openxmlformats.org/officeDocument/2006/relationships/hyperlink" Target="http://www.comptel.com/?docId=12253" TargetMode="External"/><Relationship Id="rId16" Type="http://schemas.openxmlformats.org/officeDocument/2006/relationships/image" Target="../media/image31.gif"/><Relationship Id="rId20" Type="http://schemas.openxmlformats.org/officeDocument/2006/relationships/image" Target="../media/image34.gif"/><Relationship Id="rId29"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7.gif"/><Relationship Id="rId24" Type="http://schemas.openxmlformats.org/officeDocument/2006/relationships/image" Target="../media/image38.png"/><Relationship Id="rId32" Type="http://schemas.openxmlformats.org/officeDocument/2006/relationships/hyperlink" Target="http://www.clarity.com/default.aspx" TargetMode="External"/><Relationship Id="rId5" Type="http://schemas.openxmlformats.org/officeDocument/2006/relationships/image" Target="../media/image22.jpeg"/><Relationship Id="rId15" Type="http://schemas.openxmlformats.org/officeDocument/2006/relationships/hyperlink" Target="http://www.jnetx.com/index.php" TargetMode="External"/><Relationship Id="rId23" Type="http://schemas.openxmlformats.org/officeDocument/2006/relationships/image" Target="../media/image37.png"/><Relationship Id="rId28" Type="http://schemas.openxmlformats.org/officeDocument/2006/relationships/image" Target="../media/image42.png"/><Relationship Id="rId10" Type="http://schemas.openxmlformats.org/officeDocument/2006/relationships/hyperlink" Target="http://www.sap.com/index.epx" TargetMode="External"/><Relationship Id="rId19" Type="http://schemas.openxmlformats.org/officeDocument/2006/relationships/image" Target="../media/image33.png"/><Relationship Id="rId31" Type="http://schemas.openxmlformats.org/officeDocument/2006/relationships/image" Target="../media/image45.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0.png"/><Relationship Id="rId22" Type="http://schemas.openxmlformats.org/officeDocument/2006/relationships/image" Target="../media/image36.jpeg"/><Relationship Id="rId27" Type="http://schemas.openxmlformats.org/officeDocument/2006/relationships/image" Target="../media/image41.png"/><Relationship Id="rId30" Type="http://schemas.openxmlformats.org/officeDocument/2006/relationships/image" Target="../media/image44.png"/><Relationship Id="rId35"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jpeg"/><Relationship Id="rId3" Type="http://schemas.openxmlformats.org/officeDocument/2006/relationships/image" Target="../media/image72.jpeg"/><Relationship Id="rId7" Type="http://schemas.openxmlformats.org/officeDocument/2006/relationships/image" Target="../media/image76.png"/><Relationship Id="rId12" Type="http://schemas.openxmlformats.org/officeDocument/2006/relationships/image" Target="../media/image81.jpe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jpe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slide" Target="slide64.xml"/><Relationship Id="rId1" Type="http://schemas.openxmlformats.org/officeDocument/2006/relationships/slideLayout" Target="../slideLayouts/slideLayout2.xml"/><Relationship Id="rId5" Type="http://schemas.openxmlformats.org/officeDocument/2006/relationships/slide" Target="slide65.xml"/><Relationship Id="rId4" Type="http://schemas.openxmlformats.org/officeDocument/2006/relationships/slide" Target="slide76.xml"/></Relationships>
</file>

<file path=ppt/slides/_rels/slide7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image" Target="../media/image85.png"/><Relationship Id="rId4"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87.png"/><Relationship Id="rId5" Type="http://schemas.openxmlformats.org/officeDocument/2006/relationships/image" Target="../media/image86.jpeg"/><Relationship Id="rId4"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gif"/><Relationship Id="rId1" Type="http://schemas.openxmlformats.org/officeDocument/2006/relationships/slideLayout" Target="../slideLayouts/slideLayout2.xml"/><Relationship Id="rId5" Type="http://schemas.openxmlformats.org/officeDocument/2006/relationships/image" Target="../media/image91.jpeg"/><Relationship Id="rId4" Type="http://schemas.openxmlformats.org/officeDocument/2006/relationships/image" Target="../media/image90.png"/></Relationships>
</file>

<file path=ppt/slides/_rels/slide7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000" dirty="0" smtClean="0"/>
              <a:t>Telecom ISU Overview</a:t>
            </a:r>
            <a:endParaRPr lang="en-US" dirty="0"/>
          </a:p>
        </p:txBody>
      </p:sp>
      <p:sp>
        <p:nvSpPr>
          <p:cNvPr id="3" name="Subtitle 2"/>
          <p:cNvSpPr>
            <a:spLocks noGrp="1"/>
          </p:cNvSpPr>
          <p:nvPr>
            <p:ph type="subTitle" idx="1"/>
          </p:nvPr>
        </p:nvSpPr>
        <p:spPr>
          <a:xfrm>
            <a:off x="400050" y="4133850"/>
            <a:ext cx="8439150" cy="609600"/>
          </a:xfrm>
        </p:spPr>
        <p:txBody>
          <a:bodyPr/>
          <a:lstStyle/>
          <a:p>
            <a:r>
              <a:rPr lang="en-US" dirty="0" smtClean="0"/>
              <a:t>April 2011 </a:t>
            </a:r>
            <a:endParaRPr lang="en-US" dirty="0"/>
          </a:p>
        </p:txBody>
      </p:sp>
      <p:cxnSp>
        <p:nvCxnSpPr>
          <p:cNvPr id="5" name="Straight Connector 4"/>
          <p:cNvCxnSpPr/>
          <p:nvPr/>
        </p:nvCxnSpPr>
        <p:spPr>
          <a:xfrm>
            <a:off x="457200" y="4140558"/>
            <a:ext cx="4648200"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7"/>
          <p:cNvSpPr>
            <a:spLocks noChangeArrowheads="1"/>
          </p:cNvSpPr>
          <p:nvPr/>
        </p:nvSpPr>
        <p:spPr bwMode="auto">
          <a:xfrm>
            <a:off x="3976688" y="2641150"/>
            <a:ext cx="1219200" cy="685800"/>
          </a:xfrm>
          <a:prstGeom prst="ellipse">
            <a:avLst/>
          </a:prstGeom>
          <a:gradFill flip="none" rotWithShape="1">
            <a:gsLst>
              <a:gs pos="0">
                <a:srgbClr val="4F81BD">
                  <a:shade val="51000"/>
                  <a:satMod val="130000"/>
                </a:srgbClr>
              </a:gs>
              <a:gs pos="80000">
                <a:srgbClr val="4F81BD">
                  <a:shade val="93000"/>
                  <a:satMod val="130000"/>
                </a:srgbClr>
              </a:gs>
              <a:gs pos="100000">
                <a:srgbClr val="4F81BD">
                  <a:shade val="94000"/>
                  <a:satMod val="135000"/>
                </a:srgbClr>
              </a:gs>
            </a:gsLst>
            <a:path path="circle">
              <a:fillToRect l="50000" t="50000" r="50000" b="50000"/>
            </a:path>
            <a:tileRect/>
          </a:gradFill>
          <a:ln w="9525" cap="flat" cmpd="sng" algn="ctr">
            <a:solidFill>
              <a:srgbClr val="4F81BD">
                <a:shade val="95000"/>
                <a:satMod val="105000"/>
              </a:srgbClr>
            </a:solidFill>
            <a:prstDash val="solid"/>
            <a:headEnd/>
            <a:tailEnd/>
          </a:ln>
          <a:effectLst>
            <a:outerShdw blurRad="40000" dist="23000" dir="5400000" rotWithShape="0">
              <a:srgbClr val="000000">
                <a:alpha val="35000"/>
              </a:srgbClr>
            </a:outerShdw>
          </a:effectLst>
        </p:spPr>
        <p:txBody>
          <a:bodyPr wrap="none" rIns="0" anchor="ctr"/>
          <a:lstStyle/>
          <a:p>
            <a:pPr marL="0" marR="0" lvl="0" indent="0" defTabSz="914400" eaLnBrk="1" fontAlgn="auto" latinLnBrk="0" hangingPunct="1">
              <a:lnSpc>
                <a:spcPct val="100000"/>
              </a:lnSpc>
              <a:spcBef>
                <a:spcPct val="20000"/>
              </a:spcBef>
              <a:spcAft>
                <a:spcPts val="0"/>
              </a:spcAft>
              <a:buClr>
                <a:srgbClr val="FF9900"/>
              </a:buClr>
              <a:buSzTx/>
              <a:buFontTx/>
              <a:buNone/>
              <a:tabLst/>
              <a:defRPr/>
            </a:pPr>
            <a:endParaRPr kumimoji="0" lang="en-US" sz="1800" b="0" i="0" u="none" strike="noStrike" kern="0" cap="none" spc="0" normalizeH="0" baseline="0" noProof="0">
              <a:ln>
                <a:noFill/>
              </a:ln>
              <a:solidFill>
                <a:srgbClr val="003366"/>
              </a:solidFill>
              <a:effectLst/>
              <a:uLnTx/>
              <a:uFillTx/>
              <a:latin typeface="Arial"/>
              <a:ea typeface="+mn-ea"/>
              <a:cs typeface="Arial" charset="0"/>
            </a:endParaRPr>
          </a:p>
        </p:txBody>
      </p:sp>
      <p:sp>
        <p:nvSpPr>
          <p:cNvPr id="2" name="Title 1"/>
          <p:cNvSpPr>
            <a:spLocks noGrp="1"/>
          </p:cNvSpPr>
          <p:nvPr>
            <p:ph type="title"/>
          </p:nvPr>
        </p:nvSpPr>
        <p:spPr>
          <a:xfrm>
            <a:off x="1228725" y="152400"/>
            <a:ext cx="8753475" cy="448521"/>
          </a:xfrm>
        </p:spPr>
        <p:txBody>
          <a:bodyPr vert="horz" lIns="91440" tIns="45720" rIns="91440" bIns="45720" rtlCol="0" anchor="ctr">
            <a:noAutofit/>
          </a:bodyPr>
          <a:lstStyle/>
          <a:p>
            <a:r>
              <a:rPr lang="en-US" dirty="0"/>
              <a:t>TCS NGN Capabilities</a:t>
            </a:r>
          </a:p>
        </p:txBody>
      </p:sp>
      <p:sp>
        <p:nvSpPr>
          <p:cNvPr id="4" name="Slide Number Placeholder 3"/>
          <p:cNvSpPr>
            <a:spLocks noGrp="1"/>
          </p:cNvSpPr>
          <p:nvPr>
            <p:ph type="sldNum" sz="quarter" idx="10"/>
          </p:nvPr>
        </p:nvSpPr>
        <p:spPr/>
        <p:txBody>
          <a:bodyPr/>
          <a:lstStyle/>
          <a:p>
            <a:pPr>
              <a:defRPr/>
            </a:pPr>
            <a:r>
              <a:rPr lang="en-US" smtClean="0"/>
              <a:t>- </a:t>
            </a:r>
            <a:fld id="{5EC832EF-C57D-48B8-B663-B2CE1C8891E8}" type="slidenum">
              <a:rPr lang="en-US" smtClean="0"/>
              <a:pPr>
                <a:defRPr/>
              </a:pPr>
              <a:t>10</a:t>
            </a:fld>
            <a:r>
              <a:rPr lang="en-US" smtClean="0"/>
              <a:t> -</a:t>
            </a:r>
            <a:endParaRPr lang="en-US"/>
          </a:p>
        </p:txBody>
      </p:sp>
      <p:sp>
        <p:nvSpPr>
          <p:cNvPr id="14" name="Text Box 8"/>
          <p:cNvSpPr txBox="1">
            <a:spLocks noChangeArrowheads="1"/>
          </p:cNvSpPr>
          <p:nvPr/>
        </p:nvSpPr>
        <p:spPr bwMode="auto">
          <a:xfrm>
            <a:off x="4172815" y="2736560"/>
            <a:ext cx="776816" cy="461665"/>
          </a:xfrm>
          <a:prstGeom prst="rect">
            <a:avLst/>
          </a:prstGeom>
          <a:noFill/>
          <a:ln w="9525">
            <a:noFill/>
            <a:miter lim="800000"/>
            <a:headEnd/>
            <a:tailEnd/>
          </a:ln>
          <a:effectLst/>
        </p:spPr>
        <p:txBody>
          <a:bodyPr wrap="none" rIns="0">
            <a:spAutoFit/>
          </a:bodyPr>
          <a:lstStyle/>
          <a:p>
            <a:pPr marL="0" marR="0" lvl="0" indent="0" algn="l" defTabSz="914400" eaLnBrk="1" fontAlgn="auto" latinLnBrk="0" hangingPunct="1">
              <a:lnSpc>
                <a:spcPct val="100000"/>
              </a:lnSpc>
              <a:spcBef>
                <a:spcPct val="20000"/>
              </a:spcBef>
              <a:spcAft>
                <a:spcPts val="0"/>
              </a:spcAft>
              <a:buClr>
                <a:srgbClr val="FF9900"/>
              </a:buClr>
              <a:buSzTx/>
              <a:buFontTx/>
              <a:buNone/>
              <a:tabLst/>
              <a:defRPr/>
            </a:pPr>
            <a:r>
              <a:rPr kumimoji="0" lang="en-US" sz="2400" b="1" i="0" u="none" strike="noStrike" kern="0" cap="none" spc="0" normalizeH="0" baseline="0" noProof="0" dirty="0" smtClean="0">
                <a:ln>
                  <a:noFill/>
                </a:ln>
                <a:solidFill>
                  <a:sysClr val="window" lastClr="FFFFFF"/>
                </a:solidFill>
                <a:effectLst/>
                <a:uLnTx/>
                <a:uFillTx/>
                <a:latin typeface="Arial"/>
                <a:cs typeface="Arial" charset="0"/>
              </a:rPr>
              <a:t>NGN</a:t>
            </a:r>
            <a:endParaRPr kumimoji="0" lang="en-US" sz="2400" b="1" i="0" u="none" strike="noStrike" kern="0" cap="none" spc="0" normalizeH="0" baseline="0" noProof="0" dirty="0">
              <a:ln>
                <a:noFill/>
              </a:ln>
              <a:solidFill>
                <a:sysClr val="window" lastClr="FFFFFF"/>
              </a:solidFill>
              <a:effectLst/>
              <a:uLnTx/>
              <a:uFillTx/>
              <a:latin typeface="Arial"/>
              <a:cs typeface="Arial" charset="0"/>
            </a:endParaRPr>
          </a:p>
        </p:txBody>
      </p:sp>
      <p:sp>
        <p:nvSpPr>
          <p:cNvPr id="15" name="Oval 9"/>
          <p:cNvSpPr>
            <a:spLocks noChangeArrowheads="1"/>
          </p:cNvSpPr>
          <p:nvPr/>
        </p:nvSpPr>
        <p:spPr bwMode="auto">
          <a:xfrm>
            <a:off x="5149850" y="2552250"/>
            <a:ext cx="503238" cy="287338"/>
          </a:xfrm>
          <a:prstGeom prst="ellipse">
            <a:avLst/>
          </a:prstGeom>
          <a:gradFill flip="none" rotWithShape="1">
            <a:gsLst>
              <a:gs pos="0">
                <a:srgbClr val="4F81BD">
                  <a:shade val="51000"/>
                  <a:satMod val="130000"/>
                </a:srgbClr>
              </a:gs>
              <a:gs pos="80000">
                <a:srgbClr val="4F81BD">
                  <a:shade val="93000"/>
                  <a:satMod val="130000"/>
                </a:srgbClr>
              </a:gs>
              <a:gs pos="100000">
                <a:srgbClr val="4F81BD">
                  <a:shade val="94000"/>
                  <a:satMod val="135000"/>
                </a:srgbClr>
              </a:gs>
            </a:gsLst>
            <a:path path="circle">
              <a:fillToRect l="50000" t="50000" r="50000" b="50000"/>
            </a:path>
            <a:tileRect/>
          </a:gradFill>
          <a:ln w="9525" cap="flat" cmpd="sng" algn="ctr">
            <a:solidFill>
              <a:srgbClr val="4F81BD">
                <a:shade val="95000"/>
                <a:satMod val="105000"/>
              </a:srgbClr>
            </a:solidFill>
            <a:prstDash val="solid"/>
            <a:headEnd/>
            <a:tailEnd/>
          </a:ln>
          <a:effectLst>
            <a:outerShdw blurRad="40000" dist="23000" dir="5400000" rotWithShape="0">
              <a:srgbClr val="000000">
                <a:alpha val="35000"/>
              </a:srgbClr>
            </a:outerShdw>
          </a:effectLst>
        </p:spPr>
        <p:txBody>
          <a:bodyPr wrap="none" rIns="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Arial"/>
                <a:ea typeface="+mn-ea"/>
                <a:cs typeface="+mn-cs"/>
              </a:rPr>
              <a:t>3</a:t>
            </a:r>
            <a:endParaRPr kumimoji="0" lang="en-US" sz="1800" b="0" i="0" u="none" strike="noStrike" kern="0" cap="none" spc="0" normalizeH="0" baseline="0" noProof="0" dirty="0">
              <a:ln>
                <a:noFill/>
              </a:ln>
              <a:solidFill>
                <a:sysClr val="window" lastClr="FFFFFF"/>
              </a:solidFill>
              <a:effectLst/>
              <a:uLnTx/>
              <a:uFillTx/>
              <a:latin typeface="Arial"/>
              <a:ea typeface="+mn-ea"/>
              <a:cs typeface="+mn-cs"/>
            </a:endParaRPr>
          </a:p>
        </p:txBody>
      </p:sp>
      <p:sp>
        <p:nvSpPr>
          <p:cNvPr id="16" name="Oval 10"/>
          <p:cNvSpPr>
            <a:spLocks noChangeArrowheads="1"/>
          </p:cNvSpPr>
          <p:nvPr/>
        </p:nvSpPr>
        <p:spPr bwMode="auto">
          <a:xfrm>
            <a:off x="5602288" y="2414138"/>
            <a:ext cx="287337" cy="163512"/>
          </a:xfrm>
          <a:prstGeom prst="ellipse">
            <a:avLst/>
          </a:prstGeom>
          <a:gradFill flip="none" rotWithShape="1">
            <a:gsLst>
              <a:gs pos="0">
                <a:srgbClr val="4F81BD">
                  <a:shade val="51000"/>
                  <a:satMod val="130000"/>
                </a:srgbClr>
              </a:gs>
              <a:gs pos="80000">
                <a:srgbClr val="4F81BD">
                  <a:shade val="93000"/>
                  <a:satMod val="130000"/>
                </a:srgbClr>
              </a:gs>
              <a:gs pos="100000">
                <a:srgbClr val="4F81BD">
                  <a:shade val="94000"/>
                  <a:satMod val="135000"/>
                </a:srgbClr>
              </a:gs>
            </a:gsLst>
            <a:path path="circle">
              <a:fillToRect l="50000" t="50000" r="50000" b="50000"/>
            </a:path>
            <a:tileRect/>
          </a:gradFill>
          <a:ln w="9525" cap="flat" cmpd="sng" algn="ctr">
            <a:solidFill>
              <a:srgbClr val="4F81BD">
                <a:shade val="95000"/>
                <a:satMod val="105000"/>
              </a:srgbClr>
            </a:solidFill>
            <a:prstDash val="solid"/>
            <a:headEnd/>
            <a:tailEnd/>
          </a:ln>
          <a:effectLst>
            <a:outerShdw blurRad="40000" dist="23000" dir="5400000" rotWithShape="0">
              <a:srgbClr val="000000">
                <a:alpha val="35000"/>
              </a:srgbClr>
            </a:outerShdw>
          </a:effectLst>
        </p:spPr>
        <p:txBody>
          <a:bodyPr wrap="none" r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17" name="Oval 11"/>
          <p:cNvSpPr>
            <a:spLocks noChangeArrowheads="1"/>
          </p:cNvSpPr>
          <p:nvPr/>
        </p:nvSpPr>
        <p:spPr bwMode="auto">
          <a:xfrm>
            <a:off x="3484563" y="2577650"/>
            <a:ext cx="503237" cy="287338"/>
          </a:xfrm>
          <a:prstGeom prst="ellipse">
            <a:avLst/>
          </a:prstGeom>
          <a:gradFill flip="none" rotWithShape="1">
            <a:gsLst>
              <a:gs pos="0">
                <a:srgbClr val="4F81BD">
                  <a:shade val="51000"/>
                  <a:satMod val="130000"/>
                </a:srgbClr>
              </a:gs>
              <a:gs pos="80000">
                <a:srgbClr val="4F81BD">
                  <a:shade val="93000"/>
                  <a:satMod val="130000"/>
                </a:srgbClr>
              </a:gs>
              <a:gs pos="100000">
                <a:srgbClr val="4F81BD">
                  <a:shade val="94000"/>
                  <a:satMod val="135000"/>
                </a:srgbClr>
              </a:gs>
            </a:gsLst>
            <a:path path="circle">
              <a:fillToRect l="50000" t="50000" r="50000" b="50000"/>
            </a:path>
            <a:tileRect/>
          </a:gradFill>
          <a:ln w="9525" cap="flat" cmpd="sng" algn="ctr">
            <a:solidFill>
              <a:srgbClr val="4F81BD">
                <a:shade val="95000"/>
                <a:satMod val="105000"/>
              </a:srgbClr>
            </a:solidFill>
            <a:prstDash val="solid"/>
            <a:headEnd/>
            <a:tailEnd/>
          </a:ln>
          <a:effectLst>
            <a:outerShdw blurRad="40000" dist="23000" dir="5400000" rotWithShape="0">
              <a:srgbClr val="000000">
                <a:alpha val="35000"/>
              </a:srgbClr>
            </a:outerShdw>
          </a:effectLst>
        </p:spPr>
        <p:txBody>
          <a:bodyPr wrap="none" rIns="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Arial"/>
                <a:ea typeface="+mn-ea"/>
                <a:cs typeface="+mn-cs"/>
              </a:rPr>
              <a:t>1</a:t>
            </a:r>
            <a:endParaRPr kumimoji="0" lang="en-US" sz="1800" b="0" i="0" u="none" strike="noStrike" kern="0" cap="none" spc="0" normalizeH="0" baseline="0" noProof="0" dirty="0">
              <a:ln>
                <a:noFill/>
              </a:ln>
              <a:solidFill>
                <a:sysClr val="window" lastClr="FFFFFF"/>
              </a:solidFill>
              <a:effectLst/>
              <a:uLnTx/>
              <a:uFillTx/>
              <a:latin typeface="Arial"/>
              <a:ea typeface="+mn-ea"/>
              <a:cs typeface="+mn-cs"/>
            </a:endParaRPr>
          </a:p>
        </p:txBody>
      </p:sp>
      <p:sp>
        <p:nvSpPr>
          <p:cNvPr id="18" name="Oval 12"/>
          <p:cNvSpPr>
            <a:spLocks noChangeArrowheads="1"/>
          </p:cNvSpPr>
          <p:nvPr/>
        </p:nvSpPr>
        <p:spPr bwMode="auto">
          <a:xfrm>
            <a:off x="3244850" y="2426838"/>
            <a:ext cx="287338" cy="163512"/>
          </a:xfrm>
          <a:prstGeom prst="ellipse">
            <a:avLst/>
          </a:prstGeom>
          <a:gradFill flip="none" rotWithShape="1">
            <a:gsLst>
              <a:gs pos="0">
                <a:srgbClr val="4F81BD">
                  <a:shade val="51000"/>
                  <a:satMod val="130000"/>
                </a:srgbClr>
              </a:gs>
              <a:gs pos="80000">
                <a:srgbClr val="4F81BD">
                  <a:shade val="93000"/>
                  <a:satMod val="130000"/>
                </a:srgbClr>
              </a:gs>
              <a:gs pos="100000">
                <a:srgbClr val="4F81BD">
                  <a:shade val="94000"/>
                  <a:satMod val="135000"/>
                </a:srgbClr>
              </a:gs>
            </a:gsLst>
            <a:path path="circle">
              <a:fillToRect l="50000" t="50000" r="50000" b="50000"/>
            </a:path>
            <a:tileRect/>
          </a:gradFill>
          <a:ln w="9525" cap="flat" cmpd="sng" algn="ctr">
            <a:solidFill>
              <a:srgbClr val="4F81BD">
                <a:shade val="95000"/>
                <a:satMod val="105000"/>
              </a:srgbClr>
            </a:solidFill>
            <a:prstDash val="solid"/>
            <a:headEnd/>
            <a:tailEnd/>
          </a:ln>
          <a:effectLst>
            <a:outerShdw blurRad="40000" dist="23000" dir="5400000" rotWithShape="0">
              <a:srgbClr val="000000">
                <a:alpha val="35000"/>
              </a:srgbClr>
            </a:outerShdw>
          </a:effectLst>
        </p:spPr>
        <p:txBody>
          <a:bodyPr wrap="none" r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19" name="Oval 13"/>
          <p:cNvSpPr>
            <a:spLocks noChangeArrowheads="1"/>
          </p:cNvSpPr>
          <p:nvPr/>
        </p:nvSpPr>
        <p:spPr bwMode="auto">
          <a:xfrm>
            <a:off x="5145088" y="3171375"/>
            <a:ext cx="503237" cy="287338"/>
          </a:xfrm>
          <a:prstGeom prst="ellipse">
            <a:avLst/>
          </a:prstGeom>
          <a:gradFill flip="none" rotWithShape="1">
            <a:gsLst>
              <a:gs pos="0">
                <a:srgbClr val="4F81BD">
                  <a:shade val="51000"/>
                  <a:satMod val="130000"/>
                </a:srgbClr>
              </a:gs>
              <a:gs pos="80000">
                <a:srgbClr val="4F81BD">
                  <a:shade val="93000"/>
                  <a:satMod val="130000"/>
                </a:srgbClr>
              </a:gs>
              <a:gs pos="100000">
                <a:srgbClr val="4F81BD">
                  <a:shade val="94000"/>
                  <a:satMod val="135000"/>
                </a:srgbClr>
              </a:gs>
            </a:gsLst>
            <a:path path="circle">
              <a:fillToRect l="50000" t="50000" r="50000" b="50000"/>
            </a:path>
            <a:tileRect/>
          </a:gradFill>
          <a:ln w="9525" cap="flat" cmpd="sng" algn="ctr">
            <a:solidFill>
              <a:srgbClr val="4F81BD">
                <a:shade val="95000"/>
                <a:satMod val="105000"/>
              </a:srgbClr>
            </a:solidFill>
            <a:prstDash val="solid"/>
            <a:headEnd/>
            <a:tailEnd/>
          </a:ln>
          <a:effectLst>
            <a:outerShdw blurRad="40000" dist="23000" dir="5400000" rotWithShape="0">
              <a:srgbClr val="000000">
                <a:alpha val="35000"/>
              </a:srgbClr>
            </a:outerShdw>
          </a:effectLst>
        </p:spPr>
        <p:txBody>
          <a:bodyPr wrap="none" rIns="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Arial"/>
                <a:ea typeface="+mn-ea"/>
                <a:cs typeface="+mn-cs"/>
              </a:rPr>
              <a:t>4</a:t>
            </a:r>
            <a:endParaRPr kumimoji="0" lang="en-US" sz="1800" b="0" i="0" u="none" strike="noStrike" kern="0" cap="none" spc="0" normalizeH="0" baseline="0" noProof="0" dirty="0">
              <a:ln>
                <a:noFill/>
              </a:ln>
              <a:solidFill>
                <a:sysClr val="window" lastClr="FFFFFF"/>
              </a:solidFill>
              <a:effectLst/>
              <a:uLnTx/>
              <a:uFillTx/>
              <a:latin typeface="Arial"/>
              <a:ea typeface="+mn-ea"/>
              <a:cs typeface="+mn-cs"/>
            </a:endParaRPr>
          </a:p>
        </p:txBody>
      </p:sp>
      <p:sp>
        <p:nvSpPr>
          <p:cNvPr id="20" name="Oval 14"/>
          <p:cNvSpPr>
            <a:spLocks noChangeArrowheads="1"/>
          </p:cNvSpPr>
          <p:nvPr/>
        </p:nvSpPr>
        <p:spPr bwMode="auto">
          <a:xfrm>
            <a:off x="5602288" y="3530150"/>
            <a:ext cx="287337" cy="163513"/>
          </a:xfrm>
          <a:prstGeom prst="ellipse">
            <a:avLst/>
          </a:prstGeom>
          <a:gradFill flip="none" rotWithShape="1">
            <a:gsLst>
              <a:gs pos="0">
                <a:srgbClr val="4F81BD">
                  <a:shade val="51000"/>
                  <a:satMod val="130000"/>
                </a:srgbClr>
              </a:gs>
              <a:gs pos="80000">
                <a:srgbClr val="4F81BD">
                  <a:shade val="93000"/>
                  <a:satMod val="130000"/>
                </a:srgbClr>
              </a:gs>
              <a:gs pos="100000">
                <a:srgbClr val="4F81BD">
                  <a:shade val="94000"/>
                  <a:satMod val="135000"/>
                </a:srgbClr>
              </a:gs>
            </a:gsLst>
            <a:path path="circle">
              <a:fillToRect l="50000" t="50000" r="50000" b="50000"/>
            </a:path>
            <a:tileRect/>
          </a:gradFill>
          <a:ln w="9525" cap="flat" cmpd="sng" algn="ctr">
            <a:solidFill>
              <a:srgbClr val="4F81BD">
                <a:shade val="95000"/>
                <a:satMod val="105000"/>
              </a:srgbClr>
            </a:solidFill>
            <a:prstDash val="solid"/>
            <a:headEnd/>
            <a:tailEnd/>
          </a:ln>
          <a:effectLst>
            <a:outerShdw blurRad="40000" dist="23000" dir="5400000" rotWithShape="0">
              <a:srgbClr val="000000">
                <a:alpha val="35000"/>
              </a:srgbClr>
            </a:outerShdw>
          </a:effectLst>
        </p:spPr>
        <p:txBody>
          <a:bodyPr wrap="none" r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21" name="Oval 15"/>
          <p:cNvSpPr>
            <a:spLocks noChangeArrowheads="1"/>
          </p:cNvSpPr>
          <p:nvPr/>
        </p:nvSpPr>
        <p:spPr bwMode="auto">
          <a:xfrm>
            <a:off x="3508375" y="3199950"/>
            <a:ext cx="503238" cy="287338"/>
          </a:xfrm>
          <a:prstGeom prst="ellipse">
            <a:avLst/>
          </a:prstGeom>
          <a:gradFill flip="none" rotWithShape="1">
            <a:gsLst>
              <a:gs pos="0">
                <a:srgbClr val="4F81BD">
                  <a:shade val="51000"/>
                  <a:satMod val="130000"/>
                </a:srgbClr>
              </a:gs>
              <a:gs pos="80000">
                <a:srgbClr val="4F81BD">
                  <a:shade val="93000"/>
                  <a:satMod val="130000"/>
                </a:srgbClr>
              </a:gs>
              <a:gs pos="100000">
                <a:srgbClr val="4F81BD">
                  <a:shade val="94000"/>
                  <a:satMod val="135000"/>
                </a:srgbClr>
              </a:gs>
            </a:gsLst>
            <a:path path="circle">
              <a:fillToRect l="50000" t="50000" r="50000" b="50000"/>
            </a:path>
            <a:tileRect/>
          </a:gradFill>
          <a:ln w="9525" cap="flat" cmpd="sng" algn="ctr">
            <a:solidFill>
              <a:srgbClr val="4F81BD">
                <a:shade val="95000"/>
                <a:satMod val="105000"/>
              </a:srgbClr>
            </a:solidFill>
            <a:prstDash val="solid"/>
            <a:headEnd/>
            <a:tailEnd/>
          </a:ln>
          <a:effectLst>
            <a:outerShdw blurRad="40000" dist="23000" dir="5400000" rotWithShape="0">
              <a:srgbClr val="000000">
                <a:alpha val="35000"/>
              </a:srgbClr>
            </a:outerShdw>
          </a:effectLst>
        </p:spPr>
        <p:txBody>
          <a:bodyPr wrap="none" rIns="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Arial"/>
                <a:ea typeface="+mn-ea"/>
                <a:cs typeface="+mn-cs"/>
              </a:rPr>
              <a:t>2</a:t>
            </a:r>
            <a:endParaRPr kumimoji="0" lang="en-US" sz="1800" b="0" i="0" u="none" strike="noStrike" kern="0" cap="none" spc="0" normalizeH="0" baseline="0" noProof="0" dirty="0">
              <a:ln>
                <a:noFill/>
              </a:ln>
              <a:solidFill>
                <a:sysClr val="window" lastClr="FFFFFF"/>
              </a:solidFill>
              <a:effectLst/>
              <a:uLnTx/>
              <a:uFillTx/>
              <a:latin typeface="Arial"/>
              <a:ea typeface="+mn-ea"/>
              <a:cs typeface="+mn-cs"/>
            </a:endParaRPr>
          </a:p>
        </p:txBody>
      </p:sp>
      <p:sp>
        <p:nvSpPr>
          <p:cNvPr id="22" name="Oval 16"/>
          <p:cNvSpPr>
            <a:spLocks noChangeArrowheads="1"/>
          </p:cNvSpPr>
          <p:nvPr/>
        </p:nvSpPr>
        <p:spPr bwMode="auto">
          <a:xfrm>
            <a:off x="3271838" y="3492050"/>
            <a:ext cx="287337" cy="163513"/>
          </a:xfrm>
          <a:prstGeom prst="ellipse">
            <a:avLst/>
          </a:prstGeom>
          <a:gradFill flip="none" rotWithShape="1">
            <a:gsLst>
              <a:gs pos="0">
                <a:srgbClr val="4F81BD">
                  <a:shade val="51000"/>
                  <a:satMod val="130000"/>
                </a:srgbClr>
              </a:gs>
              <a:gs pos="80000">
                <a:srgbClr val="4F81BD">
                  <a:shade val="93000"/>
                  <a:satMod val="130000"/>
                </a:srgbClr>
              </a:gs>
              <a:gs pos="100000">
                <a:srgbClr val="4F81BD">
                  <a:shade val="94000"/>
                  <a:satMod val="135000"/>
                </a:srgbClr>
              </a:gs>
            </a:gsLst>
            <a:path path="circle">
              <a:fillToRect l="50000" t="50000" r="50000" b="50000"/>
            </a:path>
            <a:tileRect/>
          </a:gradFill>
          <a:ln w="9525" cap="flat" cmpd="sng" algn="ctr">
            <a:solidFill>
              <a:srgbClr val="4F81BD">
                <a:shade val="95000"/>
                <a:satMod val="105000"/>
              </a:srgbClr>
            </a:solidFill>
            <a:prstDash val="solid"/>
            <a:headEnd/>
            <a:tailEnd/>
          </a:ln>
          <a:effectLst>
            <a:outerShdw blurRad="40000" dist="23000" dir="5400000" rotWithShape="0">
              <a:srgbClr val="000000">
                <a:alpha val="35000"/>
              </a:srgbClr>
            </a:outerShdw>
          </a:effectLst>
        </p:spPr>
        <p:txBody>
          <a:bodyPr wrap="none" r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grpSp>
        <p:nvGrpSpPr>
          <p:cNvPr id="3" name="Group 39"/>
          <p:cNvGrpSpPr/>
          <p:nvPr/>
        </p:nvGrpSpPr>
        <p:grpSpPr>
          <a:xfrm>
            <a:off x="326834" y="927099"/>
            <a:ext cx="2981310" cy="1485902"/>
            <a:chOff x="326834" y="927099"/>
            <a:chExt cx="2981310" cy="1485902"/>
          </a:xfrm>
        </p:grpSpPr>
        <p:sp>
          <p:nvSpPr>
            <p:cNvPr id="27" name="AutoShape 2"/>
            <p:cNvSpPr>
              <a:spLocks noChangeArrowheads="1"/>
            </p:cNvSpPr>
            <p:nvPr/>
          </p:nvSpPr>
          <p:spPr bwMode="auto">
            <a:xfrm>
              <a:off x="326834" y="927099"/>
              <a:ext cx="2981310" cy="1477103"/>
            </a:xfrm>
            <a:prstGeom prst="round2SameRect">
              <a:avLst/>
            </a:prstGeom>
            <a:solidFill>
              <a:srgbClr val="89D9F8"/>
            </a:soli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a:lstStyle/>
            <a:p>
              <a:pPr marL="120650" indent="-120650" algn="ctr">
                <a:buClr>
                  <a:schemeClr val="hlink"/>
                </a:buClr>
                <a:buSzPts val="1400"/>
                <a:defRPr/>
              </a:pPr>
              <a:r>
                <a:rPr lang="en-US" sz="1200" b="1" dirty="0">
                  <a:solidFill>
                    <a:srgbClr val="000000"/>
                  </a:solidFill>
                </a:rPr>
                <a:t>Network Transformation</a:t>
              </a:r>
            </a:p>
          </p:txBody>
        </p:sp>
        <p:sp>
          <p:nvSpPr>
            <p:cNvPr id="28" name="AutoShape 2"/>
            <p:cNvSpPr>
              <a:spLocks noChangeArrowheads="1"/>
            </p:cNvSpPr>
            <p:nvPr/>
          </p:nvSpPr>
          <p:spPr bwMode="auto">
            <a:xfrm>
              <a:off x="326834" y="1323991"/>
              <a:ext cx="2981310" cy="1089010"/>
            </a:xfrm>
            <a:prstGeom prst="round2SameRect">
              <a:avLst/>
            </a:prstGeom>
            <a:solidFill>
              <a:srgbClr val="D3F1FC"/>
            </a:soli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a:lstStyle/>
            <a:p>
              <a:pPr marL="120650" indent="-120650">
                <a:buClr>
                  <a:schemeClr val="hlink"/>
                </a:buClr>
                <a:buSzPct val="100000"/>
                <a:buFont typeface="Arial" pitchFamily="34" charset="0"/>
                <a:buChar char="•"/>
                <a:defRPr/>
              </a:pPr>
              <a:r>
                <a:rPr lang="en-US" sz="1200" dirty="0">
                  <a:solidFill>
                    <a:srgbClr val="000000"/>
                  </a:solidFill>
                </a:rPr>
                <a:t>Core Network Plan/Design, Architecture</a:t>
              </a:r>
            </a:p>
            <a:p>
              <a:pPr marL="120650" indent="-120650">
                <a:buClr>
                  <a:schemeClr val="hlink"/>
                </a:buClr>
                <a:buSzPct val="100000"/>
                <a:buFont typeface="Arial" pitchFamily="34" charset="0"/>
                <a:buChar char="•"/>
                <a:defRPr/>
              </a:pPr>
              <a:r>
                <a:rPr lang="en-US" sz="1200" dirty="0">
                  <a:solidFill>
                    <a:srgbClr val="000000"/>
                  </a:solidFill>
                </a:rPr>
                <a:t>Network Assurance</a:t>
              </a:r>
            </a:p>
          </p:txBody>
        </p:sp>
      </p:grpSp>
      <p:grpSp>
        <p:nvGrpSpPr>
          <p:cNvPr id="5" name="Group 38"/>
          <p:cNvGrpSpPr/>
          <p:nvPr/>
        </p:nvGrpSpPr>
        <p:grpSpPr>
          <a:xfrm>
            <a:off x="5946294" y="914400"/>
            <a:ext cx="2981310" cy="1498601"/>
            <a:chOff x="5946294" y="927100"/>
            <a:chExt cx="2981310" cy="1498601"/>
          </a:xfrm>
        </p:grpSpPr>
        <p:sp>
          <p:nvSpPr>
            <p:cNvPr id="29" name="AutoShape 2"/>
            <p:cNvSpPr>
              <a:spLocks noChangeArrowheads="1"/>
            </p:cNvSpPr>
            <p:nvPr/>
          </p:nvSpPr>
          <p:spPr bwMode="auto">
            <a:xfrm>
              <a:off x="5946294" y="927100"/>
              <a:ext cx="2981310" cy="1498601"/>
            </a:xfrm>
            <a:prstGeom prst="round2SameRect">
              <a:avLst/>
            </a:prstGeom>
            <a:solidFill>
              <a:srgbClr val="DDDA3E"/>
            </a:soli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a:lstStyle/>
            <a:p>
              <a:pPr marL="120650" indent="-120650" algn="ctr">
                <a:buClr>
                  <a:schemeClr val="hlink"/>
                </a:buClr>
                <a:buSzPts val="1400"/>
                <a:defRPr/>
              </a:pPr>
              <a:r>
                <a:rPr lang="en-US" sz="1200" b="1" dirty="0">
                  <a:solidFill>
                    <a:srgbClr val="000000"/>
                  </a:solidFill>
                </a:rPr>
                <a:t>Network Integration Testing</a:t>
              </a:r>
            </a:p>
          </p:txBody>
        </p:sp>
        <p:sp>
          <p:nvSpPr>
            <p:cNvPr id="30" name="AutoShape 2"/>
            <p:cNvSpPr>
              <a:spLocks noChangeArrowheads="1"/>
            </p:cNvSpPr>
            <p:nvPr/>
          </p:nvSpPr>
          <p:spPr bwMode="auto">
            <a:xfrm>
              <a:off x="5946294" y="1311290"/>
              <a:ext cx="2981310" cy="1114409"/>
            </a:xfrm>
            <a:prstGeom prst="round2SameRect">
              <a:avLst/>
            </a:prstGeom>
            <a:solidFill>
              <a:srgbClr val="F2F1B6"/>
            </a:soli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a:lstStyle/>
            <a:p>
              <a:pPr marL="120650" indent="-120650">
                <a:buClr>
                  <a:schemeClr val="hlink"/>
                </a:buClr>
                <a:buSzPct val="100000"/>
                <a:buFont typeface="Arial" pitchFamily="34" charset="0"/>
                <a:buChar char="•"/>
                <a:defRPr/>
              </a:pPr>
              <a:r>
                <a:rPr lang="en-US" sz="1200" dirty="0">
                  <a:solidFill>
                    <a:srgbClr val="000000"/>
                  </a:solidFill>
                </a:rPr>
                <a:t>Test Case Factory</a:t>
              </a:r>
            </a:p>
            <a:p>
              <a:pPr marL="120650" indent="-120650">
                <a:buClr>
                  <a:schemeClr val="hlink"/>
                </a:buClr>
                <a:buSzPct val="100000"/>
                <a:buFont typeface="Arial" pitchFamily="34" charset="0"/>
                <a:buChar char="•"/>
                <a:defRPr/>
              </a:pPr>
              <a:r>
                <a:rPr lang="en-US" sz="1200" dirty="0">
                  <a:solidFill>
                    <a:srgbClr val="000000"/>
                  </a:solidFill>
                </a:rPr>
                <a:t>Inventory and Configuration Management</a:t>
              </a:r>
            </a:p>
            <a:p>
              <a:pPr marL="120650" indent="-120650">
                <a:buClr>
                  <a:schemeClr val="hlink"/>
                </a:buClr>
                <a:buSzPct val="100000"/>
                <a:buFont typeface="Arial" pitchFamily="34" charset="0"/>
                <a:buChar char="•"/>
                <a:defRPr/>
              </a:pPr>
              <a:r>
                <a:rPr lang="en-US" sz="1200" dirty="0">
                  <a:solidFill>
                    <a:srgbClr val="000000"/>
                  </a:solidFill>
                </a:rPr>
                <a:t>Test Management Tools</a:t>
              </a:r>
            </a:p>
            <a:p>
              <a:pPr marL="120650" indent="-120650">
                <a:buClr>
                  <a:schemeClr val="hlink"/>
                </a:buClr>
                <a:buSzPct val="100000"/>
                <a:buFont typeface="Arial" pitchFamily="34" charset="0"/>
                <a:buChar char="•"/>
                <a:defRPr/>
              </a:pPr>
              <a:r>
                <a:rPr lang="en-US" sz="1200" dirty="0">
                  <a:solidFill>
                    <a:srgbClr val="000000"/>
                  </a:solidFill>
                </a:rPr>
                <a:t>Test Execution Equipment</a:t>
              </a:r>
            </a:p>
          </p:txBody>
        </p:sp>
      </p:grpSp>
      <p:grpSp>
        <p:nvGrpSpPr>
          <p:cNvPr id="6" name="Group 36"/>
          <p:cNvGrpSpPr/>
          <p:nvPr/>
        </p:nvGrpSpPr>
        <p:grpSpPr>
          <a:xfrm>
            <a:off x="304882" y="3662059"/>
            <a:ext cx="2990561" cy="1532241"/>
            <a:chOff x="355682" y="3662059"/>
            <a:chExt cx="2990561" cy="1532241"/>
          </a:xfrm>
        </p:grpSpPr>
        <p:sp>
          <p:nvSpPr>
            <p:cNvPr id="31" name="AutoShape 2"/>
            <p:cNvSpPr>
              <a:spLocks noChangeArrowheads="1"/>
            </p:cNvSpPr>
            <p:nvPr/>
          </p:nvSpPr>
          <p:spPr bwMode="auto">
            <a:xfrm rot="10800000">
              <a:off x="364933" y="3962630"/>
              <a:ext cx="2981309" cy="1231670"/>
            </a:xfrm>
            <a:prstGeom prst="round2SameRect">
              <a:avLst/>
            </a:prstGeom>
            <a:solidFill>
              <a:srgbClr val="FCC05D"/>
            </a:soli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a:lstStyle/>
            <a:p>
              <a:pPr marL="120650" indent="-120650" algn="ctr">
                <a:buClr>
                  <a:schemeClr val="hlink"/>
                </a:buClr>
                <a:buSzPts val="1400"/>
                <a:defRPr/>
              </a:pPr>
              <a:endParaRPr lang="en-US" sz="1200" b="1" dirty="0">
                <a:solidFill>
                  <a:srgbClr val="000000"/>
                </a:solidFill>
              </a:endParaRPr>
            </a:p>
          </p:txBody>
        </p:sp>
        <p:sp>
          <p:nvSpPr>
            <p:cNvPr id="32" name="AutoShape 2"/>
            <p:cNvSpPr>
              <a:spLocks noChangeArrowheads="1"/>
            </p:cNvSpPr>
            <p:nvPr/>
          </p:nvSpPr>
          <p:spPr bwMode="auto">
            <a:xfrm>
              <a:off x="364934" y="3662059"/>
              <a:ext cx="2981309" cy="1138542"/>
            </a:xfrm>
            <a:prstGeom prst="round2SameRect">
              <a:avLst/>
            </a:prstGeom>
            <a:solidFill>
              <a:srgbClr val="FEE7C2"/>
            </a:soli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a:lstStyle/>
            <a:p>
              <a:pPr marL="120650" indent="-120650">
                <a:buClr>
                  <a:schemeClr val="hlink"/>
                </a:buClr>
                <a:buSzPct val="100000"/>
                <a:buFont typeface="Arial" pitchFamily="34" charset="0"/>
                <a:buChar char="•"/>
                <a:defRPr/>
              </a:pPr>
              <a:r>
                <a:rPr lang="en-US" sz="1200" dirty="0">
                  <a:solidFill>
                    <a:srgbClr val="000000"/>
                  </a:solidFill>
                </a:rPr>
                <a:t>Solution Design &amp; Vendor Evaluation</a:t>
              </a:r>
            </a:p>
            <a:p>
              <a:pPr marL="120650" indent="-120650">
                <a:buClr>
                  <a:schemeClr val="hlink"/>
                </a:buClr>
                <a:buSzPct val="100000"/>
                <a:buFont typeface="Arial" pitchFamily="34" charset="0"/>
                <a:buChar char="•"/>
                <a:defRPr/>
              </a:pPr>
              <a:r>
                <a:rPr lang="en-US" sz="1200" dirty="0">
                  <a:solidFill>
                    <a:srgbClr val="000000"/>
                  </a:solidFill>
                </a:rPr>
                <a:t>Services Design, Development &amp; Deployment</a:t>
              </a:r>
            </a:p>
            <a:p>
              <a:pPr marL="120650" indent="-120650">
                <a:buClr>
                  <a:schemeClr val="hlink"/>
                </a:buClr>
                <a:buSzPct val="100000"/>
                <a:buFont typeface="Arial" pitchFamily="34" charset="0"/>
                <a:buChar char="•"/>
                <a:defRPr/>
              </a:pPr>
              <a:r>
                <a:rPr lang="en-US" sz="1200" dirty="0">
                  <a:solidFill>
                    <a:srgbClr val="000000"/>
                  </a:solidFill>
                </a:rPr>
                <a:t>System Integration &amp; Product Assurance</a:t>
              </a:r>
            </a:p>
          </p:txBody>
        </p:sp>
        <p:sp>
          <p:nvSpPr>
            <p:cNvPr id="33" name="Rectangle 24"/>
            <p:cNvSpPr>
              <a:spLocks noChangeArrowheads="1"/>
            </p:cNvSpPr>
            <p:nvPr/>
          </p:nvSpPr>
          <p:spPr bwMode="auto">
            <a:xfrm>
              <a:off x="355682" y="4858464"/>
              <a:ext cx="2947782" cy="276953"/>
            </a:xfrm>
            <a:prstGeom prst="rect">
              <a:avLst/>
            </a:prstGeom>
            <a:noFill/>
            <a:ln w="9525">
              <a:noFill/>
              <a:miter lim="800000"/>
              <a:headEnd/>
              <a:tailEnd/>
            </a:ln>
          </p:spPr>
          <p:txBody>
            <a:bodyPr>
              <a:spAutoFit/>
            </a:bodyPr>
            <a:lstStyle/>
            <a:p>
              <a:pPr marL="120650" indent="-120650" algn="ctr">
                <a:buClr>
                  <a:schemeClr val="hlink"/>
                </a:buClr>
                <a:buSzPts val="1400"/>
              </a:pPr>
              <a:r>
                <a:rPr lang="en-US" sz="1200" b="1" dirty="0">
                  <a:solidFill>
                    <a:srgbClr val="000000"/>
                  </a:solidFill>
                </a:rPr>
                <a:t>NGN Services</a:t>
              </a:r>
            </a:p>
          </p:txBody>
        </p:sp>
      </p:grpSp>
      <p:grpSp>
        <p:nvGrpSpPr>
          <p:cNvPr id="7" name="Group 37"/>
          <p:cNvGrpSpPr/>
          <p:nvPr/>
        </p:nvGrpSpPr>
        <p:grpSpPr>
          <a:xfrm>
            <a:off x="5943682" y="3674759"/>
            <a:ext cx="2990561" cy="1532241"/>
            <a:chOff x="5905582" y="3649359"/>
            <a:chExt cx="2990561" cy="1532241"/>
          </a:xfrm>
        </p:grpSpPr>
        <p:sp>
          <p:nvSpPr>
            <p:cNvPr id="34" name="AutoShape 2"/>
            <p:cNvSpPr>
              <a:spLocks noChangeArrowheads="1"/>
            </p:cNvSpPr>
            <p:nvPr/>
          </p:nvSpPr>
          <p:spPr bwMode="auto">
            <a:xfrm rot="10800000">
              <a:off x="5914833" y="3949930"/>
              <a:ext cx="2981309" cy="1231670"/>
            </a:xfrm>
            <a:prstGeom prst="round2SameRect">
              <a:avLst/>
            </a:prstGeom>
            <a:solidFill>
              <a:srgbClr val="FF99CC"/>
            </a:soli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a:lstStyle/>
            <a:p>
              <a:pPr marL="120650" indent="-120650" algn="ctr">
                <a:buClr>
                  <a:schemeClr val="hlink"/>
                </a:buClr>
                <a:buSzPts val="1400"/>
                <a:defRPr/>
              </a:pPr>
              <a:endParaRPr lang="en-US" sz="1200" b="1" dirty="0">
                <a:solidFill>
                  <a:srgbClr val="000000"/>
                </a:solidFill>
              </a:endParaRPr>
            </a:p>
          </p:txBody>
        </p:sp>
        <p:sp>
          <p:nvSpPr>
            <p:cNvPr id="36" name="Rectangle 24"/>
            <p:cNvSpPr>
              <a:spLocks noChangeArrowheads="1"/>
            </p:cNvSpPr>
            <p:nvPr/>
          </p:nvSpPr>
          <p:spPr bwMode="auto">
            <a:xfrm>
              <a:off x="5905582" y="4845764"/>
              <a:ext cx="2947782" cy="276953"/>
            </a:xfrm>
            <a:prstGeom prst="rect">
              <a:avLst/>
            </a:prstGeom>
            <a:noFill/>
            <a:ln w="9525">
              <a:noFill/>
              <a:miter lim="800000"/>
              <a:headEnd/>
              <a:tailEnd/>
            </a:ln>
          </p:spPr>
          <p:txBody>
            <a:bodyPr>
              <a:spAutoFit/>
            </a:bodyPr>
            <a:lstStyle/>
            <a:p>
              <a:pPr marL="120650" indent="-120650" algn="ctr">
                <a:buClr>
                  <a:schemeClr val="hlink"/>
                </a:buClr>
                <a:buSzPts val="1400"/>
              </a:pPr>
              <a:r>
                <a:rPr lang="en-US" sz="1200" b="1" dirty="0" smtClean="0">
                  <a:solidFill>
                    <a:srgbClr val="000000"/>
                  </a:solidFill>
                </a:rPr>
                <a:t>Platform  &amp; Services Consolidation </a:t>
              </a:r>
              <a:endParaRPr lang="en-US" sz="1200" b="1" dirty="0">
                <a:solidFill>
                  <a:srgbClr val="000000"/>
                </a:solidFill>
              </a:endParaRPr>
            </a:p>
          </p:txBody>
        </p:sp>
        <p:sp>
          <p:nvSpPr>
            <p:cNvPr id="35" name="AutoShape 2"/>
            <p:cNvSpPr>
              <a:spLocks noChangeArrowheads="1"/>
            </p:cNvSpPr>
            <p:nvPr/>
          </p:nvSpPr>
          <p:spPr bwMode="auto">
            <a:xfrm>
              <a:off x="5914834" y="3649359"/>
              <a:ext cx="2981309" cy="1138542"/>
            </a:xfrm>
            <a:prstGeom prst="round2SameRect">
              <a:avLst/>
            </a:prstGeom>
            <a:solidFill>
              <a:srgbClr val="FFCCCC">
                <a:alpha val="98000"/>
              </a:srgbClr>
            </a:soli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a:lstStyle/>
            <a:p>
              <a:pPr marL="120650" indent="-120650">
                <a:buClr>
                  <a:schemeClr val="hlink"/>
                </a:buClr>
                <a:buSzPct val="100000"/>
                <a:buFont typeface="Arial" pitchFamily="34" charset="0"/>
                <a:buChar char="•"/>
                <a:defRPr/>
              </a:pPr>
              <a:r>
                <a:rPr lang="en-US" sz="1200" dirty="0" smtClean="0">
                  <a:solidFill>
                    <a:srgbClr val="000000"/>
                  </a:solidFill>
                </a:rPr>
                <a:t>Consulting for transforming &amp; consolidating multiple processes</a:t>
              </a:r>
            </a:p>
            <a:p>
              <a:pPr marL="120650" indent="-120650">
                <a:buClr>
                  <a:schemeClr val="hlink"/>
                </a:buClr>
                <a:buSzPct val="100000"/>
                <a:buFont typeface="Arial" pitchFamily="34" charset="0"/>
                <a:buChar char="•"/>
                <a:defRPr/>
              </a:pPr>
              <a:r>
                <a:rPr lang="en-US" sz="1200" dirty="0" smtClean="0">
                  <a:solidFill>
                    <a:srgbClr val="000000"/>
                  </a:solidFill>
                </a:rPr>
                <a:t>Defining new optimized architecture</a:t>
              </a:r>
            </a:p>
            <a:p>
              <a:pPr marL="120650" indent="-120650">
                <a:buClr>
                  <a:schemeClr val="hlink"/>
                </a:buClr>
                <a:buSzPct val="100000"/>
                <a:buFont typeface="Arial" pitchFamily="34" charset="0"/>
                <a:buChar char="•"/>
                <a:defRPr/>
              </a:pPr>
              <a:r>
                <a:rPr lang="en-US" sz="1200" dirty="0" smtClean="0">
                  <a:solidFill>
                    <a:srgbClr val="000000"/>
                  </a:solidFill>
                </a:rPr>
                <a:t>Migration of applications</a:t>
              </a:r>
              <a:endParaRPr lang="en-US" sz="1200" dirty="0">
                <a:solidFill>
                  <a:srgbClr val="000000"/>
                </a:solidFill>
              </a:endParaRPr>
            </a:p>
          </p:txBody>
        </p:sp>
      </p:grpSp>
      <p:sp>
        <p:nvSpPr>
          <p:cNvPr id="37"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10</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amond(in)">
                                      <p:cBhvr>
                                        <p:cTn id="7" dur="2000"/>
                                        <p:tgtEl>
                                          <p:spTgt spid="14"/>
                                        </p:tgtEl>
                                      </p:cBhvr>
                                    </p:animEffect>
                                  </p:childTnLst>
                                </p:cTn>
                              </p:par>
                              <p:par>
                                <p:cTn id="8" presetID="8" presetClass="entr" presetSubtype="16"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amond(in)">
                                      <p:cBhvr>
                                        <p:cTn id="10" dur="2000"/>
                                        <p:tgtEl>
                                          <p:spTgt spid="15"/>
                                        </p:tgtEl>
                                      </p:cBhvr>
                                    </p:animEffect>
                                  </p:childTnLst>
                                </p:cTn>
                              </p:par>
                              <p:par>
                                <p:cTn id="11" presetID="8" presetClass="entr" presetSubtype="16"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amond(in)">
                                      <p:cBhvr>
                                        <p:cTn id="13" dur="2000"/>
                                        <p:tgtEl>
                                          <p:spTgt spid="16"/>
                                        </p:tgtEl>
                                      </p:cBhvr>
                                    </p:animEffect>
                                  </p:childTnLst>
                                </p:cTn>
                              </p:par>
                              <p:par>
                                <p:cTn id="14" presetID="8" presetClass="entr" presetSubtype="16"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amond(in)">
                                      <p:cBhvr>
                                        <p:cTn id="16" dur="2000"/>
                                        <p:tgtEl>
                                          <p:spTgt spid="17"/>
                                        </p:tgtEl>
                                      </p:cBhvr>
                                    </p:animEffect>
                                  </p:childTnLst>
                                </p:cTn>
                              </p:par>
                              <p:par>
                                <p:cTn id="17" presetID="8" presetClass="entr" presetSubtype="16"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diamond(in)">
                                      <p:cBhvr>
                                        <p:cTn id="19" dur="2000"/>
                                        <p:tgtEl>
                                          <p:spTgt spid="18"/>
                                        </p:tgtEl>
                                      </p:cBhvr>
                                    </p:animEffect>
                                  </p:childTnLst>
                                </p:cTn>
                              </p:par>
                              <p:par>
                                <p:cTn id="20" presetID="8" presetClass="entr" presetSubtype="16"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amond(in)">
                                      <p:cBhvr>
                                        <p:cTn id="22" dur="2000"/>
                                        <p:tgtEl>
                                          <p:spTgt spid="19"/>
                                        </p:tgtEl>
                                      </p:cBhvr>
                                    </p:animEffect>
                                  </p:childTnLst>
                                </p:cTn>
                              </p:par>
                              <p:par>
                                <p:cTn id="23" presetID="8" presetClass="entr" presetSubtype="16"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amond(in)">
                                      <p:cBhvr>
                                        <p:cTn id="25" dur="2000"/>
                                        <p:tgtEl>
                                          <p:spTgt spid="20"/>
                                        </p:tgtEl>
                                      </p:cBhvr>
                                    </p:animEffect>
                                  </p:childTnLst>
                                </p:cTn>
                              </p:par>
                              <p:par>
                                <p:cTn id="26" presetID="8" presetClass="entr" presetSubtype="16"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diamond(in)">
                                      <p:cBhvr>
                                        <p:cTn id="28" dur="2000"/>
                                        <p:tgtEl>
                                          <p:spTgt spid="21"/>
                                        </p:tgtEl>
                                      </p:cBhvr>
                                    </p:animEffect>
                                  </p:childTnLst>
                                </p:cTn>
                              </p:par>
                              <p:par>
                                <p:cTn id="29" presetID="8" presetClass="entr" presetSubtype="16"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amond(in)">
                                      <p:cBhvr>
                                        <p:cTn id="31" dur="2000"/>
                                        <p:tgtEl>
                                          <p:spTgt spid="22"/>
                                        </p:tgtEl>
                                      </p:cBhvr>
                                    </p:animEffect>
                                  </p:childTnLst>
                                </p:cTn>
                              </p:par>
                              <p:par>
                                <p:cTn id="32" presetID="8" presetClass="entr" presetSubtype="16"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diamond(in)">
                                      <p:cBhvr>
                                        <p:cTn id="34"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Left-Right Arrow 26"/>
          <p:cNvSpPr/>
          <p:nvPr/>
        </p:nvSpPr>
        <p:spPr bwMode="auto">
          <a:xfrm>
            <a:off x="996280" y="1211237"/>
            <a:ext cx="7178728" cy="177421"/>
          </a:xfrm>
          <a:prstGeom prst="leftRightArrow">
            <a:avLst/>
          </a:prstGeom>
          <a:solidFill>
            <a:schemeClr val="bg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a:xfrm>
            <a:off x="1219200" y="152400"/>
            <a:ext cx="8753475" cy="481670"/>
          </a:xfrm>
        </p:spPr>
        <p:txBody>
          <a:bodyPr vert="horz" lIns="91440" tIns="45720" rIns="91440" bIns="45720" rtlCol="0" anchor="ctr">
            <a:noAutofit/>
          </a:bodyPr>
          <a:lstStyle/>
          <a:p>
            <a:r>
              <a:rPr lang="en-US" dirty="0"/>
              <a:t>Device based Offerings</a:t>
            </a:r>
          </a:p>
        </p:txBody>
      </p:sp>
      <p:sp>
        <p:nvSpPr>
          <p:cNvPr id="15" name="Text Box 9"/>
          <p:cNvSpPr txBox="1">
            <a:spLocks noChangeArrowheads="1"/>
          </p:cNvSpPr>
          <p:nvPr/>
        </p:nvSpPr>
        <p:spPr bwMode="auto">
          <a:xfrm>
            <a:off x="2865438" y="1706562"/>
            <a:ext cx="1676400" cy="3513138"/>
          </a:xfrm>
          <a:prstGeom prst="rect">
            <a:avLst/>
          </a:prstGeom>
          <a:solidFill>
            <a:srgbClr val="6CCFF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t"/>
          <a:lstStyle/>
          <a:p>
            <a:pPr algn="ctr" eaLnBrk="0" hangingPunct="0">
              <a:defRPr/>
            </a:pPr>
            <a:r>
              <a:rPr lang="en-US" sz="1300" b="1" dirty="0">
                <a:solidFill>
                  <a:srgbClr val="000000"/>
                </a:solidFill>
                <a:latin typeface="Arial" charset="0"/>
              </a:rPr>
              <a:t>Telecom R&amp;D and Product Design </a:t>
            </a:r>
          </a:p>
        </p:txBody>
      </p:sp>
      <p:sp>
        <p:nvSpPr>
          <p:cNvPr id="16" name="AutoShape 4"/>
          <p:cNvSpPr>
            <a:spLocks noChangeArrowheads="1"/>
          </p:cNvSpPr>
          <p:nvPr/>
        </p:nvSpPr>
        <p:spPr bwMode="auto">
          <a:xfrm>
            <a:off x="2921001" y="2184400"/>
            <a:ext cx="1574799" cy="2984500"/>
          </a:xfrm>
          <a:prstGeom prst="roundRect">
            <a:avLst>
              <a:gd name="adj" fmla="val 10671"/>
            </a:avLst>
          </a:prstGeom>
          <a:solidFill>
            <a:srgbClr val="EDEB9B"/>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lstStyle/>
          <a:p>
            <a:pPr eaLnBrk="0" hangingPunct="0">
              <a:defRPr/>
            </a:pPr>
            <a:r>
              <a:rPr lang="en-US" sz="1100" dirty="0" smtClean="0">
                <a:latin typeface="Arial" charset="0"/>
              </a:rPr>
              <a:t>Telecom R&amp;D</a:t>
            </a:r>
          </a:p>
          <a:p>
            <a:pPr eaLnBrk="0" hangingPunct="0">
              <a:defRPr/>
            </a:pPr>
            <a:endParaRPr lang="en-US" sz="1100" dirty="0" smtClean="0">
              <a:latin typeface="Arial" charset="0"/>
            </a:endParaRPr>
          </a:p>
          <a:p>
            <a:pPr eaLnBrk="0" hangingPunct="0">
              <a:defRPr/>
            </a:pPr>
            <a:r>
              <a:rPr lang="en-US" sz="1100" dirty="0" smtClean="0">
                <a:latin typeface="Arial" charset="0"/>
              </a:rPr>
              <a:t>Application  Development</a:t>
            </a:r>
          </a:p>
          <a:p>
            <a:pPr eaLnBrk="0" hangingPunct="0">
              <a:defRPr/>
            </a:pPr>
            <a:endParaRPr lang="en-US" sz="1100" dirty="0" smtClean="0">
              <a:latin typeface="Arial" charset="0"/>
            </a:endParaRPr>
          </a:p>
          <a:p>
            <a:pPr eaLnBrk="0" hangingPunct="0">
              <a:defRPr/>
            </a:pPr>
            <a:r>
              <a:rPr lang="en-US" sz="1100" dirty="0" smtClean="0">
                <a:latin typeface="Arial" charset="0"/>
              </a:rPr>
              <a:t>Voice Switching </a:t>
            </a:r>
          </a:p>
          <a:p>
            <a:pPr eaLnBrk="0" hangingPunct="0">
              <a:defRPr/>
            </a:pPr>
            <a:endParaRPr lang="en-US" sz="1100" dirty="0" smtClean="0">
              <a:latin typeface="Arial" charset="0"/>
            </a:endParaRPr>
          </a:p>
          <a:p>
            <a:pPr eaLnBrk="0" hangingPunct="0">
              <a:defRPr/>
            </a:pPr>
            <a:r>
              <a:rPr lang="en-US" sz="1100" dirty="0" smtClean="0">
                <a:latin typeface="Arial" charset="0"/>
              </a:rPr>
              <a:t>Wireless Networks</a:t>
            </a:r>
          </a:p>
          <a:p>
            <a:pPr eaLnBrk="0" hangingPunct="0">
              <a:defRPr/>
            </a:pPr>
            <a:endParaRPr lang="en-US" sz="1100" dirty="0" smtClean="0">
              <a:latin typeface="Arial" charset="0"/>
            </a:endParaRPr>
          </a:p>
          <a:p>
            <a:pPr eaLnBrk="0" hangingPunct="0">
              <a:defRPr/>
            </a:pPr>
            <a:r>
              <a:rPr lang="en-US" sz="1100" dirty="0" smtClean="0">
                <a:latin typeface="Arial" charset="0"/>
              </a:rPr>
              <a:t>Optical and Broadband Data networking</a:t>
            </a:r>
          </a:p>
          <a:p>
            <a:pPr eaLnBrk="0" hangingPunct="0">
              <a:defRPr/>
            </a:pPr>
            <a:endParaRPr lang="en-US" sz="1100" dirty="0" smtClean="0">
              <a:latin typeface="Arial" charset="0"/>
            </a:endParaRPr>
          </a:p>
          <a:p>
            <a:pPr eaLnBrk="0" hangingPunct="0">
              <a:defRPr/>
            </a:pPr>
            <a:r>
              <a:rPr lang="en-US" sz="1100" dirty="0" smtClean="0">
                <a:latin typeface="Arial" charset="0"/>
              </a:rPr>
              <a:t>Testing Equipment Manufacturers </a:t>
            </a:r>
            <a:endParaRPr lang="en-US" sz="1100" dirty="0">
              <a:latin typeface="Arial" charset="0"/>
            </a:endParaRPr>
          </a:p>
        </p:txBody>
      </p:sp>
      <p:sp>
        <p:nvSpPr>
          <p:cNvPr id="17" name="Text Box 9"/>
          <p:cNvSpPr txBox="1">
            <a:spLocks noChangeArrowheads="1"/>
          </p:cNvSpPr>
          <p:nvPr/>
        </p:nvSpPr>
        <p:spPr bwMode="auto">
          <a:xfrm>
            <a:off x="1036638" y="1693862"/>
            <a:ext cx="1676400" cy="3513138"/>
          </a:xfrm>
          <a:prstGeom prst="rect">
            <a:avLst/>
          </a:prstGeom>
          <a:solidFill>
            <a:srgbClr val="6CCFF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t"/>
          <a:lstStyle/>
          <a:p>
            <a:pPr algn="ctr" eaLnBrk="0" hangingPunct="0">
              <a:defRPr/>
            </a:pPr>
            <a:r>
              <a:rPr lang="en-US" sz="1300" b="1" dirty="0" smtClean="0">
                <a:solidFill>
                  <a:srgbClr val="000000"/>
                </a:solidFill>
                <a:latin typeface="Arial" charset="0"/>
              </a:rPr>
              <a:t>Embedded Systems Solutions</a:t>
            </a:r>
            <a:endParaRPr lang="en-US" sz="1300" b="1" dirty="0">
              <a:solidFill>
                <a:srgbClr val="000000"/>
              </a:solidFill>
              <a:latin typeface="Arial" charset="0"/>
            </a:endParaRPr>
          </a:p>
        </p:txBody>
      </p:sp>
      <p:sp>
        <p:nvSpPr>
          <p:cNvPr id="18" name="AutoShape 4"/>
          <p:cNvSpPr>
            <a:spLocks noChangeArrowheads="1"/>
          </p:cNvSpPr>
          <p:nvPr/>
        </p:nvSpPr>
        <p:spPr bwMode="auto">
          <a:xfrm>
            <a:off x="1092201" y="2171700"/>
            <a:ext cx="1574799" cy="2984500"/>
          </a:xfrm>
          <a:prstGeom prst="roundRect">
            <a:avLst>
              <a:gd name="adj" fmla="val 10671"/>
            </a:avLst>
          </a:prstGeom>
          <a:solidFill>
            <a:srgbClr val="EDEB9B"/>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lstStyle/>
          <a:p>
            <a:pPr eaLnBrk="0" hangingPunct="0">
              <a:defRPr/>
            </a:pPr>
            <a:r>
              <a:rPr lang="en-US" sz="1100" dirty="0" smtClean="0">
                <a:latin typeface="Arial" charset="0"/>
              </a:rPr>
              <a:t>Device Drivers development,</a:t>
            </a:r>
          </a:p>
          <a:p>
            <a:pPr eaLnBrk="0" hangingPunct="0">
              <a:defRPr/>
            </a:pPr>
            <a:r>
              <a:rPr lang="en-US" sz="1100" dirty="0" smtClean="0">
                <a:latin typeface="Arial" charset="0"/>
              </a:rPr>
              <a:t>Porting across various embedded OS &amp; Processors</a:t>
            </a:r>
          </a:p>
          <a:p>
            <a:pPr eaLnBrk="0" hangingPunct="0">
              <a:defRPr/>
            </a:pPr>
            <a:endParaRPr lang="en-US" sz="1100" dirty="0" smtClean="0">
              <a:latin typeface="Arial" charset="0"/>
            </a:endParaRPr>
          </a:p>
          <a:p>
            <a:pPr eaLnBrk="0" hangingPunct="0">
              <a:defRPr/>
            </a:pPr>
            <a:r>
              <a:rPr lang="en-US" sz="1100" dirty="0" smtClean="0">
                <a:latin typeface="Arial" charset="0"/>
              </a:rPr>
              <a:t>Middleware components development</a:t>
            </a:r>
          </a:p>
          <a:p>
            <a:pPr eaLnBrk="0" hangingPunct="0">
              <a:defRPr/>
            </a:pPr>
            <a:endParaRPr lang="en-US" sz="1100" dirty="0" smtClean="0">
              <a:latin typeface="Arial" charset="0"/>
            </a:endParaRPr>
          </a:p>
          <a:p>
            <a:pPr eaLnBrk="0" hangingPunct="0">
              <a:defRPr/>
            </a:pPr>
            <a:r>
              <a:rPr lang="en-US" sz="1100" dirty="0" smtClean="0">
                <a:latin typeface="Arial" charset="0"/>
              </a:rPr>
              <a:t>Multimedia and DSP Development &amp; Optimization</a:t>
            </a:r>
          </a:p>
          <a:p>
            <a:pPr eaLnBrk="0" hangingPunct="0">
              <a:defRPr/>
            </a:pPr>
            <a:r>
              <a:rPr lang="en-GB" sz="1100" dirty="0" smtClean="0">
                <a:latin typeface="Arial" charset="0"/>
              </a:rPr>
              <a:t> </a:t>
            </a:r>
            <a:endParaRPr lang="en-US" sz="1100" dirty="0" smtClean="0">
              <a:latin typeface="Arial" charset="0"/>
            </a:endParaRPr>
          </a:p>
          <a:p>
            <a:pPr eaLnBrk="0" hangingPunct="0">
              <a:defRPr/>
            </a:pPr>
            <a:r>
              <a:rPr lang="en-US" sz="1100" dirty="0" smtClean="0">
                <a:latin typeface="Arial" charset="0"/>
              </a:rPr>
              <a:t>Systems Design and Development</a:t>
            </a:r>
            <a:endParaRPr lang="en-US" sz="1100" dirty="0">
              <a:latin typeface="Arial" charset="0"/>
            </a:endParaRPr>
          </a:p>
        </p:txBody>
      </p:sp>
      <p:sp>
        <p:nvSpPr>
          <p:cNvPr id="19" name="Text Box 9"/>
          <p:cNvSpPr txBox="1">
            <a:spLocks noChangeArrowheads="1"/>
          </p:cNvSpPr>
          <p:nvPr/>
        </p:nvSpPr>
        <p:spPr bwMode="auto">
          <a:xfrm>
            <a:off x="6523038" y="1706562"/>
            <a:ext cx="1676400" cy="4122738"/>
          </a:xfrm>
          <a:prstGeom prst="rect">
            <a:avLst/>
          </a:prstGeom>
          <a:solidFill>
            <a:srgbClr val="6CCFF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t"/>
          <a:lstStyle/>
          <a:p>
            <a:pPr algn="ctr" eaLnBrk="0" hangingPunct="0">
              <a:defRPr/>
            </a:pPr>
            <a:r>
              <a:rPr lang="en-US" sz="1300" b="1" dirty="0" smtClean="0">
                <a:solidFill>
                  <a:srgbClr val="000000"/>
                </a:solidFill>
                <a:latin typeface="Arial" charset="0"/>
              </a:rPr>
              <a:t>Telecom Testing Solutions</a:t>
            </a:r>
            <a:endParaRPr lang="en-US" sz="1300" b="1" dirty="0">
              <a:solidFill>
                <a:srgbClr val="000000"/>
              </a:solidFill>
              <a:latin typeface="Arial" charset="0"/>
            </a:endParaRPr>
          </a:p>
        </p:txBody>
      </p:sp>
      <p:sp>
        <p:nvSpPr>
          <p:cNvPr id="20" name="AutoShape 4"/>
          <p:cNvSpPr>
            <a:spLocks noChangeArrowheads="1"/>
          </p:cNvSpPr>
          <p:nvPr/>
        </p:nvSpPr>
        <p:spPr bwMode="auto">
          <a:xfrm>
            <a:off x="6578601" y="2184399"/>
            <a:ext cx="1574799" cy="3581401"/>
          </a:xfrm>
          <a:prstGeom prst="roundRect">
            <a:avLst>
              <a:gd name="adj" fmla="val 10671"/>
            </a:avLst>
          </a:prstGeom>
          <a:solidFill>
            <a:srgbClr val="EDEB9B"/>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lstStyle/>
          <a:p>
            <a:pPr eaLnBrk="0" hangingPunct="0">
              <a:defRPr/>
            </a:pPr>
            <a:r>
              <a:rPr lang="en-US" sz="1100" dirty="0" smtClean="0">
                <a:latin typeface="Arial" charset="0"/>
              </a:rPr>
              <a:t>Conformance &amp; Functionality Testing -component &amp; application level</a:t>
            </a:r>
            <a:endParaRPr lang="en-GB" sz="1100" dirty="0" smtClean="0">
              <a:latin typeface="Arial" charset="0"/>
            </a:endParaRPr>
          </a:p>
          <a:p>
            <a:pPr eaLnBrk="0" hangingPunct="0">
              <a:defRPr/>
            </a:pPr>
            <a:r>
              <a:rPr lang="en-US" sz="1100" dirty="0" smtClean="0">
                <a:latin typeface="Arial" charset="0"/>
              </a:rPr>
              <a:t>Interoperability &amp; Regression Testing</a:t>
            </a:r>
          </a:p>
          <a:p>
            <a:pPr eaLnBrk="0" hangingPunct="0">
              <a:defRPr/>
            </a:pPr>
            <a:r>
              <a:rPr lang="en-US" sz="1100" dirty="0" smtClean="0">
                <a:latin typeface="Arial" charset="0"/>
              </a:rPr>
              <a:t>Test Strategy &amp; Planning and Test Automation</a:t>
            </a:r>
          </a:p>
          <a:p>
            <a:pPr eaLnBrk="0" hangingPunct="0">
              <a:defRPr/>
            </a:pPr>
            <a:r>
              <a:rPr lang="en-US" sz="1100" dirty="0" smtClean="0">
                <a:latin typeface="Arial" charset="0"/>
              </a:rPr>
              <a:t>Performance Testing – Stress Testing</a:t>
            </a:r>
            <a:endParaRPr lang="en-GB" sz="1100" dirty="0" smtClean="0">
              <a:latin typeface="Arial" charset="0"/>
            </a:endParaRPr>
          </a:p>
          <a:p>
            <a:pPr eaLnBrk="0" hangingPunct="0">
              <a:defRPr/>
            </a:pPr>
            <a:r>
              <a:rPr lang="en-US" sz="1100" dirty="0" smtClean="0">
                <a:latin typeface="Arial" charset="0"/>
              </a:rPr>
              <a:t>White Box Testing - Code Coverage</a:t>
            </a:r>
          </a:p>
          <a:p>
            <a:pPr eaLnBrk="0" hangingPunct="0">
              <a:defRPr/>
            </a:pPr>
            <a:r>
              <a:rPr lang="en-US" sz="1100" dirty="0" smtClean="0">
                <a:latin typeface="Arial" charset="0"/>
              </a:rPr>
              <a:t>Protocol Testing and Interface testing</a:t>
            </a:r>
            <a:endParaRPr lang="en-US" sz="1100" dirty="0">
              <a:latin typeface="Arial" charset="0"/>
            </a:endParaRPr>
          </a:p>
        </p:txBody>
      </p:sp>
      <p:sp>
        <p:nvSpPr>
          <p:cNvPr id="21" name="Text Box 9"/>
          <p:cNvSpPr txBox="1">
            <a:spLocks noChangeArrowheads="1"/>
          </p:cNvSpPr>
          <p:nvPr/>
        </p:nvSpPr>
        <p:spPr bwMode="auto">
          <a:xfrm>
            <a:off x="4694238" y="1693862"/>
            <a:ext cx="1676400" cy="3513138"/>
          </a:xfrm>
          <a:prstGeom prst="rect">
            <a:avLst/>
          </a:prstGeom>
          <a:solidFill>
            <a:srgbClr val="6CCFF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t"/>
          <a:lstStyle/>
          <a:p>
            <a:pPr algn="ctr" eaLnBrk="0" hangingPunct="0">
              <a:defRPr/>
            </a:pPr>
            <a:r>
              <a:rPr lang="en-US" sz="1300" b="1" dirty="0" smtClean="0">
                <a:solidFill>
                  <a:srgbClr val="000000"/>
                </a:solidFill>
                <a:latin typeface="Arial" charset="0"/>
              </a:rPr>
              <a:t>Mobile Handset</a:t>
            </a:r>
          </a:p>
          <a:p>
            <a:pPr algn="ctr" eaLnBrk="0" hangingPunct="0">
              <a:defRPr/>
            </a:pPr>
            <a:r>
              <a:rPr lang="en-GB" sz="1300" b="1" dirty="0" smtClean="0">
                <a:solidFill>
                  <a:srgbClr val="000000"/>
                </a:solidFill>
                <a:latin typeface="Arial" charset="0"/>
              </a:rPr>
              <a:t>Solutions</a:t>
            </a:r>
            <a:endParaRPr lang="en-US" sz="1300" b="1" dirty="0">
              <a:solidFill>
                <a:srgbClr val="000000"/>
              </a:solidFill>
              <a:latin typeface="Arial" charset="0"/>
            </a:endParaRPr>
          </a:p>
        </p:txBody>
      </p:sp>
      <p:sp>
        <p:nvSpPr>
          <p:cNvPr id="22" name="AutoShape 4"/>
          <p:cNvSpPr>
            <a:spLocks noChangeArrowheads="1"/>
          </p:cNvSpPr>
          <p:nvPr/>
        </p:nvSpPr>
        <p:spPr bwMode="auto">
          <a:xfrm>
            <a:off x="4749801" y="2171700"/>
            <a:ext cx="1574799" cy="2984500"/>
          </a:xfrm>
          <a:prstGeom prst="roundRect">
            <a:avLst>
              <a:gd name="adj" fmla="val 10671"/>
            </a:avLst>
          </a:prstGeom>
          <a:solidFill>
            <a:srgbClr val="EDEB9B"/>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lstStyle/>
          <a:p>
            <a:pPr eaLnBrk="0" hangingPunct="0">
              <a:defRPr/>
            </a:pPr>
            <a:r>
              <a:rPr lang="en-US" sz="1100" dirty="0" smtClean="0">
                <a:latin typeface="Arial" charset="0"/>
              </a:rPr>
              <a:t>Applications development</a:t>
            </a:r>
          </a:p>
          <a:p>
            <a:pPr eaLnBrk="0" hangingPunct="0">
              <a:defRPr/>
            </a:pPr>
            <a:endParaRPr lang="en-US" sz="1100" dirty="0" smtClean="0">
              <a:latin typeface="Arial" charset="0"/>
            </a:endParaRPr>
          </a:p>
          <a:p>
            <a:pPr eaLnBrk="0" hangingPunct="0">
              <a:defRPr/>
            </a:pPr>
            <a:r>
              <a:rPr lang="en-US" sz="1100" dirty="0" smtClean="0">
                <a:latin typeface="Arial" charset="0"/>
              </a:rPr>
              <a:t> Integration and Testing of Mobile Platform </a:t>
            </a:r>
          </a:p>
          <a:p>
            <a:pPr eaLnBrk="0" hangingPunct="0">
              <a:defRPr/>
            </a:pPr>
            <a:r>
              <a:rPr lang="en-US" sz="1100" dirty="0" smtClean="0">
                <a:latin typeface="Arial" charset="0"/>
              </a:rPr>
              <a:t>Development </a:t>
            </a:r>
          </a:p>
          <a:p>
            <a:pPr eaLnBrk="0" hangingPunct="0">
              <a:defRPr/>
            </a:pPr>
            <a:endParaRPr lang="en-US" sz="1100" dirty="0" smtClean="0">
              <a:latin typeface="Arial" charset="0"/>
            </a:endParaRPr>
          </a:p>
          <a:p>
            <a:pPr eaLnBrk="0" hangingPunct="0">
              <a:defRPr/>
            </a:pPr>
            <a:r>
              <a:rPr lang="en-US" sz="1100" dirty="0" smtClean="0">
                <a:latin typeface="Arial" charset="0"/>
              </a:rPr>
              <a:t>Device Drivers Development and Kernel Porting</a:t>
            </a:r>
          </a:p>
          <a:p>
            <a:pPr eaLnBrk="0" hangingPunct="0">
              <a:defRPr/>
            </a:pPr>
            <a:endParaRPr lang="en-US" sz="1100" dirty="0" smtClean="0">
              <a:latin typeface="Arial" charset="0"/>
            </a:endParaRPr>
          </a:p>
          <a:p>
            <a:pPr eaLnBrk="0" hangingPunct="0">
              <a:defRPr/>
            </a:pPr>
            <a:r>
              <a:rPr lang="en-US" sz="1100" dirty="0" smtClean="0">
                <a:latin typeface="Arial" charset="0"/>
              </a:rPr>
              <a:t>Porting across various Device Operating Systems and Processors</a:t>
            </a:r>
          </a:p>
          <a:p>
            <a:pPr eaLnBrk="0" hangingPunct="0">
              <a:defRPr/>
            </a:pPr>
            <a:endParaRPr lang="en-US" sz="1100" dirty="0">
              <a:latin typeface="Arial" charset="0"/>
            </a:endParaRPr>
          </a:p>
        </p:txBody>
      </p:sp>
      <p:pic>
        <p:nvPicPr>
          <p:cNvPr id="49" name="Perspector Image" descr="PERC0.tmp"/>
          <p:cNvPicPr>
            <a:picLocks/>
          </p:cNvPicPr>
          <p:nvPr>
            <p:custDataLst>
              <p:tags r:id="rId1"/>
            </p:custDataLst>
          </p:nvPr>
        </p:nvPicPr>
        <p:blipFill>
          <a:blip r:embed="rId4" cstate="print">
            <a:clrChange>
              <a:clrFrom>
                <a:srgbClr val="FFFFFF"/>
              </a:clrFrom>
              <a:clrTo>
                <a:srgbClr val="FFFFFF">
                  <a:alpha val="0"/>
                </a:srgbClr>
              </a:clrTo>
            </a:clrChange>
          </a:blip>
          <a:stretch>
            <a:fillRect/>
          </a:stretch>
        </p:blipFill>
        <p:spPr>
          <a:xfrm>
            <a:off x="1368640" y="661083"/>
            <a:ext cx="6510290" cy="1145392"/>
          </a:xfrm>
          <a:prstGeom prst="rect">
            <a:avLst/>
          </a:prstGeom>
          <a:solidFill>
            <a:scrgbClr r="0" g="0" b="0">
              <a:alpha val="0"/>
            </a:scrgbClr>
          </a:solidFill>
          <a:effectLst/>
        </p:spPr>
      </p:pic>
      <p:pic>
        <p:nvPicPr>
          <p:cNvPr id="54" name="Perspector Image 2" descr="PERC5.tmp"/>
          <p:cNvPicPr>
            <a:picLocks/>
          </p:cNvPicPr>
          <p:nvPr>
            <p:custDataLst>
              <p:tags r:id="rId2"/>
            </p:custDataLst>
          </p:nvPr>
        </p:nvPicPr>
        <p:blipFill>
          <a:blip r:embed="rId5" cstate="print">
            <a:clrChange>
              <a:clrFrom>
                <a:srgbClr val="FFFFFF"/>
              </a:clrFrom>
              <a:clrTo>
                <a:srgbClr val="FFFFFF">
                  <a:alpha val="0"/>
                </a:srgbClr>
              </a:clrTo>
            </a:clrChange>
            <a:lum/>
          </a:blip>
          <a:stretch>
            <a:fillRect/>
          </a:stretch>
        </p:blipFill>
        <p:spPr>
          <a:xfrm>
            <a:off x="616612" y="4775886"/>
            <a:ext cx="6276018" cy="1396314"/>
          </a:xfrm>
          <a:prstGeom prst="rect">
            <a:avLst/>
          </a:prstGeom>
          <a:solidFill>
            <a:scrgbClr r="0" g="0" b="0">
              <a:alpha val="0"/>
            </a:scrgbClr>
          </a:solidFill>
          <a:effectLst/>
        </p:spPr>
      </p:pic>
      <p:sp>
        <p:nvSpPr>
          <p:cNvPr id="23"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11</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304925" y="152400"/>
            <a:ext cx="8753475" cy="481670"/>
          </a:xfrm>
        </p:spPr>
        <p:txBody>
          <a:bodyPr vert="horz" lIns="91440" tIns="45720" rIns="91440" bIns="45720" rtlCol="0" anchor="ctr">
            <a:noAutofit/>
          </a:bodyPr>
          <a:lstStyle/>
          <a:p>
            <a:r>
              <a:rPr lang="en-US" dirty="0"/>
              <a:t>Mobile VAS Offerings</a:t>
            </a:r>
          </a:p>
        </p:txBody>
      </p:sp>
      <p:sp>
        <p:nvSpPr>
          <p:cNvPr id="26627" name="Slide Number Placeholder 3"/>
          <p:cNvSpPr>
            <a:spLocks noGrp="1"/>
          </p:cNvSpPr>
          <p:nvPr>
            <p:ph type="sldNum" sz="quarter" idx="10"/>
          </p:nvPr>
        </p:nvSpPr>
        <p:spPr>
          <a:noFill/>
        </p:spPr>
        <p:txBody>
          <a:bodyPr/>
          <a:lstStyle/>
          <a:p>
            <a:r>
              <a:rPr lang="en-US" smtClean="0">
                <a:latin typeface="Arial" pitchFamily="34" charset="0"/>
              </a:rPr>
              <a:t>- </a:t>
            </a:r>
            <a:fld id="{7454EB4D-7A2B-48A0-8488-871D9C03CF60}" type="slidenum">
              <a:rPr lang="en-US" smtClean="0">
                <a:latin typeface="Arial" pitchFamily="34" charset="0"/>
              </a:rPr>
              <a:pPr/>
              <a:t>12</a:t>
            </a:fld>
            <a:r>
              <a:rPr lang="en-US" smtClean="0">
                <a:latin typeface="Arial" pitchFamily="34" charset="0"/>
              </a:rPr>
              <a:t> -</a:t>
            </a:r>
          </a:p>
        </p:txBody>
      </p:sp>
      <p:sp>
        <p:nvSpPr>
          <p:cNvPr id="6" name="AutoShape 54"/>
          <p:cNvSpPr>
            <a:spLocks noChangeArrowheads="1"/>
          </p:cNvSpPr>
          <p:nvPr/>
        </p:nvSpPr>
        <p:spPr bwMode="auto">
          <a:xfrm rot="5400000">
            <a:off x="4215811" y="2443199"/>
            <a:ext cx="5119716" cy="2088920"/>
          </a:xfrm>
          <a:prstGeom prst="upArrow">
            <a:avLst>
              <a:gd name="adj1" fmla="val 49352"/>
              <a:gd name="adj2" fmla="val 62806"/>
            </a:avLst>
          </a:prstGeom>
          <a:solidFill>
            <a:srgbClr val="F1EFED"/>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endParaRPr lang="en-IN" dirty="0">
              <a:solidFill>
                <a:srgbClr val="000000"/>
              </a:solidFill>
              <a:latin typeface="Arial" charset="0"/>
              <a:cs typeface="Arial" pitchFamily="34" charset="0"/>
            </a:endParaRPr>
          </a:p>
        </p:txBody>
      </p:sp>
      <p:sp>
        <p:nvSpPr>
          <p:cNvPr id="7" name="Rectangle 55"/>
          <p:cNvSpPr>
            <a:spLocks noChangeArrowheads="1"/>
          </p:cNvSpPr>
          <p:nvPr/>
        </p:nvSpPr>
        <p:spPr bwMode="auto">
          <a:xfrm rot="10800000" flipV="1">
            <a:off x="5432612" y="2233353"/>
            <a:ext cx="295520" cy="2518074"/>
          </a:xfrm>
          <a:prstGeom prst="rect">
            <a:avLst/>
          </a:prstGeom>
          <a:solidFill>
            <a:srgbClr val="BBB1A5"/>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vert="eaVert" anchor="ctr"/>
          <a:lstStyle/>
          <a:p>
            <a:pPr algn="ctr">
              <a:lnSpc>
                <a:spcPct val="120000"/>
              </a:lnSpc>
              <a:spcBef>
                <a:spcPct val="20000"/>
              </a:spcBef>
              <a:defRPr/>
            </a:pPr>
            <a:r>
              <a:rPr lang="en-US" sz="1100" b="1" dirty="0">
                <a:latin typeface="Arial" charset="0"/>
                <a:cs typeface="Arial" pitchFamily="34" charset="0"/>
              </a:rPr>
              <a:t>Process Framework</a:t>
            </a:r>
          </a:p>
        </p:txBody>
      </p:sp>
      <p:sp>
        <p:nvSpPr>
          <p:cNvPr id="8" name="Rectangle 56"/>
          <p:cNvSpPr>
            <a:spLocks noChangeArrowheads="1"/>
          </p:cNvSpPr>
          <p:nvPr/>
        </p:nvSpPr>
        <p:spPr bwMode="auto">
          <a:xfrm>
            <a:off x="7862059" y="1533275"/>
            <a:ext cx="969584" cy="690618"/>
          </a:xfrm>
          <a:prstGeom prst="rect">
            <a:avLst/>
          </a:prstGeom>
          <a:solidFill>
            <a:srgbClr val="FFDD3E"/>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eaLnBrk="0" hangingPunct="0">
              <a:defRPr/>
            </a:pPr>
            <a:r>
              <a:rPr lang="en-US" sz="1100" dirty="0">
                <a:solidFill>
                  <a:srgbClr val="000000"/>
                </a:solidFill>
                <a:latin typeface="Arial" charset="0"/>
                <a:cs typeface="Arial" pitchFamily="34" charset="0"/>
              </a:rPr>
              <a:t>Enterprises</a:t>
            </a:r>
          </a:p>
        </p:txBody>
      </p:sp>
      <p:sp>
        <p:nvSpPr>
          <p:cNvPr id="9" name="Rectangle 57"/>
          <p:cNvSpPr>
            <a:spLocks noChangeArrowheads="1"/>
          </p:cNvSpPr>
          <p:nvPr/>
        </p:nvSpPr>
        <p:spPr bwMode="auto">
          <a:xfrm>
            <a:off x="7865135" y="2461982"/>
            <a:ext cx="969584" cy="739498"/>
          </a:xfrm>
          <a:prstGeom prst="rect">
            <a:avLst/>
          </a:prstGeom>
          <a:solidFill>
            <a:srgbClr val="FFDD3E"/>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eaLnBrk="0" fontAlgn="auto" hangingPunct="0">
              <a:spcBef>
                <a:spcPts val="0"/>
              </a:spcBef>
              <a:spcAft>
                <a:spcPts val="0"/>
              </a:spcAft>
              <a:defRPr/>
            </a:pPr>
            <a:r>
              <a:rPr lang="en-US" sz="1100" kern="0" dirty="0">
                <a:solidFill>
                  <a:srgbClr val="000000"/>
                </a:solidFill>
                <a:latin typeface="Arial" charset="0"/>
                <a:cs typeface="Arial" pitchFamily="34" charset="0"/>
              </a:rPr>
              <a:t>Telecom Operators</a:t>
            </a:r>
          </a:p>
        </p:txBody>
      </p:sp>
      <p:sp>
        <p:nvSpPr>
          <p:cNvPr id="10" name="Rectangle 58"/>
          <p:cNvSpPr>
            <a:spLocks noChangeArrowheads="1"/>
          </p:cNvSpPr>
          <p:nvPr/>
        </p:nvSpPr>
        <p:spPr bwMode="auto">
          <a:xfrm>
            <a:off x="7888207" y="3589360"/>
            <a:ext cx="969585" cy="737920"/>
          </a:xfrm>
          <a:prstGeom prst="rect">
            <a:avLst/>
          </a:prstGeom>
          <a:solidFill>
            <a:srgbClr val="FFDD3E"/>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eaLnBrk="0" hangingPunct="0">
              <a:defRPr/>
            </a:pPr>
            <a:r>
              <a:rPr lang="en-US" sz="1100" dirty="0">
                <a:solidFill>
                  <a:srgbClr val="000000"/>
                </a:solidFill>
                <a:latin typeface="Arial" charset="0"/>
                <a:cs typeface="Arial" pitchFamily="34" charset="0"/>
              </a:rPr>
              <a:t>VAS Solution companies</a:t>
            </a:r>
          </a:p>
        </p:txBody>
      </p:sp>
      <p:sp>
        <p:nvSpPr>
          <p:cNvPr id="11" name="Rectangle 59"/>
          <p:cNvSpPr>
            <a:spLocks noChangeArrowheads="1"/>
          </p:cNvSpPr>
          <p:nvPr/>
        </p:nvSpPr>
        <p:spPr bwMode="auto">
          <a:xfrm>
            <a:off x="7892823" y="4574830"/>
            <a:ext cx="969584" cy="687464"/>
          </a:xfrm>
          <a:prstGeom prst="rect">
            <a:avLst/>
          </a:prstGeom>
          <a:solidFill>
            <a:srgbClr val="FFDD3E"/>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eaLnBrk="0" fontAlgn="auto" hangingPunct="0">
              <a:spcBef>
                <a:spcPts val="0"/>
              </a:spcBef>
              <a:spcAft>
                <a:spcPts val="0"/>
              </a:spcAft>
              <a:defRPr/>
            </a:pPr>
            <a:r>
              <a:rPr lang="en-US" sz="1100" kern="0" dirty="0">
                <a:solidFill>
                  <a:srgbClr val="000000"/>
                </a:solidFill>
                <a:latin typeface="Arial" charset="0"/>
                <a:cs typeface="Arial" pitchFamily="34" charset="0"/>
              </a:rPr>
              <a:t>Telecom Content aggregators</a:t>
            </a:r>
          </a:p>
        </p:txBody>
      </p:sp>
      <p:sp>
        <p:nvSpPr>
          <p:cNvPr id="26646" name="Text Box 60"/>
          <p:cNvSpPr txBox="1">
            <a:spLocks noChangeArrowheads="1"/>
          </p:cNvSpPr>
          <p:nvPr/>
        </p:nvSpPr>
        <p:spPr bwMode="auto">
          <a:xfrm>
            <a:off x="5711825" y="2324100"/>
            <a:ext cx="1539875" cy="2208213"/>
          </a:xfrm>
          <a:prstGeom prst="rect">
            <a:avLst/>
          </a:prstGeom>
          <a:noFill/>
          <a:ln w="12700">
            <a:noFill/>
            <a:miter lim="800000"/>
            <a:headEnd type="none" w="sm" len="sm"/>
            <a:tailEnd type="none" w="sm" len="sm"/>
          </a:ln>
        </p:spPr>
        <p:txBody>
          <a:bodyPr>
            <a:spAutoFit/>
          </a:bodyPr>
          <a:lstStyle/>
          <a:p>
            <a:pPr algn="ctr" eaLnBrk="0" hangingPunct="0">
              <a:spcBef>
                <a:spcPct val="50000"/>
              </a:spcBef>
            </a:pPr>
            <a:r>
              <a:rPr lang="en-US" sz="1100">
                <a:solidFill>
                  <a:srgbClr val="000000"/>
                </a:solidFill>
                <a:cs typeface="Arial" pitchFamily="34" charset="0"/>
              </a:rPr>
              <a:t>Provide our Telecom Operator customers with a secure Platform, Telco grade and a host of VAS solutions for them to Pick and choose offerings</a:t>
            </a:r>
          </a:p>
          <a:p>
            <a:pPr algn="ctr" eaLnBrk="0" hangingPunct="0">
              <a:spcBef>
                <a:spcPct val="50000"/>
              </a:spcBef>
            </a:pPr>
            <a:r>
              <a:rPr lang="en-US" sz="1100">
                <a:solidFill>
                  <a:srgbClr val="000000"/>
                </a:solidFill>
                <a:cs typeface="Arial" pitchFamily="34" charset="0"/>
              </a:rPr>
              <a:t>Use the same to provide our enterprise customers value</a:t>
            </a:r>
          </a:p>
        </p:txBody>
      </p:sp>
      <p:sp>
        <p:nvSpPr>
          <p:cNvPr id="26647" name="Rectangle 61"/>
          <p:cNvSpPr>
            <a:spLocks noChangeArrowheads="1"/>
          </p:cNvSpPr>
          <p:nvPr/>
        </p:nvSpPr>
        <p:spPr bwMode="auto">
          <a:xfrm rot="3636311">
            <a:off x="5861050" y="1898650"/>
            <a:ext cx="2605088" cy="261938"/>
          </a:xfrm>
          <a:prstGeom prst="rect">
            <a:avLst/>
          </a:prstGeom>
          <a:noFill/>
          <a:ln w="9525" algn="ctr">
            <a:noFill/>
            <a:miter lim="800000"/>
            <a:headEnd/>
            <a:tailEnd/>
          </a:ln>
          <a:effectLst>
            <a:prstShdw prst="shdw17" dist="17961" dir="2700000">
              <a:srgbClr val="95702C"/>
            </a:prstShdw>
          </a:effectLst>
        </p:spPr>
        <p:txBody>
          <a:bodyPr>
            <a:spAutoFit/>
          </a:bodyPr>
          <a:lstStyle/>
          <a:p>
            <a:pPr algn="ctr" eaLnBrk="0" hangingPunct="0"/>
            <a:r>
              <a:rPr lang="en-US" sz="1100" b="1">
                <a:solidFill>
                  <a:srgbClr val="000000"/>
                </a:solidFill>
                <a:cs typeface="Arial" pitchFamily="34" charset="0"/>
              </a:rPr>
              <a:t>Concept to Completion capability</a:t>
            </a:r>
          </a:p>
        </p:txBody>
      </p:sp>
      <p:sp>
        <p:nvSpPr>
          <p:cNvPr id="26648" name="Rectangle 62"/>
          <p:cNvSpPr>
            <a:spLocks noChangeArrowheads="1"/>
          </p:cNvSpPr>
          <p:nvPr/>
        </p:nvSpPr>
        <p:spPr bwMode="auto">
          <a:xfrm rot="-3700260">
            <a:off x="5730875" y="4827588"/>
            <a:ext cx="2830513" cy="261937"/>
          </a:xfrm>
          <a:prstGeom prst="rect">
            <a:avLst/>
          </a:prstGeom>
          <a:noFill/>
          <a:ln w="9525" algn="ctr">
            <a:noFill/>
            <a:miter lim="800000"/>
            <a:headEnd/>
            <a:tailEnd/>
          </a:ln>
          <a:effectLst>
            <a:prstShdw prst="shdw17" dist="17961" dir="2700000">
              <a:srgbClr val="95702C"/>
            </a:prstShdw>
          </a:effectLst>
        </p:spPr>
        <p:txBody>
          <a:bodyPr>
            <a:spAutoFit/>
          </a:bodyPr>
          <a:lstStyle/>
          <a:p>
            <a:pPr algn="ctr" eaLnBrk="0" hangingPunct="0"/>
            <a:r>
              <a:rPr lang="en-US" sz="1100" b="1">
                <a:solidFill>
                  <a:srgbClr val="000000"/>
                </a:solidFill>
                <a:cs typeface="Arial" pitchFamily="34" charset="0"/>
              </a:rPr>
              <a:t>In-house productivity enhancement</a:t>
            </a:r>
          </a:p>
        </p:txBody>
      </p:sp>
      <p:sp>
        <p:nvSpPr>
          <p:cNvPr id="27" name="Freeform 84"/>
          <p:cNvSpPr>
            <a:spLocks/>
          </p:cNvSpPr>
          <p:nvPr/>
        </p:nvSpPr>
        <p:spPr bwMode="auto">
          <a:xfrm>
            <a:off x="2552772" y="1777670"/>
            <a:ext cx="939922" cy="871233"/>
          </a:xfrm>
          <a:custGeom>
            <a:avLst/>
            <a:gdLst>
              <a:gd name="T0" fmla="*/ 1 w 1212"/>
              <a:gd name="T1" fmla="*/ 1 h 1053"/>
              <a:gd name="T2" fmla="*/ 1 w 1212"/>
              <a:gd name="T3" fmla="*/ 1 h 1053"/>
              <a:gd name="T4" fmla="*/ 1 w 1212"/>
              <a:gd name="T5" fmla="*/ 1 h 1053"/>
              <a:gd name="T6" fmla="*/ 1 w 1212"/>
              <a:gd name="T7" fmla="*/ 1 h 1053"/>
              <a:gd name="T8" fmla="*/ 1 w 1212"/>
              <a:gd name="T9" fmla="*/ 1 h 1053"/>
              <a:gd name="T10" fmla="*/ 1 w 1212"/>
              <a:gd name="T11" fmla="*/ 1 h 1053"/>
              <a:gd name="T12" fmla="*/ 1 w 1212"/>
              <a:gd name="T13" fmla="*/ 1 h 1053"/>
              <a:gd name="T14" fmla="*/ 1 w 1212"/>
              <a:gd name="T15" fmla="*/ 1 h 1053"/>
              <a:gd name="T16" fmla="*/ 1 w 1212"/>
              <a:gd name="T17" fmla="*/ 1 h 1053"/>
              <a:gd name="T18" fmla="*/ 1 w 1212"/>
              <a:gd name="T19" fmla="*/ 1 h 1053"/>
              <a:gd name="T20" fmla="*/ 1 w 1212"/>
              <a:gd name="T21" fmla="*/ 1 h 1053"/>
              <a:gd name="T22" fmla="*/ 1 w 1212"/>
              <a:gd name="T23" fmla="*/ 1 h 1053"/>
              <a:gd name="T24" fmla="*/ 1 w 1212"/>
              <a:gd name="T25" fmla="*/ 1 h 1053"/>
              <a:gd name="T26" fmla="*/ 1 w 1212"/>
              <a:gd name="T27" fmla="*/ 1 h 1053"/>
              <a:gd name="T28" fmla="*/ 1 w 1212"/>
              <a:gd name="T29" fmla="*/ 1 h 1053"/>
              <a:gd name="T30" fmla="*/ 1 w 1212"/>
              <a:gd name="T31" fmla="*/ 1 h 1053"/>
              <a:gd name="T32" fmla="*/ 1 w 1212"/>
              <a:gd name="T33" fmla="*/ 1 h 1053"/>
              <a:gd name="T34" fmla="*/ 1 w 1212"/>
              <a:gd name="T35" fmla="*/ 0 h 1053"/>
              <a:gd name="T36" fmla="*/ 1 w 1212"/>
              <a:gd name="T37" fmla="*/ 0 h 1053"/>
              <a:gd name="T38" fmla="*/ 1 w 1212"/>
              <a:gd name="T39" fmla="*/ 0 h 1053"/>
              <a:gd name="T40" fmla="*/ 1 w 1212"/>
              <a:gd name="T41" fmla="*/ 1 h 1053"/>
              <a:gd name="T42" fmla="*/ 1 w 1212"/>
              <a:gd name="T43" fmla="*/ 1 h 1053"/>
              <a:gd name="T44" fmla="*/ 1 w 1212"/>
              <a:gd name="T45" fmla="*/ 1 h 1053"/>
              <a:gd name="T46" fmla="*/ 1 w 1212"/>
              <a:gd name="T47" fmla="*/ 1 h 1053"/>
              <a:gd name="T48" fmla="*/ 1 w 1212"/>
              <a:gd name="T49" fmla="*/ 1 h 1053"/>
              <a:gd name="T50" fmla="*/ 1 w 1212"/>
              <a:gd name="T51" fmla="*/ 1 h 1053"/>
              <a:gd name="T52" fmla="*/ 1 w 1212"/>
              <a:gd name="T53" fmla="*/ 1 h 1053"/>
              <a:gd name="T54" fmla="*/ 1 w 1212"/>
              <a:gd name="T55" fmla="*/ 1 h 1053"/>
              <a:gd name="T56" fmla="*/ 1 w 1212"/>
              <a:gd name="T57" fmla="*/ 1 h 1053"/>
              <a:gd name="T58" fmla="*/ 1 w 1212"/>
              <a:gd name="T59" fmla="*/ 1 h 1053"/>
              <a:gd name="T60" fmla="*/ 1 w 1212"/>
              <a:gd name="T61" fmla="*/ 1 h 1053"/>
              <a:gd name="T62" fmla="*/ 1 w 1212"/>
              <a:gd name="T63" fmla="*/ 1 h 1053"/>
              <a:gd name="T64" fmla="*/ 1 w 1212"/>
              <a:gd name="T65" fmla="*/ 1 h 1053"/>
              <a:gd name="T66" fmla="*/ 1 w 1212"/>
              <a:gd name="T67" fmla="*/ 1 h 1053"/>
              <a:gd name="T68" fmla="*/ 1 w 1212"/>
              <a:gd name="T69" fmla="*/ 1 h 1053"/>
              <a:gd name="T70" fmla="*/ 1 w 1212"/>
              <a:gd name="T71" fmla="*/ 1 h 1053"/>
              <a:gd name="T72" fmla="*/ 1 w 1212"/>
              <a:gd name="T73" fmla="*/ 1 h 1053"/>
              <a:gd name="T74" fmla="*/ 1 w 1212"/>
              <a:gd name="T75" fmla="*/ 1 h 1053"/>
              <a:gd name="T76" fmla="*/ 1 w 1212"/>
              <a:gd name="T77" fmla="*/ 1 h 1053"/>
              <a:gd name="T78" fmla="*/ 1 w 1212"/>
              <a:gd name="T79" fmla="*/ 1 h 1053"/>
              <a:gd name="T80" fmla="*/ 1 w 1212"/>
              <a:gd name="T81" fmla="*/ 1 h 105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12"/>
              <a:gd name="T124" fmla="*/ 0 h 1053"/>
              <a:gd name="T125" fmla="*/ 1212 w 1212"/>
              <a:gd name="T126" fmla="*/ 1053 h 105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12" h="1053">
                <a:moveTo>
                  <a:pt x="0" y="398"/>
                </a:moveTo>
                <a:lnTo>
                  <a:pt x="20" y="379"/>
                </a:lnTo>
                <a:lnTo>
                  <a:pt x="49" y="362"/>
                </a:lnTo>
                <a:lnTo>
                  <a:pt x="78" y="344"/>
                </a:lnTo>
                <a:lnTo>
                  <a:pt x="99" y="327"/>
                </a:lnTo>
                <a:lnTo>
                  <a:pt x="127" y="308"/>
                </a:lnTo>
                <a:lnTo>
                  <a:pt x="156" y="293"/>
                </a:lnTo>
                <a:lnTo>
                  <a:pt x="187" y="274"/>
                </a:lnTo>
                <a:lnTo>
                  <a:pt x="206" y="257"/>
                </a:lnTo>
                <a:lnTo>
                  <a:pt x="235" y="238"/>
                </a:lnTo>
                <a:lnTo>
                  <a:pt x="263" y="230"/>
                </a:lnTo>
                <a:lnTo>
                  <a:pt x="292" y="213"/>
                </a:lnTo>
                <a:lnTo>
                  <a:pt x="323" y="194"/>
                </a:lnTo>
                <a:lnTo>
                  <a:pt x="352" y="186"/>
                </a:lnTo>
                <a:lnTo>
                  <a:pt x="381" y="169"/>
                </a:lnTo>
                <a:lnTo>
                  <a:pt x="411" y="158"/>
                </a:lnTo>
                <a:lnTo>
                  <a:pt x="440" y="141"/>
                </a:lnTo>
                <a:lnTo>
                  <a:pt x="471" y="133"/>
                </a:lnTo>
                <a:lnTo>
                  <a:pt x="500" y="123"/>
                </a:lnTo>
                <a:lnTo>
                  <a:pt x="537" y="114"/>
                </a:lnTo>
                <a:lnTo>
                  <a:pt x="566" y="97"/>
                </a:lnTo>
                <a:lnTo>
                  <a:pt x="597" y="87"/>
                </a:lnTo>
                <a:lnTo>
                  <a:pt x="626" y="78"/>
                </a:lnTo>
                <a:lnTo>
                  <a:pt x="655" y="70"/>
                </a:lnTo>
                <a:lnTo>
                  <a:pt x="695" y="61"/>
                </a:lnTo>
                <a:lnTo>
                  <a:pt x="724" y="53"/>
                </a:lnTo>
                <a:lnTo>
                  <a:pt x="753" y="43"/>
                </a:lnTo>
                <a:lnTo>
                  <a:pt x="784" y="43"/>
                </a:lnTo>
                <a:lnTo>
                  <a:pt x="823" y="34"/>
                </a:lnTo>
                <a:lnTo>
                  <a:pt x="850" y="26"/>
                </a:lnTo>
                <a:lnTo>
                  <a:pt x="879" y="26"/>
                </a:lnTo>
                <a:lnTo>
                  <a:pt x="920" y="17"/>
                </a:lnTo>
                <a:lnTo>
                  <a:pt x="949" y="17"/>
                </a:lnTo>
                <a:lnTo>
                  <a:pt x="978" y="9"/>
                </a:lnTo>
                <a:lnTo>
                  <a:pt x="1017" y="9"/>
                </a:lnTo>
                <a:lnTo>
                  <a:pt x="1047" y="0"/>
                </a:lnTo>
                <a:lnTo>
                  <a:pt x="1076" y="0"/>
                </a:lnTo>
                <a:lnTo>
                  <a:pt x="1115" y="0"/>
                </a:lnTo>
                <a:lnTo>
                  <a:pt x="1144" y="0"/>
                </a:lnTo>
                <a:lnTo>
                  <a:pt x="1173" y="0"/>
                </a:lnTo>
                <a:lnTo>
                  <a:pt x="1212" y="0"/>
                </a:lnTo>
                <a:lnTo>
                  <a:pt x="1212" y="857"/>
                </a:lnTo>
                <a:lnTo>
                  <a:pt x="1192" y="857"/>
                </a:lnTo>
                <a:lnTo>
                  <a:pt x="1173" y="857"/>
                </a:lnTo>
                <a:lnTo>
                  <a:pt x="1163" y="857"/>
                </a:lnTo>
                <a:lnTo>
                  <a:pt x="1144" y="857"/>
                </a:lnTo>
                <a:lnTo>
                  <a:pt x="1125" y="857"/>
                </a:lnTo>
                <a:lnTo>
                  <a:pt x="1115" y="857"/>
                </a:lnTo>
                <a:lnTo>
                  <a:pt x="1097" y="857"/>
                </a:lnTo>
                <a:lnTo>
                  <a:pt x="1076" y="866"/>
                </a:lnTo>
                <a:lnTo>
                  <a:pt x="1066" y="866"/>
                </a:lnTo>
                <a:lnTo>
                  <a:pt x="1047" y="866"/>
                </a:lnTo>
                <a:lnTo>
                  <a:pt x="1027" y="874"/>
                </a:lnTo>
                <a:lnTo>
                  <a:pt x="1017" y="874"/>
                </a:lnTo>
                <a:lnTo>
                  <a:pt x="998" y="874"/>
                </a:lnTo>
                <a:lnTo>
                  <a:pt x="988" y="884"/>
                </a:lnTo>
                <a:lnTo>
                  <a:pt x="967" y="884"/>
                </a:lnTo>
                <a:lnTo>
                  <a:pt x="949" y="884"/>
                </a:lnTo>
                <a:lnTo>
                  <a:pt x="938" y="893"/>
                </a:lnTo>
                <a:lnTo>
                  <a:pt x="920" y="893"/>
                </a:lnTo>
                <a:lnTo>
                  <a:pt x="899" y="901"/>
                </a:lnTo>
                <a:lnTo>
                  <a:pt x="889" y="910"/>
                </a:lnTo>
                <a:lnTo>
                  <a:pt x="870" y="910"/>
                </a:lnTo>
                <a:lnTo>
                  <a:pt x="860" y="920"/>
                </a:lnTo>
                <a:lnTo>
                  <a:pt x="840" y="920"/>
                </a:lnTo>
                <a:lnTo>
                  <a:pt x="831" y="928"/>
                </a:lnTo>
                <a:lnTo>
                  <a:pt x="813" y="937"/>
                </a:lnTo>
                <a:lnTo>
                  <a:pt x="802" y="945"/>
                </a:lnTo>
                <a:lnTo>
                  <a:pt x="784" y="945"/>
                </a:lnTo>
                <a:lnTo>
                  <a:pt x="774" y="954"/>
                </a:lnTo>
                <a:lnTo>
                  <a:pt x="753" y="964"/>
                </a:lnTo>
                <a:lnTo>
                  <a:pt x="743" y="973"/>
                </a:lnTo>
                <a:lnTo>
                  <a:pt x="724" y="981"/>
                </a:lnTo>
                <a:lnTo>
                  <a:pt x="714" y="981"/>
                </a:lnTo>
                <a:lnTo>
                  <a:pt x="695" y="990"/>
                </a:lnTo>
                <a:lnTo>
                  <a:pt x="685" y="1000"/>
                </a:lnTo>
                <a:lnTo>
                  <a:pt x="675" y="1008"/>
                </a:lnTo>
                <a:lnTo>
                  <a:pt x="655" y="1017"/>
                </a:lnTo>
                <a:lnTo>
                  <a:pt x="646" y="1025"/>
                </a:lnTo>
                <a:lnTo>
                  <a:pt x="636" y="1036"/>
                </a:lnTo>
                <a:lnTo>
                  <a:pt x="615" y="1044"/>
                </a:lnTo>
                <a:lnTo>
                  <a:pt x="605" y="1053"/>
                </a:lnTo>
                <a:lnTo>
                  <a:pt x="0" y="398"/>
                </a:lnTo>
                <a:close/>
              </a:path>
            </a:pathLst>
          </a:custGeom>
          <a:solidFill>
            <a:srgbClr val="FFDBB7"/>
          </a:solidFill>
          <a:ln w="12700">
            <a:noFill/>
            <a:round/>
            <a:headEnd/>
            <a:tailEnd/>
          </a:ln>
          <a:effectLst/>
          <a:scene3d>
            <a:camera prst="orthographicFront">
              <a:rot lat="0" lon="0" rev="0"/>
            </a:camera>
            <a:lightRig rig="balanced" dir="t">
              <a:rot lat="0" lon="0" rev="8700000"/>
            </a:lightRig>
          </a:scene3d>
          <a:sp3d>
            <a:bevelT w="190500" h="38100"/>
          </a:sp3d>
        </p:spPr>
        <p:txBody>
          <a:bodyPr lIns="45720" rIns="45720" anchor="ctr" anchorCtr="1"/>
          <a:lstStyle/>
          <a:p>
            <a:pPr algn="ctr" fontAlgn="auto">
              <a:spcBef>
                <a:spcPts val="0"/>
              </a:spcBef>
              <a:spcAft>
                <a:spcPts val="0"/>
              </a:spcAft>
              <a:defRPr/>
            </a:pPr>
            <a:endParaRPr lang="en-US" sz="1800" kern="0" dirty="0">
              <a:solidFill>
                <a:sysClr val="windowText" lastClr="000000"/>
              </a:solidFill>
              <a:latin typeface="Arial" charset="0"/>
            </a:endParaRPr>
          </a:p>
        </p:txBody>
      </p:sp>
      <p:sp>
        <p:nvSpPr>
          <p:cNvPr id="28" name="Freeform 85"/>
          <p:cNvSpPr>
            <a:spLocks/>
          </p:cNvSpPr>
          <p:nvPr/>
        </p:nvSpPr>
        <p:spPr bwMode="auto">
          <a:xfrm>
            <a:off x="1865627" y="3245247"/>
            <a:ext cx="781573" cy="1016939"/>
          </a:xfrm>
          <a:custGeom>
            <a:avLst/>
            <a:gdLst>
              <a:gd name="T0" fmla="*/ 1 w 1010"/>
              <a:gd name="T1" fmla="*/ 1 h 1224"/>
              <a:gd name="T2" fmla="*/ 1 w 1010"/>
              <a:gd name="T3" fmla="*/ 1 h 1224"/>
              <a:gd name="T4" fmla="*/ 1 w 1010"/>
              <a:gd name="T5" fmla="*/ 1 h 1224"/>
              <a:gd name="T6" fmla="*/ 1 w 1010"/>
              <a:gd name="T7" fmla="*/ 1 h 1224"/>
              <a:gd name="T8" fmla="*/ 1 w 1010"/>
              <a:gd name="T9" fmla="*/ 1 h 1224"/>
              <a:gd name="T10" fmla="*/ 1 w 1010"/>
              <a:gd name="T11" fmla="*/ 1 h 1224"/>
              <a:gd name="T12" fmla="*/ 1 w 1010"/>
              <a:gd name="T13" fmla="*/ 1 h 1224"/>
              <a:gd name="T14" fmla="*/ 1 w 1010"/>
              <a:gd name="T15" fmla="*/ 1 h 1224"/>
              <a:gd name="T16" fmla="*/ 1 w 1010"/>
              <a:gd name="T17" fmla="*/ 1 h 1224"/>
              <a:gd name="T18" fmla="*/ 1 w 1010"/>
              <a:gd name="T19" fmla="*/ 1 h 1224"/>
              <a:gd name="T20" fmla="*/ 1 w 1010"/>
              <a:gd name="T21" fmla="*/ 1 h 1224"/>
              <a:gd name="T22" fmla="*/ 1 w 1010"/>
              <a:gd name="T23" fmla="*/ 1 h 1224"/>
              <a:gd name="T24" fmla="*/ 0 w 1010"/>
              <a:gd name="T25" fmla="*/ 1 h 1224"/>
              <a:gd name="T26" fmla="*/ 0 w 1010"/>
              <a:gd name="T27" fmla="*/ 1 h 1224"/>
              <a:gd name="T28" fmla="*/ 0 w 1010"/>
              <a:gd name="T29" fmla="*/ 1 h 1224"/>
              <a:gd name="T30" fmla="*/ 0 w 1010"/>
              <a:gd name="T31" fmla="*/ 1 h 1224"/>
              <a:gd name="T32" fmla="*/ 0 w 1010"/>
              <a:gd name="T33" fmla="*/ 1 h 1224"/>
              <a:gd name="T34" fmla="*/ 0 w 1010"/>
              <a:gd name="T35" fmla="*/ 1 h 1224"/>
              <a:gd name="T36" fmla="*/ 1 w 1010"/>
              <a:gd name="T37" fmla="*/ 1 h 1224"/>
              <a:gd name="T38" fmla="*/ 1 w 1010"/>
              <a:gd name="T39" fmla="*/ 1 h 1224"/>
              <a:gd name="T40" fmla="*/ 1 w 1010"/>
              <a:gd name="T41" fmla="*/ 1 h 1224"/>
              <a:gd name="T42" fmla="*/ 1 w 1010"/>
              <a:gd name="T43" fmla="*/ 1 h 1224"/>
              <a:gd name="T44" fmla="*/ 1 w 1010"/>
              <a:gd name="T45" fmla="*/ 1 h 1224"/>
              <a:gd name="T46" fmla="*/ 1 w 1010"/>
              <a:gd name="T47" fmla="*/ 1 h 1224"/>
              <a:gd name="T48" fmla="*/ 1 w 1010"/>
              <a:gd name="T49" fmla="*/ 1 h 1224"/>
              <a:gd name="T50" fmla="*/ 1 w 1010"/>
              <a:gd name="T51" fmla="*/ 1 h 1224"/>
              <a:gd name="T52" fmla="*/ 1 w 1010"/>
              <a:gd name="T53" fmla="*/ 1 h 1224"/>
              <a:gd name="T54" fmla="*/ 1 w 1010"/>
              <a:gd name="T55" fmla="*/ 1 h 1224"/>
              <a:gd name="T56" fmla="*/ 1 w 1010"/>
              <a:gd name="T57" fmla="*/ 1 h 1224"/>
              <a:gd name="T58" fmla="*/ 1 w 1010"/>
              <a:gd name="T59" fmla="*/ 1 h 1224"/>
              <a:gd name="T60" fmla="*/ 1 w 1010"/>
              <a:gd name="T61" fmla="*/ 1 h 1224"/>
              <a:gd name="T62" fmla="*/ 1 w 1010"/>
              <a:gd name="T63" fmla="*/ 1 h 1224"/>
              <a:gd name="T64" fmla="*/ 1 w 1010"/>
              <a:gd name="T65" fmla="*/ 1 h 1224"/>
              <a:gd name="T66" fmla="*/ 1 w 1010"/>
              <a:gd name="T67" fmla="*/ 1 h 1224"/>
              <a:gd name="T68" fmla="*/ 1 w 1010"/>
              <a:gd name="T69" fmla="*/ 1 h 1224"/>
              <a:gd name="T70" fmla="*/ 1 w 1010"/>
              <a:gd name="T71" fmla="*/ 1 h 1224"/>
              <a:gd name="T72" fmla="*/ 1 w 1010"/>
              <a:gd name="T73" fmla="*/ 1 h 1224"/>
              <a:gd name="T74" fmla="*/ 1 w 1010"/>
              <a:gd name="T75" fmla="*/ 1 h 1224"/>
              <a:gd name="T76" fmla="*/ 1 w 1010"/>
              <a:gd name="T77" fmla="*/ 1 h 1224"/>
              <a:gd name="T78" fmla="*/ 1 w 1010"/>
              <a:gd name="T79" fmla="*/ 1 h 1224"/>
              <a:gd name="T80" fmla="*/ 1 w 1010"/>
              <a:gd name="T81" fmla="*/ 1 h 12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10"/>
              <a:gd name="T124" fmla="*/ 0 h 1224"/>
              <a:gd name="T125" fmla="*/ 1010 w 1010"/>
              <a:gd name="T126" fmla="*/ 1224 h 122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10" h="1224">
                <a:moveTo>
                  <a:pt x="239" y="1224"/>
                </a:moveTo>
                <a:lnTo>
                  <a:pt x="221" y="1195"/>
                </a:lnTo>
                <a:lnTo>
                  <a:pt x="202" y="1168"/>
                </a:lnTo>
                <a:lnTo>
                  <a:pt x="193" y="1139"/>
                </a:lnTo>
                <a:lnTo>
                  <a:pt x="175" y="1110"/>
                </a:lnTo>
                <a:lnTo>
                  <a:pt x="166" y="1082"/>
                </a:lnTo>
                <a:lnTo>
                  <a:pt x="148" y="1054"/>
                </a:lnTo>
                <a:lnTo>
                  <a:pt x="137" y="1025"/>
                </a:lnTo>
                <a:lnTo>
                  <a:pt x="129" y="997"/>
                </a:lnTo>
                <a:lnTo>
                  <a:pt x="120" y="969"/>
                </a:lnTo>
                <a:lnTo>
                  <a:pt x="102" y="932"/>
                </a:lnTo>
                <a:lnTo>
                  <a:pt x="91" y="905"/>
                </a:lnTo>
                <a:lnTo>
                  <a:pt x="83" y="876"/>
                </a:lnTo>
                <a:lnTo>
                  <a:pt x="73" y="847"/>
                </a:lnTo>
                <a:lnTo>
                  <a:pt x="64" y="820"/>
                </a:lnTo>
                <a:lnTo>
                  <a:pt x="56" y="781"/>
                </a:lnTo>
                <a:lnTo>
                  <a:pt x="46" y="753"/>
                </a:lnTo>
                <a:lnTo>
                  <a:pt x="46" y="725"/>
                </a:lnTo>
                <a:lnTo>
                  <a:pt x="37" y="687"/>
                </a:lnTo>
                <a:lnTo>
                  <a:pt x="27" y="660"/>
                </a:lnTo>
                <a:lnTo>
                  <a:pt x="27" y="631"/>
                </a:lnTo>
                <a:lnTo>
                  <a:pt x="18" y="602"/>
                </a:lnTo>
                <a:lnTo>
                  <a:pt x="18" y="565"/>
                </a:lnTo>
                <a:lnTo>
                  <a:pt x="8" y="536"/>
                </a:lnTo>
                <a:lnTo>
                  <a:pt x="8" y="498"/>
                </a:lnTo>
                <a:lnTo>
                  <a:pt x="0" y="470"/>
                </a:lnTo>
                <a:lnTo>
                  <a:pt x="0" y="442"/>
                </a:lnTo>
                <a:lnTo>
                  <a:pt x="0" y="405"/>
                </a:lnTo>
                <a:lnTo>
                  <a:pt x="0" y="378"/>
                </a:lnTo>
                <a:lnTo>
                  <a:pt x="0" y="349"/>
                </a:lnTo>
                <a:lnTo>
                  <a:pt x="0" y="311"/>
                </a:lnTo>
                <a:lnTo>
                  <a:pt x="0" y="283"/>
                </a:lnTo>
                <a:lnTo>
                  <a:pt x="0" y="245"/>
                </a:lnTo>
                <a:lnTo>
                  <a:pt x="0" y="216"/>
                </a:lnTo>
                <a:lnTo>
                  <a:pt x="0" y="187"/>
                </a:lnTo>
                <a:lnTo>
                  <a:pt x="0" y="150"/>
                </a:lnTo>
                <a:lnTo>
                  <a:pt x="8" y="121"/>
                </a:lnTo>
                <a:lnTo>
                  <a:pt x="8" y="96"/>
                </a:lnTo>
                <a:lnTo>
                  <a:pt x="18" y="56"/>
                </a:lnTo>
                <a:lnTo>
                  <a:pt x="18" y="29"/>
                </a:lnTo>
                <a:lnTo>
                  <a:pt x="27" y="0"/>
                </a:lnTo>
                <a:lnTo>
                  <a:pt x="899" y="150"/>
                </a:lnTo>
                <a:lnTo>
                  <a:pt x="899" y="169"/>
                </a:lnTo>
                <a:lnTo>
                  <a:pt x="899" y="187"/>
                </a:lnTo>
                <a:lnTo>
                  <a:pt x="889" y="198"/>
                </a:lnTo>
                <a:lnTo>
                  <a:pt x="889" y="216"/>
                </a:lnTo>
                <a:lnTo>
                  <a:pt x="889" y="235"/>
                </a:lnTo>
                <a:lnTo>
                  <a:pt x="889" y="254"/>
                </a:lnTo>
                <a:lnTo>
                  <a:pt x="889" y="264"/>
                </a:lnTo>
                <a:lnTo>
                  <a:pt x="889" y="283"/>
                </a:lnTo>
                <a:lnTo>
                  <a:pt x="889" y="301"/>
                </a:lnTo>
                <a:lnTo>
                  <a:pt x="889" y="311"/>
                </a:lnTo>
                <a:lnTo>
                  <a:pt x="889" y="330"/>
                </a:lnTo>
                <a:lnTo>
                  <a:pt x="889" y="349"/>
                </a:lnTo>
                <a:lnTo>
                  <a:pt x="889" y="359"/>
                </a:lnTo>
                <a:lnTo>
                  <a:pt x="889" y="378"/>
                </a:lnTo>
                <a:lnTo>
                  <a:pt x="889" y="395"/>
                </a:lnTo>
                <a:lnTo>
                  <a:pt x="889" y="405"/>
                </a:lnTo>
                <a:lnTo>
                  <a:pt x="889" y="424"/>
                </a:lnTo>
                <a:lnTo>
                  <a:pt x="899" y="442"/>
                </a:lnTo>
                <a:lnTo>
                  <a:pt x="899" y="451"/>
                </a:lnTo>
                <a:lnTo>
                  <a:pt x="899" y="470"/>
                </a:lnTo>
                <a:lnTo>
                  <a:pt x="908" y="490"/>
                </a:lnTo>
                <a:lnTo>
                  <a:pt x="908" y="498"/>
                </a:lnTo>
                <a:lnTo>
                  <a:pt x="908" y="517"/>
                </a:lnTo>
                <a:lnTo>
                  <a:pt x="918" y="536"/>
                </a:lnTo>
                <a:lnTo>
                  <a:pt x="918" y="546"/>
                </a:lnTo>
                <a:lnTo>
                  <a:pt x="918" y="565"/>
                </a:lnTo>
                <a:lnTo>
                  <a:pt x="926" y="575"/>
                </a:lnTo>
                <a:lnTo>
                  <a:pt x="926" y="594"/>
                </a:lnTo>
                <a:lnTo>
                  <a:pt x="937" y="612"/>
                </a:lnTo>
                <a:lnTo>
                  <a:pt x="945" y="623"/>
                </a:lnTo>
                <a:lnTo>
                  <a:pt x="945" y="641"/>
                </a:lnTo>
                <a:lnTo>
                  <a:pt x="954" y="650"/>
                </a:lnTo>
                <a:lnTo>
                  <a:pt x="954" y="668"/>
                </a:lnTo>
                <a:lnTo>
                  <a:pt x="964" y="687"/>
                </a:lnTo>
                <a:lnTo>
                  <a:pt x="972" y="696"/>
                </a:lnTo>
                <a:lnTo>
                  <a:pt x="972" y="714"/>
                </a:lnTo>
                <a:lnTo>
                  <a:pt x="982" y="725"/>
                </a:lnTo>
                <a:lnTo>
                  <a:pt x="991" y="743"/>
                </a:lnTo>
                <a:lnTo>
                  <a:pt x="1001" y="753"/>
                </a:lnTo>
                <a:lnTo>
                  <a:pt x="1010" y="772"/>
                </a:lnTo>
                <a:lnTo>
                  <a:pt x="239" y="1224"/>
                </a:lnTo>
                <a:close/>
              </a:path>
            </a:pathLst>
          </a:custGeom>
          <a:solidFill>
            <a:srgbClr val="FFDBB7"/>
          </a:solidFill>
          <a:ln w="12700">
            <a:noFill/>
            <a:round/>
            <a:headEnd/>
            <a:tailEnd/>
          </a:ln>
          <a:effectLst/>
          <a:scene3d>
            <a:camera prst="orthographicFront">
              <a:rot lat="0" lon="0" rev="0"/>
            </a:camera>
            <a:lightRig rig="balanced" dir="t">
              <a:rot lat="0" lon="0" rev="8700000"/>
            </a:lightRig>
          </a:scene3d>
          <a:sp3d>
            <a:bevelT w="190500" h="38100"/>
          </a:sp3d>
        </p:spPr>
        <p:txBody>
          <a:bodyPr lIns="45720" rIns="45720" anchor="ctr" anchorCtr="1"/>
          <a:lstStyle/>
          <a:p>
            <a:pPr algn="ctr" fontAlgn="auto">
              <a:spcBef>
                <a:spcPts val="0"/>
              </a:spcBef>
              <a:spcAft>
                <a:spcPts val="0"/>
              </a:spcAft>
              <a:defRPr/>
            </a:pPr>
            <a:endParaRPr lang="en-US" sz="1800" kern="0" dirty="0">
              <a:solidFill>
                <a:sysClr val="windowText" lastClr="000000"/>
              </a:solidFill>
              <a:latin typeface="Arial" charset="0"/>
            </a:endParaRPr>
          </a:p>
        </p:txBody>
      </p:sp>
      <p:sp>
        <p:nvSpPr>
          <p:cNvPr id="29" name="Freeform 86"/>
          <p:cNvSpPr>
            <a:spLocks/>
          </p:cNvSpPr>
          <p:nvPr/>
        </p:nvSpPr>
        <p:spPr bwMode="auto">
          <a:xfrm>
            <a:off x="1922284" y="2217793"/>
            <a:ext cx="957354" cy="988399"/>
          </a:xfrm>
          <a:custGeom>
            <a:avLst/>
            <a:gdLst>
              <a:gd name="T0" fmla="*/ 0 w 1238"/>
              <a:gd name="T1" fmla="*/ 1 h 1193"/>
              <a:gd name="T2" fmla="*/ 1 w 1238"/>
              <a:gd name="T3" fmla="*/ 1 h 1193"/>
              <a:gd name="T4" fmla="*/ 1 w 1238"/>
              <a:gd name="T5" fmla="*/ 1 h 1193"/>
              <a:gd name="T6" fmla="*/ 1 w 1238"/>
              <a:gd name="T7" fmla="*/ 1 h 1193"/>
              <a:gd name="T8" fmla="*/ 1 w 1238"/>
              <a:gd name="T9" fmla="*/ 1 h 1193"/>
              <a:gd name="T10" fmla="*/ 1 w 1238"/>
              <a:gd name="T11" fmla="*/ 1 h 1193"/>
              <a:gd name="T12" fmla="*/ 1 w 1238"/>
              <a:gd name="T13" fmla="*/ 1 h 1193"/>
              <a:gd name="T14" fmla="*/ 1 w 1238"/>
              <a:gd name="T15" fmla="*/ 1 h 1193"/>
              <a:gd name="T16" fmla="*/ 1 w 1238"/>
              <a:gd name="T17" fmla="*/ 1 h 1193"/>
              <a:gd name="T18" fmla="*/ 1 w 1238"/>
              <a:gd name="T19" fmla="*/ 1 h 1193"/>
              <a:gd name="T20" fmla="*/ 1 w 1238"/>
              <a:gd name="T21" fmla="*/ 1 h 1193"/>
              <a:gd name="T22" fmla="*/ 1 w 1238"/>
              <a:gd name="T23" fmla="*/ 1 h 1193"/>
              <a:gd name="T24" fmla="*/ 1 w 1238"/>
              <a:gd name="T25" fmla="*/ 1 h 1193"/>
              <a:gd name="T26" fmla="*/ 1 w 1238"/>
              <a:gd name="T27" fmla="*/ 1 h 1193"/>
              <a:gd name="T28" fmla="*/ 1 w 1238"/>
              <a:gd name="T29" fmla="*/ 1 h 1193"/>
              <a:gd name="T30" fmla="*/ 1 w 1238"/>
              <a:gd name="T31" fmla="*/ 1 h 1193"/>
              <a:gd name="T32" fmla="*/ 1 w 1238"/>
              <a:gd name="T33" fmla="*/ 1 h 1193"/>
              <a:gd name="T34" fmla="*/ 1 w 1238"/>
              <a:gd name="T35" fmla="*/ 1 h 1193"/>
              <a:gd name="T36" fmla="*/ 1 w 1238"/>
              <a:gd name="T37" fmla="*/ 1 h 1193"/>
              <a:gd name="T38" fmla="*/ 1 w 1238"/>
              <a:gd name="T39" fmla="*/ 1 h 1193"/>
              <a:gd name="T40" fmla="*/ 1 w 1238"/>
              <a:gd name="T41" fmla="*/ 1 h 1193"/>
              <a:gd name="T42" fmla="*/ 1 w 1238"/>
              <a:gd name="T43" fmla="*/ 1 h 1193"/>
              <a:gd name="T44" fmla="*/ 1 w 1238"/>
              <a:gd name="T45" fmla="*/ 1 h 1193"/>
              <a:gd name="T46" fmla="*/ 1 w 1238"/>
              <a:gd name="T47" fmla="*/ 1 h 1193"/>
              <a:gd name="T48" fmla="*/ 1 w 1238"/>
              <a:gd name="T49" fmla="*/ 1 h 1193"/>
              <a:gd name="T50" fmla="*/ 1 w 1238"/>
              <a:gd name="T51" fmla="*/ 1 h 1193"/>
              <a:gd name="T52" fmla="*/ 1 w 1238"/>
              <a:gd name="T53" fmla="*/ 1 h 1193"/>
              <a:gd name="T54" fmla="*/ 1 w 1238"/>
              <a:gd name="T55" fmla="*/ 1 h 1193"/>
              <a:gd name="T56" fmla="*/ 1 w 1238"/>
              <a:gd name="T57" fmla="*/ 1 h 1193"/>
              <a:gd name="T58" fmla="*/ 1 w 1238"/>
              <a:gd name="T59" fmla="*/ 1 h 1193"/>
              <a:gd name="T60" fmla="*/ 1 w 1238"/>
              <a:gd name="T61" fmla="*/ 1 h 1193"/>
              <a:gd name="T62" fmla="*/ 1 w 1238"/>
              <a:gd name="T63" fmla="*/ 1 h 1193"/>
              <a:gd name="T64" fmla="*/ 1 w 1238"/>
              <a:gd name="T65" fmla="*/ 1 h 1193"/>
              <a:gd name="T66" fmla="*/ 1 w 1238"/>
              <a:gd name="T67" fmla="*/ 1 h 1193"/>
              <a:gd name="T68" fmla="*/ 1 w 1238"/>
              <a:gd name="T69" fmla="*/ 1 h 1193"/>
              <a:gd name="T70" fmla="*/ 1 w 1238"/>
              <a:gd name="T71" fmla="*/ 1 h 1193"/>
              <a:gd name="T72" fmla="*/ 1 w 1238"/>
              <a:gd name="T73" fmla="*/ 1 h 1193"/>
              <a:gd name="T74" fmla="*/ 1 w 1238"/>
              <a:gd name="T75" fmla="*/ 1 h 1193"/>
              <a:gd name="T76" fmla="*/ 1 w 1238"/>
              <a:gd name="T77" fmla="*/ 1 h 1193"/>
              <a:gd name="T78" fmla="*/ 1 w 1238"/>
              <a:gd name="T79" fmla="*/ 1 h 1193"/>
              <a:gd name="T80" fmla="*/ 1 w 1238"/>
              <a:gd name="T81" fmla="*/ 1 h 11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38"/>
              <a:gd name="T124" fmla="*/ 0 h 1193"/>
              <a:gd name="T125" fmla="*/ 1238 w 1238"/>
              <a:gd name="T126" fmla="*/ 1193 h 119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38" h="1193">
                <a:moveTo>
                  <a:pt x="0" y="1049"/>
                </a:moveTo>
                <a:lnTo>
                  <a:pt x="0" y="1011"/>
                </a:lnTo>
                <a:lnTo>
                  <a:pt x="10" y="984"/>
                </a:lnTo>
                <a:lnTo>
                  <a:pt x="18" y="957"/>
                </a:lnTo>
                <a:lnTo>
                  <a:pt x="18" y="919"/>
                </a:lnTo>
                <a:lnTo>
                  <a:pt x="29" y="892"/>
                </a:lnTo>
                <a:lnTo>
                  <a:pt x="39" y="865"/>
                </a:lnTo>
                <a:lnTo>
                  <a:pt x="49" y="838"/>
                </a:lnTo>
                <a:lnTo>
                  <a:pt x="58" y="802"/>
                </a:lnTo>
                <a:lnTo>
                  <a:pt x="68" y="775"/>
                </a:lnTo>
                <a:lnTo>
                  <a:pt x="78" y="748"/>
                </a:lnTo>
                <a:lnTo>
                  <a:pt x="97" y="719"/>
                </a:lnTo>
                <a:lnTo>
                  <a:pt x="107" y="692"/>
                </a:lnTo>
                <a:lnTo>
                  <a:pt x="117" y="664"/>
                </a:lnTo>
                <a:lnTo>
                  <a:pt x="126" y="637"/>
                </a:lnTo>
                <a:lnTo>
                  <a:pt x="146" y="600"/>
                </a:lnTo>
                <a:lnTo>
                  <a:pt x="154" y="573"/>
                </a:lnTo>
                <a:lnTo>
                  <a:pt x="175" y="547"/>
                </a:lnTo>
                <a:lnTo>
                  <a:pt x="183" y="520"/>
                </a:lnTo>
                <a:lnTo>
                  <a:pt x="202" y="491"/>
                </a:lnTo>
                <a:lnTo>
                  <a:pt x="223" y="464"/>
                </a:lnTo>
                <a:lnTo>
                  <a:pt x="231" y="445"/>
                </a:lnTo>
                <a:lnTo>
                  <a:pt x="251" y="418"/>
                </a:lnTo>
                <a:lnTo>
                  <a:pt x="270" y="391"/>
                </a:lnTo>
                <a:lnTo>
                  <a:pt x="291" y="363"/>
                </a:lnTo>
                <a:lnTo>
                  <a:pt x="309" y="336"/>
                </a:lnTo>
                <a:lnTo>
                  <a:pt x="328" y="318"/>
                </a:lnTo>
                <a:lnTo>
                  <a:pt x="348" y="290"/>
                </a:lnTo>
                <a:lnTo>
                  <a:pt x="367" y="265"/>
                </a:lnTo>
                <a:lnTo>
                  <a:pt x="387" y="236"/>
                </a:lnTo>
                <a:lnTo>
                  <a:pt x="406" y="219"/>
                </a:lnTo>
                <a:lnTo>
                  <a:pt x="427" y="190"/>
                </a:lnTo>
                <a:lnTo>
                  <a:pt x="445" y="173"/>
                </a:lnTo>
                <a:lnTo>
                  <a:pt x="474" y="144"/>
                </a:lnTo>
                <a:lnTo>
                  <a:pt x="493" y="127"/>
                </a:lnTo>
                <a:lnTo>
                  <a:pt x="512" y="98"/>
                </a:lnTo>
                <a:lnTo>
                  <a:pt x="540" y="81"/>
                </a:lnTo>
                <a:lnTo>
                  <a:pt x="561" y="63"/>
                </a:lnTo>
                <a:lnTo>
                  <a:pt x="590" y="35"/>
                </a:lnTo>
                <a:lnTo>
                  <a:pt x="608" y="17"/>
                </a:lnTo>
                <a:lnTo>
                  <a:pt x="637" y="0"/>
                </a:lnTo>
                <a:lnTo>
                  <a:pt x="1238" y="673"/>
                </a:lnTo>
                <a:lnTo>
                  <a:pt x="1227" y="683"/>
                </a:lnTo>
                <a:lnTo>
                  <a:pt x="1219" y="702"/>
                </a:lnTo>
                <a:lnTo>
                  <a:pt x="1198" y="710"/>
                </a:lnTo>
                <a:lnTo>
                  <a:pt x="1188" y="719"/>
                </a:lnTo>
                <a:lnTo>
                  <a:pt x="1180" y="729"/>
                </a:lnTo>
                <a:lnTo>
                  <a:pt x="1170" y="737"/>
                </a:lnTo>
                <a:lnTo>
                  <a:pt x="1159" y="748"/>
                </a:lnTo>
                <a:lnTo>
                  <a:pt x="1141" y="765"/>
                </a:lnTo>
                <a:lnTo>
                  <a:pt x="1130" y="775"/>
                </a:lnTo>
                <a:lnTo>
                  <a:pt x="1120" y="783"/>
                </a:lnTo>
                <a:lnTo>
                  <a:pt x="1112" y="802"/>
                </a:lnTo>
                <a:lnTo>
                  <a:pt x="1102" y="811"/>
                </a:lnTo>
                <a:lnTo>
                  <a:pt x="1091" y="821"/>
                </a:lnTo>
                <a:lnTo>
                  <a:pt x="1083" y="838"/>
                </a:lnTo>
                <a:lnTo>
                  <a:pt x="1074" y="848"/>
                </a:lnTo>
                <a:lnTo>
                  <a:pt x="1064" y="855"/>
                </a:lnTo>
                <a:lnTo>
                  <a:pt x="1054" y="873"/>
                </a:lnTo>
                <a:lnTo>
                  <a:pt x="1045" y="884"/>
                </a:lnTo>
                <a:lnTo>
                  <a:pt x="1035" y="901"/>
                </a:lnTo>
                <a:lnTo>
                  <a:pt x="1035" y="911"/>
                </a:lnTo>
                <a:lnTo>
                  <a:pt x="1025" y="919"/>
                </a:lnTo>
                <a:lnTo>
                  <a:pt x="1015" y="938"/>
                </a:lnTo>
                <a:lnTo>
                  <a:pt x="1006" y="947"/>
                </a:lnTo>
                <a:lnTo>
                  <a:pt x="996" y="965"/>
                </a:lnTo>
                <a:lnTo>
                  <a:pt x="996" y="974"/>
                </a:lnTo>
                <a:lnTo>
                  <a:pt x="986" y="992"/>
                </a:lnTo>
                <a:lnTo>
                  <a:pt x="977" y="1011"/>
                </a:lnTo>
                <a:lnTo>
                  <a:pt x="977" y="1020"/>
                </a:lnTo>
                <a:lnTo>
                  <a:pt x="967" y="1038"/>
                </a:lnTo>
                <a:lnTo>
                  <a:pt x="967" y="1049"/>
                </a:lnTo>
                <a:lnTo>
                  <a:pt x="957" y="1066"/>
                </a:lnTo>
                <a:lnTo>
                  <a:pt x="947" y="1076"/>
                </a:lnTo>
                <a:lnTo>
                  <a:pt x="947" y="1094"/>
                </a:lnTo>
                <a:lnTo>
                  <a:pt x="938" y="1111"/>
                </a:lnTo>
                <a:lnTo>
                  <a:pt x="938" y="1122"/>
                </a:lnTo>
                <a:lnTo>
                  <a:pt x="938" y="1139"/>
                </a:lnTo>
                <a:lnTo>
                  <a:pt x="928" y="1156"/>
                </a:lnTo>
                <a:lnTo>
                  <a:pt x="928" y="1166"/>
                </a:lnTo>
                <a:lnTo>
                  <a:pt x="928" y="1185"/>
                </a:lnTo>
                <a:lnTo>
                  <a:pt x="918" y="1193"/>
                </a:lnTo>
                <a:lnTo>
                  <a:pt x="0" y="1049"/>
                </a:lnTo>
                <a:close/>
              </a:path>
            </a:pathLst>
          </a:custGeom>
          <a:solidFill>
            <a:srgbClr val="FFDBB7"/>
          </a:solidFill>
          <a:ln w="12700">
            <a:noFill/>
            <a:round/>
            <a:headEnd/>
            <a:tailEnd/>
          </a:ln>
          <a:effectLst/>
          <a:scene3d>
            <a:camera prst="orthographicFront">
              <a:rot lat="0" lon="0" rev="0"/>
            </a:camera>
            <a:lightRig rig="balanced" dir="t">
              <a:rot lat="0" lon="0" rev="8700000"/>
            </a:lightRig>
          </a:scene3d>
          <a:sp3d>
            <a:bevelT w="190500" h="38100"/>
          </a:sp3d>
        </p:spPr>
        <p:txBody>
          <a:bodyPr lIns="45720" rIns="45720" anchor="ctr" anchorCtr="1"/>
          <a:lstStyle/>
          <a:p>
            <a:pPr algn="ctr" fontAlgn="auto">
              <a:spcBef>
                <a:spcPts val="0"/>
              </a:spcBef>
              <a:spcAft>
                <a:spcPts val="0"/>
              </a:spcAft>
              <a:defRPr/>
            </a:pPr>
            <a:endParaRPr lang="en-US" sz="1800" kern="0" dirty="0">
              <a:solidFill>
                <a:sysClr val="windowText" lastClr="000000"/>
              </a:solidFill>
              <a:latin typeface="Arial" charset="0"/>
            </a:endParaRPr>
          </a:p>
        </p:txBody>
      </p:sp>
      <p:sp>
        <p:nvSpPr>
          <p:cNvPr id="30" name="Freeform 87"/>
          <p:cNvSpPr>
            <a:spLocks/>
          </p:cNvSpPr>
          <p:nvPr/>
        </p:nvSpPr>
        <p:spPr bwMode="auto">
          <a:xfrm>
            <a:off x="2128573" y="4038369"/>
            <a:ext cx="977693" cy="1036467"/>
          </a:xfrm>
          <a:custGeom>
            <a:avLst/>
            <a:gdLst>
              <a:gd name="T0" fmla="*/ 1 w 1266"/>
              <a:gd name="T1" fmla="*/ 1 h 1248"/>
              <a:gd name="T2" fmla="*/ 1 w 1266"/>
              <a:gd name="T3" fmla="*/ 1 h 1248"/>
              <a:gd name="T4" fmla="*/ 1 w 1266"/>
              <a:gd name="T5" fmla="*/ 1 h 1248"/>
              <a:gd name="T6" fmla="*/ 1 w 1266"/>
              <a:gd name="T7" fmla="*/ 1 h 1248"/>
              <a:gd name="T8" fmla="*/ 1 w 1266"/>
              <a:gd name="T9" fmla="*/ 1 h 1248"/>
              <a:gd name="T10" fmla="*/ 1 w 1266"/>
              <a:gd name="T11" fmla="*/ 1 h 1248"/>
              <a:gd name="T12" fmla="*/ 1 w 1266"/>
              <a:gd name="T13" fmla="*/ 1 h 1248"/>
              <a:gd name="T14" fmla="*/ 1 w 1266"/>
              <a:gd name="T15" fmla="*/ 1 h 1248"/>
              <a:gd name="T16" fmla="*/ 1 w 1266"/>
              <a:gd name="T17" fmla="*/ 1 h 1248"/>
              <a:gd name="T18" fmla="*/ 1 w 1266"/>
              <a:gd name="T19" fmla="*/ 1 h 1248"/>
              <a:gd name="T20" fmla="*/ 1 w 1266"/>
              <a:gd name="T21" fmla="*/ 1 h 1248"/>
              <a:gd name="T22" fmla="*/ 1 w 1266"/>
              <a:gd name="T23" fmla="*/ 1 h 1248"/>
              <a:gd name="T24" fmla="*/ 1 w 1266"/>
              <a:gd name="T25" fmla="*/ 1 h 1248"/>
              <a:gd name="T26" fmla="*/ 1 w 1266"/>
              <a:gd name="T27" fmla="*/ 1 h 1248"/>
              <a:gd name="T28" fmla="*/ 1 w 1266"/>
              <a:gd name="T29" fmla="*/ 1 h 1248"/>
              <a:gd name="T30" fmla="*/ 1 w 1266"/>
              <a:gd name="T31" fmla="*/ 1 h 1248"/>
              <a:gd name="T32" fmla="*/ 1 w 1266"/>
              <a:gd name="T33" fmla="*/ 1 h 1248"/>
              <a:gd name="T34" fmla="*/ 1 w 1266"/>
              <a:gd name="T35" fmla="*/ 1 h 1248"/>
              <a:gd name="T36" fmla="*/ 1 w 1266"/>
              <a:gd name="T37" fmla="*/ 1 h 1248"/>
              <a:gd name="T38" fmla="*/ 1 w 1266"/>
              <a:gd name="T39" fmla="*/ 1 h 1248"/>
              <a:gd name="T40" fmla="*/ 1 w 1266"/>
              <a:gd name="T41" fmla="*/ 0 h 1248"/>
              <a:gd name="T42" fmla="*/ 1 w 1266"/>
              <a:gd name="T43" fmla="*/ 1 h 1248"/>
              <a:gd name="T44" fmla="*/ 1 w 1266"/>
              <a:gd name="T45" fmla="*/ 1 h 1248"/>
              <a:gd name="T46" fmla="*/ 1 w 1266"/>
              <a:gd name="T47" fmla="*/ 1 h 1248"/>
              <a:gd name="T48" fmla="*/ 1 w 1266"/>
              <a:gd name="T49" fmla="*/ 1 h 1248"/>
              <a:gd name="T50" fmla="*/ 1 w 1266"/>
              <a:gd name="T51" fmla="*/ 1 h 1248"/>
              <a:gd name="T52" fmla="*/ 1 w 1266"/>
              <a:gd name="T53" fmla="*/ 1 h 1248"/>
              <a:gd name="T54" fmla="*/ 1 w 1266"/>
              <a:gd name="T55" fmla="*/ 1 h 1248"/>
              <a:gd name="T56" fmla="*/ 1 w 1266"/>
              <a:gd name="T57" fmla="*/ 1 h 1248"/>
              <a:gd name="T58" fmla="*/ 1 w 1266"/>
              <a:gd name="T59" fmla="*/ 1 h 1248"/>
              <a:gd name="T60" fmla="*/ 1 w 1266"/>
              <a:gd name="T61" fmla="*/ 1 h 1248"/>
              <a:gd name="T62" fmla="*/ 1 w 1266"/>
              <a:gd name="T63" fmla="*/ 1 h 1248"/>
              <a:gd name="T64" fmla="*/ 1 w 1266"/>
              <a:gd name="T65" fmla="*/ 1 h 1248"/>
              <a:gd name="T66" fmla="*/ 1 w 1266"/>
              <a:gd name="T67" fmla="*/ 1 h 1248"/>
              <a:gd name="T68" fmla="*/ 1 w 1266"/>
              <a:gd name="T69" fmla="*/ 1 h 1248"/>
              <a:gd name="T70" fmla="*/ 1 w 1266"/>
              <a:gd name="T71" fmla="*/ 1 h 1248"/>
              <a:gd name="T72" fmla="*/ 1 w 1266"/>
              <a:gd name="T73" fmla="*/ 1 h 1248"/>
              <a:gd name="T74" fmla="*/ 1 w 1266"/>
              <a:gd name="T75" fmla="*/ 1 h 1248"/>
              <a:gd name="T76" fmla="*/ 1 w 1266"/>
              <a:gd name="T77" fmla="*/ 1 h 1248"/>
              <a:gd name="T78" fmla="*/ 1 w 1266"/>
              <a:gd name="T79" fmla="*/ 1 h 1248"/>
              <a:gd name="T80" fmla="*/ 1 w 1266"/>
              <a:gd name="T81" fmla="*/ 1 h 124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66"/>
              <a:gd name="T124" fmla="*/ 0 h 1248"/>
              <a:gd name="T125" fmla="*/ 1266 w 1266"/>
              <a:gd name="T126" fmla="*/ 1248 h 124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66" h="1248">
                <a:moveTo>
                  <a:pt x="955" y="1248"/>
                </a:moveTo>
                <a:lnTo>
                  <a:pt x="926" y="1237"/>
                </a:lnTo>
                <a:lnTo>
                  <a:pt x="887" y="1229"/>
                </a:lnTo>
                <a:lnTo>
                  <a:pt x="860" y="1210"/>
                </a:lnTo>
                <a:lnTo>
                  <a:pt x="831" y="1200"/>
                </a:lnTo>
                <a:lnTo>
                  <a:pt x="802" y="1191"/>
                </a:lnTo>
                <a:lnTo>
                  <a:pt x="773" y="1173"/>
                </a:lnTo>
                <a:lnTo>
                  <a:pt x="748" y="1163"/>
                </a:lnTo>
                <a:lnTo>
                  <a:pt x="719" y="1144"/>
                </a:lnTo>
                <a:lnTo>
                  <a:pt x="690" y="1125"/>
                </a:lnTo>
                <a:lnTo>
                  <a:pt x="661" y="1115"/>
                </a:lnTo>
                <a:lnTo>
                  <a:pt x="632" y="1098"/>
                </a:lnTo>
                <a:lnTo>
                  <a:pt x="605" y="1079"/>
                </a:lnTo>
                <a:lnTo>
                  <a:pt x="586" y="1071"/>
                </a:lnTo>
                <a:lnTo>
                  <a:pt x="557" y="1050"/>
                </a:lnTo>
                <a:lnTo>
                  <a:pt x="528" y="1032"/>
                </a:lnTo>
                <a:lnTo>
                  <a:pt x="500" y="1013"/>
                </a:lnTo>
                <a:lnTo>
                  <a:pt x="481" y="994"/>
                </a:lnTo>
                <a:lnTo>
                  <a:pt x="454" y="976"/>
                </a:lnTo>
                <a:lnTo>
                  <a:pt x="426" y="957"/>
                </a:lnTo>
                <a:lnTo>
                  <a:pt x="406" y="928"/>
                </a:lnTo>
                <a:lnTo>
                  <a:pt x="379" y="909"/>
                </a:lnTo>
                <a:lnTo>
                  <a:pt x="358" y="891"/>
                </a:lnTo>
                <a:lnTo>
                  <a:pt x="331" y="872"/>
                </a:lnTo>
                <a:lnTo>
                  <a:pt x="311" y="843"/>
                </a:lnTo>
                <a:lnTo>
                  <a:pt x="284" y="824"/>
                </a:lnTo>
                <a:lnTo>
                  <a:pt x="265" y="807"/>
                </a:lnTo>
                <a:lnTo>
                  <a:pt x="245" y="780"/>
                </a:lnTo>
                <a:lnTo>
                  <a:pt x="217" y="760"/>
                </a:lnTo>
                <a:lnTo>
                  <a:pt x="197" y="732"/>
                </a:lnTo>
                <a:lnTo>
                  <a:pt x="178" y="714"/>
                </a:lnTo>
                <a:lnTo>
                  <a:pt x="161" y="685"/>
                </a:lnTo>
                <a:lnTo>
                  <a:pt x="143" y="656"/>
                </a:lnTo>
                <a:lnTo>
                  <a:pt x="124" y="637"/>
                </a:lnTo>
                <a:lnTo>
                  <a:pt x="103" y="610"/>
                </a:lnTo>
                <a:lnTo>
                  <a:pt x="85" y="581"/>
                </a:lnTo>
                <a:lnTo>
                  <a:pt x="66" y="552"/>
                </a:lnTo>
                <a:lnTo>
                  <a:pt x="47" y="534"/>
                </a:lnTo>
                <a:lnTo>
                  <a:pt x="29" y="508"/>
                </a:lnTo>
                <a:lnTo>
                  <a:pt x="10" y="479"/>
                </a:lnTo>
                <a:lnTo>
                  <a:pt x="0" y="450"/>
                </a:lnTo>
                <a:lnTo>
                  <a:pt x="794" y="0"/>
                </a:lnTo>
                <a:lnTo>
                  <a:pt x="794" y="10"/>
                </a:lnTo>
                <a:lnTo>
                  <a:pt x="802" y="18"/>
                </a:lnTo>
                <a:lnTo>
                  <a:pt x="812" y="37"/>
                </a:lnTo>
                <a:lnTo>
                  <a:pt x="821" y="47"/>
                </a:lnTo>
                <a:lnTo>
                  <a:pt x="831" y="66"/>
                </a:lnTo>
                <a:lnTo>
                  <a:pt x="840" y="75"/>
                </a:lnTo>
                <a:lnTo>
                  <a:pt x="850" y="85"/>
                </a:lnTo>
                <a:lnTo>
                  <a:pt x="860" y="103"/>
                </a:lnTo>
                <a:lnTo>
                  <a:pt x="869" y="114"/>
                </a:lnTo>
                <a:lnTo>
                  <a:pt x="879" y="122"/>
                </a:lnTo>
                <a:lnTo>
                  <a:pt x="887" y="141"/>
                </a:lnTo>
                <a:lnTo>
                  <a:pt x="897" y="151"/>
                </a:lnTo>
                <a:lnTo>
                  <a:pt x="916" y="160"/>
                </a:lnTo>
                <a:lnTo>
                  <a:pt x="926" y="170"/>
                </a:lnTo>
                <a:lnTo>
                  <a:pt x="935" y="178"/>
                </a:lnTo>
                <a:lnTo>
                  <a:pt x="945" y="197"/>
                </a:lnTo>
                <a:lnTo>
                  <a:pt x="955" y="207"/>
                </a:lnTo>
                <a:lnTo>
                  <a:pt x="974" y="217"/>
                </a:lnTo>
                <a:lnTo>
                  <a:pt x="982" y="226"/>
                </a:lnTo>
                <a:lnTo>
                  <a:pt x="993" y="236"/>
                </a:lnTo>
                <a:lnTo>
                  <a:pt x="1001" y="243"/>
                </a:lnTo>
                <a:lnTo>
                  <a:pt x="1022" y="253"/>
                </a:lnTo>
                <a:lnTo>
                  <a:pt x="1030" y="262"/>
                </a:lnTo>
                <a:lnTo>
                  <a:pt x="1040" y="272"/>
                </a:lnTo>
                <a:lnTo>
                  <a:pt x="1057" y="280"/>
                </a:lnTo>
                <a:lnTo>
                  <a:pt x="1067" y="290"/>
                </a:lnTo>
                <a:lnTo>
                  <a:pt x="1076" y="301"/>
                </a:lnTo>
                <a:lnTo>
                  <a:pt x="1095" y="309"/>
                </a:lnTo>
                <a:lnTo>
                  <a:pt x="1105" y="319"/>
                </a:lnTo>
                <a:lnTo>
                  <a:pt x="1124" y="328"/>
                </a:lnTo>
                <a:lnTo>
                  <a:pt x="1134" y="338"/>
                </a:lnTo>
                <a:lnTo>
                  <a:pt x="1152" y="338"/>
                </a:lnTo>
                <a:lnTo>
                  <a:pt x="1163" y="347"/>
                </a:lnTo>
                <a:lnTo>
                  <a:pt x="1181" y="357"/>
                </a:lnTo>
                <a:lnTo>
                  <a:pt x="1190" y="365"/>
                </a:lnTo>
                <a:lnTo>
                  <a:pt x="1209" y="365"/>
                </a:lnTo>
                <a:lnTo>
                  <a:pt x="1219" y="375"/>
                </a:lnTo>
                <a:lnTo>
                  <a:pt x="1238" y="384"/>
                </a:lnTo>
                <a:lnTo>
                  <a:pt x="1248" y="384"/>
                </a:lnTo>
                <a:lnTo>
                  <a:pt x="1266" y="394"/>
                </a:lnTo>
                <a:lnTo>
                  <a:pt x="955" y="1248"/>
                </a:lnTo>
                <a:close/>
              </a:path>
            </a:pathLst>
          </a:custGeom>
          <a:solidFill>
            <a:srgbClr val="FFDBB7"/>
          </a:solidFill>
          <a:ln w="12700">
            <a:noFill/>
            <a:round/>
            <a:headEnd/>
            <a:tailEnd/>
          </a:ln>
          <a:effectLst/>
          <a:scene3d>
            <a:camera prst="orthographicFront">
              <a:rot lat="0" lon="0" rev="0"/>
            </a:camera>
            <a:lightRig rig="balanced" dir="t">
              <a:rot lat="0" lon="0" rev="8700000"/>
            </a:lightRig>
          </a:scene3d>
          <a:sp3d>
            <a:bevelT w="190500" h="38100"/>
          </a:sp3d>
        </p:spPr>
        <p:txBody>
          <a:bodyPr lIns="45720" rIns="45720" anchor="ctr" anchorCtr="1"/>
          <a:lstStyle/>
          <a:p>
            <a:pPr algn="ctr" fontAlgn="auto">
              <a:spcBef>
                <a:spcPts val="0"/>
              </a:spcBef>
              <a:spcAft>
                <a:spcPts val="0"/>
              </a:spcAft>
              <a:defRPr/>
            </a:pPr>
            <a:endParaRPr lang="en-US" sz="1800" kern="0" dirty="0">
              <a:solidFill>
                <a:sysClr val="windowText" lastClr="000000"/>
              </a:solidFill>
              <a:latin typeface="Arial" charset="0"/>
            </a:endParaRPr>
          </a:p>
        </p:txBody>
      </p:sp>
      <p:sp>
        <p:nvSpPr>
          <p:cNvPr id="31" name="Freeform 88"/>
          <p:cNvSpPr>
            <a:spLocks/>
          </p:cNvSpPr>
          <p:nvPr/>
        </p:nvSpPr>
        <p:spPr bwMode="auto">
          <a:xfrm>
            <a:off x="2974066" y="4440938"/>
            <a:ext cx="1035802" cy="796127"/>
          </a:xfrm>
          <a:custGeom>
            <a:avLst/>
            <a:gdLst>
              <a:gd name="T0" fmla="*/ 1 w 1336"/>
              <a:gd name="T1" fmla="*/ 1 h 959"/>
              <a:gd name="T2" fmla="*/ 1 w 1336"/>
              <a:gd name="T3" fmla="*/ 1 h 959"/>
              <a:gd name="T4" fmla="*/ 1 w 1336"/>
              <a:gd name="T5" fmla="*/ 1 h 959"/>
              <a:gd name="T6" fmla="*/ 1 w 1336"/>
              <a:gd name="T7" fmla="*/ 1 h 959"/>
              <a:gd name="T8" fmla="*/ 1 w 1336"/>
              <a:gd name="T9" fmla="*/ 1 h 959"/>
              <a:gd name="T10" fmla="*/ 1 w 1336"/>
              <a:gd name="T11" fmla="*/ 1 h 959"/>
              <a:gd name="T12" fmla="*/ 1 w 1336"/>
              <a:gd name="T13" fmla="*/ 1 h 959"/>
              <a:gd name="T14" fmla="*/ 1 w 1336"/>
              <a:gd name="T15" fmla="*/ 1 h 959"/>
              <a:gd name="T16" fmla="*/ 1 w 1336"/>
              <a:gd name="T17" fmla="*/ 1 h 959"/>
              <a:gd name="T18" fmla="*/ 1 w 1336"/>
              <a:gd name="T19" fmla="*/ 1 h 959"/>
              <a:gd name="T20" fmla="*/ 1 w 1336"/>
              <a:gd name="T21" fmla="*/ 1 h 959"/>
              <a:gd name="T22" fmla="*/ 1 w 1336"/>
              <a:gd name="T23" fmla="*/ 1 h 959"/>
              <a:gd name="T24" fmla="*/ 1 w 1336"/>
              <a:gd name="T25" fmla="*/ 1 h 959"/>
              <a:gd name="T26" fmla="*/ 1 w 1336"/>
              <a:gd name="T27" fmla="*/ 1 h 959"/>
              <a:gd name="T28" fmla="*/ 1 w 1336"/>
              <a:gd name="T29" fmla="*/ 1 h 959"/>
              <a:gd name="T30" fmla="*/ 1 w 1336"/>
              <a:gd name="T31" fmla="*/ 1 h 959"/>
              <a:gd name="T32" fmla="*/ 1 w 1336"/>
              <a:gd name="T33" fmla="*/ 1 h 959"/>
              <a:gd name="T34" fmla="*/ 1 w 1336"/>
              <a:gd name="T35" fmla="*/ 1 h 959"/>
              <a:gd name="T36" fmla="*/ 1 w 1336"/>
              <a:gd name="T37" fmla="*/ 1 h 959"/>
              <a:gd name="T38" fmla="*/ 1 w 1336"/>
              <a:gd name="T39" fmla="*/ 1 h 959"/>
              <a:gd name="T40" fmla="*/ 1 w 1336"/>
              <a:gd name="T41" fmla="*/ 0 h 959"/>
              <a:gd name="T42" fmla="*/ 1 w 1336"/>
              <a:gd name="T43" fmla="*/ 1 h 959"/>
              <a:gd name="T44" fmla="*/ 1 w 1336"/>
              <a:gd name="T45" fmla="*/ 1 h 959"/>
              <a:gd name="T46" fmla="*/ 1 w 1336"/>
              <a:gd name="T47" fmla="*/ 1 h 959"/>
              <a:gd name="T48" fmla="*/ 1 w 1336"/>
              <a:gd name="T49" fmla="*/ 1 h 959"/>
              <a:gd name="T50" fmla="*/ 1 w 1336"/>
              <a:gd name="T51" fmla="*/ 1 h 959"/>
              <a:gd name="T52" fmla="*/ 1 w 1336"/>
              <a:gd name="T53" fmla="*/ 1 h 959"/>
              <a:gd name="T54" fmla="*/ 1 w 1336"/>
              <a:gd name="T55" fmla="*/ 1 h 959"/>
              <a:gd name="T56" fmla="*/ 1 w 1336"/>
              <a:gd name="T57" fmla="*/ 1 h 959"/>
              <a:gd name="T58" fmla="*/ 1 w 1336"/>
              <a:gd name="T59" fmla="*/ 1 h 959"/>
              <a:gd name="T60" fmla="*/ 1 w 1336"/>
              <a:gd name="T61" fmla="*/ 1 h 959"/>
              <a:gd name="T62" fmla="*/ 1 w 1336"/>
              <a:gd name="T63" fmla="*/ 1 h 959"/>
              <a:gd name="T64" fmla="*/ 1 w 1336"/>
              <a:gd name="T65" fmla="*/ 1 h 959"/>
              <a:gd name="T66" fmla="*/ 1 w 1336"/>
              <a:gd name="T67" fmla="*/ 1 h 959"/>
              <a:gd name="T68" fmla="*/ 1 w 1336"/>
              <a:gd name="T69" fmla="*/ 1 h 959"/>
              <a:gd name="T70" fmla="*/ 1 w 1336"/>
              <a:gd name="T71" fmla="*/ 1 h 959"/>
              <a:gd name="T72" fmla="*/ 1 w 1336"/>
              <a:gd name="T73" fmla="*/ 1 h 959"/>
              <a:gd name="T74" fmla="*/ 1 w 1336"/>
              <a:gd name="T75" fmla="*/ 1 h 959"/>
              <a:gd name="T76" fmla="*/ 1 w 1336"/>
              <a:gd name="T77" fmla="*/ 1 h 959"/>
              <a:gd name="T78" fmla="*/ 1 w 1336"/>
              <a:gd name="T79" fmla="*/ 1 h 959"/>
              <a:gd name="T80" fmla="*/ 1 w 1336"/>
              <a:gd name="T81" fmla="*/ 0 h 95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336"/>
              <a:gd name="T124" fmla="*/ 0 h 959"/>
              <a:gd name="T125" fmla="*/ 1336 w 1336"/>
              <a:gd name="T126" fmla="*/ 959 h 95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336" h="959">
                <a:moveTo>
                  <a:pt x="1336" y="849"/>
                </a:moveTo>
                <a:lnTo>
                  <a:pt x="1305" y="857"/>
                </a:lnTo>
                <a:lnTo>
                  <a:pt x="1265" y="867"/>
                </a:lnTo>
                <a:lnTo>
                  <a:pt x="1234" y="876"/>
                </a:lnTo>
                <a:lnTo>
                  <a:pt x="1203" y="886"/>
                </a:lnTo>
                <a:lnTo>
                  <a:pt x="1173" y="894"/>
                </a:lnTo>
                <a:lnTo>
                  <a:pt x="1132" y="905"/>
                </a:lnTo>
                <a:lnTo>
                  <a:pt x="1101" y="911"/>
                </a:lnTo>
                <a:lnTo>
                  <a:pt x="1073" y="922"/>
                </a:lnTo>
                <a:lnTo>
                  <a:pt x="1042" y="922"/>
                </a:lnTo>
                <a:lnTo>
                  <a:pt x="1001" y="930"/>
                </a:lnTo>
                <a:lnTo>
                  <a:pt x="972" y="930"/>
                </a:lnTo>
                <a:lnTo>
                  <a:pt x="942" y="940"/>
                </a:lnTo>
                <a:lnTo>
                  <a:pt x="901" y="940"/>
                </a:lnTo>
                <a:lnTo>
                  <a:pt x="870" y="949"/>
                </a:lnTo>
                <a:lnTo>
                  <a:pt x="840" y="949"/>
                </a:lnTo>
                <a:lnTo>
                  <a:pt x="799" y="949"/>
                </a:lnTo>
                <a:lnTo>
                  <a:pt x="768" y="949"/>
                </a:lnTo>
                <a:lnTo>
                  <a:pt x="729" y="959"/>
                </a:lnTo>
                <a:lnTo>
                  <a:pt x="698" y="959"/>
                </a:lnTo>
                <a:lnTo>
                  <a:pt x="668" y="959"/>
                </a:lnTo>
                <a:lnTo>
                  <a:pt x="627" y="959"/>
                </a:lnTo>
                <a:lnTo>
                  <a:pt x="596" y="959"/>
                </a:lnTo>
                <a:lnTo>
                  <a:pt x="566" y="949"/>
                </a:lnTo>
                <a:lnTo>
                  <a:pt x="525" y="949"/>
                </a:lnTo>
                <a:lnTo>
                  <a:pt x="494" y="949"/>
                </a:lnTo>
                <a:lnTo>
                  <a:pt x="464" y="949"/>
                </a:lnTo>
                <a:lnTo>
                  <a:pt x="425" y="940"/>
                </a:lnTo>
                <a:lnTo>
                  <a:pt x="394" y="940"/>
                </a:lnTo>
                <a:lnTo>
                  <a:pt x="364" y="930"/>
                </a:lnTo>
                <a:lnTo>
                  <a:pt x="324" y="930"/>
                </a:lnTo>
                <a:lnTo>
                  <a:pt x="294" y="922"/>
                </a:lnTo>
                <a:lnTo>
                  <a:pt x="263" y="922"/>
                </a:lnTo>
                <a:lnTo>
                  <a:pt x="222" y="911"/>
                </a:lnTo>
                <a:lnTo>
                  <a:pt x="192" y="905"/>
                </a:lnTo>
                <a:lnTo>
                  <a:pt x="161" y="894"/>
                </a:lnTo>
                <a:lnTo>
                  <a:pt x="131" y="886"/>
                </a:lnTo>
                <a:lnTo>
                  <a:pt x="91" y="876"/>
                </a:lnTo>
                <a:lnTo>
                  <a:pt x="61" y="867"/>
                </a:lnTo>
                <a:lnTo>
                  <a:pt x="30" y="857"/>
                </a:lnTo>
                <a:lnTo>
                  <a:pt x="0" y="849"/>
                </a:lnTo>
                <a:lnTo>
                  <a:pt x="333" y="0"/>
                </a:lnTo>
                <a:lnTo>
                  <a:pt x="343" y="0"/>
                </a:lnTo>
                <a:lnTo>
                  <a:pt x="364" y="10"/>
                </a:lnTo>
                <a:lnTo>
                  <a:pt x="384" y="19"/>
                </a:lnTo>
                <a:lnTo>
                  <a:pt x="394" y="19"/>
                </a:lnTo>
                <a:lnTo>
                  <a:pt x="415" y="19"/>
                </a:lnTo>
                <a:lnTo>
                  <a:pt x="435" y="29"/>
                </a:lnTo>
                <a:lnTo>
                  <a:pt x="445" y="29"/>
                </a:lnTo>
                <a:lnTo>
                  <a:pt x="464" y="38"/>
                </a:lnTo>
                <a:lnTo>
                  <a:pt x="474" y="38"/>
                </a:lnTo>
                <a:lnTo>
                  <a:pt x="494" y="38"/>
                </a:lnTo>
                <a:lnTo>
                  <a:pt x="515" y="46"/>
                </a:lnTo>
                <a:lnTo>
                  <a:pt x="525" y="46"/>
                </a:lnTo>
                <a:lnTo>
                  <a:pt x="545" y="46"/>
                </a:lnTo>
                <a:lnTo>
                  <a:pt x="566" y="46"/>
                </a:lnTo>
                <a:lnTo>
                  <a:pt x="576" y="46"/>
                </a:lnTo>
                <a:lnTo>
                  <a:pt x="596" y="55"/>
                </a:lnTo>
                <a:lnTo>
                  <a:pt x="617" y="55"/>
                </a:lnTo>
                <a:lnTo>
                  <a:pt x="627" y="55"/>
                </a:lnTo>
                <a:lnTo>
                  <a:pt x="647" y="55"/>
                </a:lnTo>
                <a:lnTo>
                  <a:pt x="668" y="55"/>
                </a:lnTo>
                <a:lnTo>
                  <a:pt x="678" y="55"/>
                </a:lnTo>
                <a:lnTo>
                  <a:pt x="698" y="55"/>
                </a:lnTo>
                <a:lnTo>
                  <a:pt x="719" y="55"/>
                </a:lnTo>
                <a:lnTo>
                  <a:pt x="729" y="55"/>
                </a:lnTo>
                <a:lnTo>
                  <a:pt x="750" y="46"/>
                </a:lnTo>
                <a:lnTo>
                  <a:pt x="768" y="46"/>
                </a:lnTo>
                <a:lnTo>
                  <a:pt x="778" y="46"/>
                </a:lnTo>
                <a:lnTo>
                  <a:pt x="799" y="46"/>
                </a:lnTo>
                <a:lnTo>
                  <a:pt x="819" y="46"/>
                </a:lnTo>
                <a:lnTo>
                  <a:pt x="829" y="38"/>
                </a:lnTo>
                <a:lnTo>
                  <a:pt x="850" y="38"/>
                </a:lnTo>
                <a:lnTo>
                  <a:pt x="870" y="38"/>
                </a:lnTo>
                <a:lnTo>
                  <a:pt x="880" y="29"/>
                </a:lnTo>
                <a:lnTo>
                  <a:pt x="901" y="29"/>
                </a:lnTo>
                <a:lnTo>
                  <a:pt x="921" y="19"/>
                </a:lnTo>
                <a:lnTo>
                  <a:pt x="931" y="19"/>
                </a:lnTo>
                <a:lnTo>
                  <a:pt x="952" y="19"/>
                </a:lnTo>
                <a:lnTo>
                  <a:pt x="962" y="10"/>
                </a:lnTo>
                <a:lnTo>
                  <a:pt x="982" y="0"/>
                </a:lnTo>
                <a:lnTo>
                  <a:pt x="1001" y="0"/>
                </a:lnTo>
                <a:lnTo>
                  <a:pt x="1336" y="849"/>
                </a:lnTo>
                <a:close/>
              </a:path>
            </a:pathLst>
          </a:custGeom>
          <a:solidFill>
            <a:srgbClr val="FFDBB7"/>
          </a:solidFill>
          <a:ln w="12700">
            <a:noFill/>
            <a:round/>
            <a:headEnd/>
            <a:tailEnd/>
          </a:ln>
          <a:effectLst/>
          <a:scene3d>
            <a:camera prst="orthographicFront">
              <a:rot lat="0" lon="0" rev="0"/>
            </a:camera>
            <a:lightRig rig="balanced" dir="t">
              <a:rot lat="0" lon="0" rev="8700000"/>
            </a:lightRig>
          </a:scene3d>
          <a:sp3d>
            <a:bevelT w="190500" h="38100"/>
          </a:sp3d>
        </p:spPr>
        <p:txBody>
          <a:bodyPr lIns="45720" rIns="45720" anchor="ctr" anchorCtr="1"/>
          <a:lstStyle/>
          <a:p>
            <a:pPr algn="ctr" fontAlgn="auto">
              <a:spcBef>
                <a:spcPts val="0"/>
              </a:spcBef>
              <a:spcAft>
                <a:spcPts val="0"/>
              </a:spcAft>
              <a:defRPr/>
            </a:pPr>
            <a:endParaRPr lang="en-US" sz="1800" kern="0" dirty="0">
              <a:solidFill>
                <a:sysClr val="windowText" lastClr="000000"/>
              </a:solidFill>
              <a:latin typeface="Arial" charset="0"/>
            </a:endParaRPr>
          </a:p>
        </p:txBody>
      </p:sp>
      <p:sp>
        <p:nvSpPr>
          <p:cNvPr id="32" name="Freeform 89"/>
          <p:cNvSpPr>
            <a:spLocks/>
          </p:cNvSpPr>
          <p:nvPr/>
        </p:nvSpPr>
        <p:spPr bwMode="auto">
          <a:xfrm>
            <a:off x="3884933" y="4099956"/>
            <a:ext cx="1037255" cy="1025952"/>
          </a:xfrm>
          <a:custGeom>
            <a:avLst/>
            <a:gdLst>
              <a:gd name="T0" fmla="*/ 1 w 1343"/>
              <a:gd name="T1" fmla="*/ 1 h 1239"/>
              <a:gd name="T2" fmla="*/ 1 w 1343"/>
              <a:gd name="T3" fmla="*/ 1 h 1239"/>
              <a:gd name="T4" fmla="*/ 1 w 1343"/>
              <a:gd name="T5" fmla="*/ 1 h 1239"/>
              <a:gd name="T6" fmla="*/ 1 w 1343"/>
              <a:gd name="T7" fmla="*/ 1 h 1239"/>
              <a:gd name="T8" fmla="*/ 1 w 1343"/>
              <a:gd name="T9" fmla="*/ 1 h 1239"/>
              <a:gd name="T10" fmla="*/ 1 w 1343"/>
              <a:gd name="T11" fmla="*/ 1 h 1239"/>
              <a:gd name="T12" fmla="*/ 1 w 1343"/>
              <a:gd name="T13" fmla="*/ 1 h 1239"/>
              <a:gd name="T14" fmla="*/ 1 w 1343"/>
              <a:gd name="T15" fmla="*/ 1 h 1239"/>
              <a:gd name="T16" fmla="*/ 1 w 1343"/>
              <a:gd name="T17" fmla="*/ 1 h 1239"/>
              <a:gd name="T18" fmla="*/ 1 w 1343"/>
              <a:gd name="T19" fmla="*/ 1 h 1239"/>
              <a:gd name="T20" fmla="*/ 1 w 1343"/>
              <a:gd name="T21" fmla="*/ 1 h 1239"/>
              <a:gd name="T22" fmla="*/ 1 w 1343"/>
              <a:gd name="T23" fmla="*/ 1 h 1239"/>
              <a:gd name="T24" fmla="*/ 1 w 1343"/>
              <a:gd name="T25" fmla="*/ 1 h 1239"/>
              <a:gd name="T26" fmla="*/ 1 w 1343"/>
              <a:gd name="T27" fmla="*/ 1 h 1239"/>
              <a:gd name="T28" fmla="*/ 1 w 1343"/>
              <a:gd name="T29" fmla="*/ 1 h 1239"/>
              <a:gd name="T30" fmla="*/ 1 w 1343"/>
              <a:gd name="T31" fmla="*/ 1 h 1239"/>
              <a:gd name="T32" fmla="*/ 1 w 1343"/>
              <a:gd name="T33" fmla="*/ 1 h 1239"/>
              <a:gd name="T34" fmla="*/ 1 w 1343"/>
              <a:gd name="T35" fmla="*/ 1 h 1239"/>
              <a:gd name="T36" fmla="*/ 1 w 1343"/>
              <a:gd name="T37" fmla="*/ 1 h 1239"/>
              <a:gd name="T38" fmla="*/ 1 w 1343"/>
              <a:gd name="T39" fmla="*/ 1 h 1239"/>
              <a:gd name="T40" fmla="*/ 0 w 1343"/>
              <a:gd name="T41" fmla="*/ 1 h 1239"/>
              <a:gd name="T42" fmla="*/ 1 w 1343"/>
              <a:gd name="T43" fmla="*/ 1 h 1239"/>
              <a:gd name="T44" fmla="*/ 1 w 1343"/>
              <a:gd name="T45" fmla="*/ 1 h 1239"/>
              <a:gd name="T46" fmla="*/ 1 w 1343"/>
              <a:gd name="T47" fmla="*/ 1 h 1239"/>
              <a:gd name="T48" fmla="*/ 1 w 1343"/>
              <a:gd name="T49" fmla="*/ 1 h 1239"/>
              <a:gd name="T50" fmla="*/ 1 w 1343"/>
              <a:gd name="T51" fmla="*/ 1 h 1239"/>
              <a:gd name="T52" fmla="*/ 1 w 1343"/>
              <a:gd name="T53" fmla="*/ 1 h 1239"/>
              <a:gd name="T54" fmla="*/ 1 w 1343"/>
              <a:gd name="T55" fmla="*/ 1 h 1239"/>
              <a:gd name="T56" fmla="*/ 1 w 1343"/>
              <a:gd name="T57" fmla="*/ 1 h 1239"/>
              <a:gd name="T58" fmla="*/ 1 w 1343"/>
              <a:gd name="T59" fmla="*/ 1 h 1239"/>
              <a:gd name="T60" fmla="*/ 1 w 1343"/>
              <a:gd name="T61" fmla="*/ 1 h 1239"/>
              <a:gd name="T62" fmla="*/ 1 w 1343"/>
              <a:gd name="T63" fmla="*/ 1 h 1239"/>
              <a:gd name="T64" fmla="*/ 1 w 1343"/>
              <a:gd name="T65" fmla="*/ 1 h 1239"/>
              <a:gd name="T66" fmla="*/ 1 w 1343"/>
              <a:gd name="T67" fmla="*/ 1 h 1239"/>
              <a:gd name="T68" fmla="*/ 1 w 1343"/>
              <a:gd name="T69" fmla="*/ 1 h 1239"/>
              <a:gd name="T70" fmla="*/ 1 w 1343"/>
              <a:gd name="T71" fmla="*/ 1 h 1239"/>
              <a:gd name="T72" fmla="*/ 1 w 1343"/>
              <a:gd name="T73" fmla="*/ 1 h 1239"/>
              <a:gd name="T74" fmla="*/ 1 w 1343"/>
              <a:gd name="T75" fmla="*/ 1 h 1239"/>
              <a:gd name="T76" fmla="*/ 1 w 1343"/>
              <a:gd name="T77" fmla="*/ 1 h 1239"/>
              <a:gd name="T78" fmla="*/ 1 w 1343"/>
              <a:gd name="T79" fmla="*/ 1 h 1239"/>
              <a:gd name="T80" fmla="*/ 1 w 1343"/>
              <a:gd name="T81" fmla="*/ 0 h 123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343"/>
              <a:gd name="T124" fmla="*/ 0 h 1239"/>
              <a:gd name="T125" fmla="*/ 1343 w 1343"/>
              <a:gd name="T126" fmla="*/ 1239 h 123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343" h="1239">
                <a:moveTo>
                  <a:pt x="1343" y="449"/>
                </a:moveTo>
                <a:lnTo>
                  <a:pt x="1323" y="476"/>
                </a:lnTo>
                <a:lnTo>
                  <a:pt x="1303" y="505"/>
                </a:lnTo>
                <a:lnTo>
                  <a:pt x="1292" y="530"/>
                </a:lnTo>
                <a:lnTo>
                  <a:pt x="1274" y="549"/>
                </a:lnTo>
                <a:lnTo>
                  <a:pt x="1253" y="578"/>
                </a:lnTo>
                <a:lnTo>
                  <a:pt x="1233" y="605"/>
                </a:lnTo>
                <a:lnTo>
                  <a:pt x="1213" y="634"/>
                </a:lnTo>
                <a:lnTo>
                  <a:pt x="1192" y="653"/>
                </a:lnTo>
                <a:lnTo>
                  <a:pt x="1172" y="680"/>
                </a:lnTo>
                <a:lnTo>
                  <a:pt x="1151" y="709"/>
                </a:lnTo>
                <a:lnTo>
                  <a:pt x="1122" y="727"/>
                </a:lnTo>
                <a:lnTo>
                  <a:pt x="1102" y="755"/>
                </a:lnTo>
                <a:lnTo>
                  <a:pt x="1082" y="773"/>
                </a:lnTo>
                <a:lnTo>
                  <a:pt x="1061" y="802"/>
                </a:lnTo>
                <a:lnTo>
                  <a:pt x="1032" y="819"/>
                </a:lnTo>
                <a:lnTo>
                  <a:pt x="1012" y="838"/>
                </a:lnTo>
                <a:lnTo>
                  <a:pt x="983" y="867"/>
                </a:lnTo>
                <a:lnTo>
                  <a:pt x="963" y="886"/>
                </a:lnTo>
                <a:lnTo>
                  <a:pt x="932" y="904"/>
                </a:lnTo>
                <a:lnTo>
                  <a:pt x="912" y="923"/>
                </a:lnTo>
                <a:lnTo>
                  <a:pt x="881" y="950"/>
                </a:lnTo>
                <a:lnTo>
                  <a:pt x="862" y="969"/>
                </a:lnTo>
                <a:lnTo>
                  <a:pt x="832" y="988"/>
                </a:lnTo>
                <a:lnTo>
                  <a:pt x="801" y="1006"/>
                </a:lnTo>
                <a:lnTo>
                  <a:pt x="770" y="1025"/>
                </a:lnTo>
                <a:lnTo>
                  <a:pt x="750" y="1044"/>
                </a:lnTo>
                <a:lnTo>
                  <a:pt x="723" y="1062"/>
                </a:lnTo>
                <a:lnTo>
                  <a:pt x="692" y="1073"/>
                </a:lnTo>
                <a:lnTo>
                  <a:pt x="662" y="1091"/>
                </a:lnTo>
                <a:lnTo>
                  <a:pt x="631" y="1108"/>
                </a:lnTo>
                <a:lnTo>
                  <a:pt x="602" y="1117"/>
                </a:lnTo>
                <a:lnTo>
                  <a:pt x="572" y="1135"/>
                </a:lnTo>
                <a:lnTo>
                  <a:pt x="541" y="1154"/>
                </a:lnTo>
                <a:lnTo>
                  <a:pt x="510" y="1164"/>
                </a:lnTo>
                <a:lnTo>
                  <a:pt x="480" y="1183"/>
                </a:lnTo>
                <a:lnTo>
                  <a:pt x="451" y="1192"/>
                </a:lnTo>
                <a:lnTo>
                  <a:pt x="420" y="1202"/>
                </a:lnTo>
                <a:lnTo>
                  <a:pt x="391" y="1220"/>
                </a:lnTo>
                <a:lnTo>
                  <a:pt x="361" y="1229"/>
                </a:lnTo>
                <a:lnTo>
                  <a:pt x="332" y="1239"/>
                </a:lnTo>
                <a:lnTo>
                  <a:pt x="0" y="391"/>
                </a:lnTo>
                <a:lnTo>
                  <a:pt x="10" y="382"/>
                </a:lnTo>
                <a:lnTo>
                  <a:pt x="31" y="382"/>
                </a:lnTo>
                <a:lnTo>
                  <a:pt x="41" y="372"/>
                </a:lnTo>
                <a:lnTo>
                  <a:pt x="61" y="364"/>
                </a:lnTo>
                <a:lnTo>
                  <a:pt x="70" y="364"/>
                </a:lnTo>
                <a:lnTo>
                  <a:pt x="90" y="353"/>
                </a:lnTo>
                <a:lnTo>
                  <a:pt x="101" y="345"/>
                </a:lnTo>
                <a:lnTo>
                  <a:pt x="119" y="335"/>
                </a:lnTo>
                <a:lnTo>
                  <a:pt x="129" y="335"/>
                </a:lnTo>
                <a:lnTo>
                  <a:pt x="150" y="326"/>
                </a:lnTo>
                <a:lnTo>
                  <a:pt x="160" y="316"/>
                </a:lnTo>
                <a:lnTo>
                  <a:pt x="180" y="308"/>
                </a:lnTo>
                <a:lnTo>
                  <a:pt x="191" y="297"/>
                </a:lnTo>
                <a:lnTo>
                  <a:pt x="201" y="289"/>
                </a:lnTo>
                <a:lnTo>
                  <a:pt x="220" y="279"/>
                </a:lnTo>
                <a:lnTo>
                  <a:pt x="230" y="270"/>
                </a:lnTo>
                <a:lnTo>
                  <a:pt x="250" y="260"/>
                </a:lnTo>
                <a:lnTo>
                  <a:pt x="260" y="251"/>
                </a:lnTo>
                <a:lnTo>
                  <a:pt x="271" y="241"/>
                </a:lnTo>
                <a:lnTo>
                  <a:pt x="281" y="234"/>
                </a:lnTo>
                <a:lnTo>
                  <a:pt x="301" y="224"/>
                </a:lnTo>
                <a:lnTo>
                  <a:pt x="311" y="216"/>
                </a:lnTo>
                <a:lnTo>
                  <a:pt x="322" y="206"/>
                </a:lnTo>
                <a:lnTo>
                  <a:pt x="332" y="197"/>
                </a:lnTo>
                <a:lnTo>
                  <a:pt x="351" y="178"/>
                </a:lnTo>
                <a:lnTo>
                  <a:pt x="361" y="168"/>
                </a:lnTo>
                <a:lnTo>
                  <a:pt x="371" y="160"/>
                </a:lnTo>
                <a:lnTo>
                  <a:pt x="381" y="149"/>
                </a:lnTo>
                <a:lnTo>
                  <a:pt x="391" y="141"/>
                </a:lnTo>
                <a:lnTo>
                  <a:pt x="402" y="122"/>
                </a:lnTo>
                <a:lnTo>
                  <a:pt x="412" y="112"/>
                </a:lnTo>
                <a:lnTo>
                  <a:pt x="420" y="104"/>
                </a:lnTo>
                <a:lnTo>
                  <a:pt x="430" y="85"/>
                </a:lnTo>
                <a:lnTo>
                  <a:pt x="441" y="75"/>
                </a:lnTo>
                <a:lnTo>
                  <a:pt x="451" y="66"/>
                </a:lnTo>
                <a:lnTo>
                  <a:pt x="461" y="47"/>
                </a:lnTo>
                <a:lnTo>
                  <a:pt x="470" y="37"/>
                </a:lnTo>
                <a:lnTo>
                  <a:pt x="480" y="19"/>
                </a:lnTo>
                <a:lnTo>
                  <a:pt x="490" y="10"/>
                </a:lnTo>
                <a:lnTo>
                  <a:pt x="500" y="0"/>
                </a:lnTo>
                <a:lnTo>
                  <a:pt x="1343" y="449"/>
                </a:lnTo>
                <a:close/>
              </a:path>
            </a:pathLst>
          </a:custGeom>
          <a:solidFill>
            <a:srgbClr val="FFDBB7"/>
          </a:solidFill>
          <a:ln w="12700">
            <a:noFill/>
            <a:round/>
            <a:headEnd/>
            <a:tailEnd/>
          </a:ln>
          <a:effectLst/>
          <a:scene3d>
            <a:camera prst="orthographicFront">
              <a:rot lat="0" lon="0" rev="0"/>
            </a:camera>
            <a:lightRig rig="balanced" dir="t">
              <a:rot lat="0" lon="0" rev="8700000"/>
            </a:lightRig>
          </a:scene3d>
          <a:sp3d>
            <a:bevelT w="190500" h="38100"/>
          </a:sp3d>
        </p:spPr>
        <p:txBody>
          <a:bodyPr lIns="45720" rIns="45720" anchor="ctr" anchorCtr="1"/>
          <a:lstStyle/>
          <a:p>
            <a:pPr algn="ctr" fontAlgn="auto">
              <a:spcBef>
                <a:spcPts val="0"/>
              </a:spcBef>
              <a:spcAft>
                <a:spcPts val="0"/>
              </a:spcAft>
              <a:defRPr/>
            </a:pPr>
            <a:endParaRPr lang="en-US" sz="1800" kern="0" dirty="0">
              <a:solidFill>
                <a:sysClr val="windowText" lastClr="000000"/>
              </a:solidFill>
              <a:latin typeface="Arial" charset="0"/>
            </a:endParaRPr>
          </a:p>
        </p:txBody>
      </p:sp>
      <p:sp>
        <p:nvSpPr>
          <p:cNvPr id="33" name="Freeform 90"/>
          <p:cNvSpPr>
            <a:spLocks/>
          </p:cNvSpPr>
          <p:nvPr/>
        </p:nvSpPr>
        <p:spPr bwMode="auto">
          <a:xfrm>
            <a:off x="4391939" y="3309838"/>
            <a:ext cx="819344" cy="1013935"/>
          </a:xfrm>
          <a:custGeom>
            <a:avLst/>
            <a:gdLst>
              <a:gd name="T0" fmla="*/ 1 w 1058"/>
              <a:gd name="T1" fmla="*/ 1 h 1222"/>
              <a:gd name="T2" fmla="*/ 1 w 1058"/>
              <a:gd name="T3" fmla="*/ 1 h 1222"/>
              <a:gd name="T4" fmla="*/ 1 w 1058"/>
              <a:gd name="T5" fmla="*/ 1 h 1222"/>
              <a:gd name="T6" fmla="*/ 1 w 1058"/>
              <a:gd name="T7" fmla="*/ 1 h 1222"/>
              <a:gd name="T8" fmla="*/ 1 w 1058"/>
              <a:gd name="T9" fmla="*/ 1 h 1222"/>
              <a:gd name="T10" fmla="*/ 1 w 1058"/>
              <a:gd name="T11" fmla="*/ 1 h 1222"/>
              <a:gd name="T12" fmla="*/ 1 w 1058"/>
              <a:gd name="T13" fmla="*/ 1 h 1222"/>
              <a:gd name="T14" fmla="*/ 1 w 1058"/>
              <a:gd name="T15" fmla="*/ 1 h 1222"/>
              <a:gd name="T16" fmla="*/ 1 w 1058"/>
              <a:gd name="T17" fmla="*/ 1 h 1222"/>
              <a:gd name="T18" fmla="*/ 1 w 1058"/>
              <a:gd name="T19" fmla="*/ 1 h 1222"/>
              <a:gd name="T20" fmla="*/ 1 w 1058"/>
              <a:gd name="T21" fmla="*/ 1 h 1222"/>
              <a:gd name="T22" fmla="*/ 1 w 1058"/>
              <a:gd name="T23" fmla="*/ 1 h 1222"/>
              <a:gd name="T24" fmla="*/ 1 w 1058"/>
              <a:gd name="T25" fmla="*/ 1 h 1222"/>
              <a:gd name="T26" fmla="*/ 1 w 1058"/>
              <a:gd name="T27" fmla="*/ 1 h 1222"/>
              <a:gd name="T28" fmla="*/ 1 w 1058"/>
              <a:gd name="T29" fmla="*/ 1 h 1222"/>
              <a:gd name="T30" fmla="*/ 1 w 1058"/>
              <a:gd name="T31" fmla="*/ 1 h 1222"/>
              <a:gd name="T32" fmla="*/ 1 w 1058"/>
              <a:gd name="T33" fmla="*/ 1 h 1222"/>
              <a:gd name="T34" fmla="*/ 1 w 1058"/>
              <a:gd name="T35" fmla="*/ 1 h 1222"/>
              <a:gd name="T36" fmla="*/ 1 w 1058"/>
              <a:gd name="T37" fmla="*/ 1 h 1222"/>
              <a:gd name="T38" fmla="*/ 1 w 1058"/>
              <a:gd name="T39" fmla="*/ 1 h 1222"/>
              <a:gd name="T40" fmla="*/ 0 w 1058"/>
              <a:gd name="T41" fmla="*/ 1 h 1222"/>
              <a:gd name="T42" fmla="*/ 1 w 1058"/>
              <a:gd name="T43" fmla="*/ 1 h 1222"/>
              <a:gd name="T44" fmla="*/ 1 w 1058"/>
              <a:gd name="T45" fmla="*/ 1 h 1222"/>
              <a:gd name="T46" fmla="*/ 1 w 1058"/>
              <a:gd name="T47" fmla="*/ 1 h 1222"/>
              <a:gd name="T48" fmla="*/ 1 w 1058"/>
              <a:gd name="T49" fmla="*/ 1 h 1222"/>
              <a:gd name="T50" fmla="*/ 1 w 1058"/>
              <a:gd name="T51" fmla="*/ 1 h 1222"/>
              <a:gd name="T52" fmla="*/ 1 w 1058"/>
              <a:gd name="T53" fmla="*/ 1 h 1222"/>
              <a:gd name="T54" fmla="*/ 1 w 1058"/>
              <a:gd name="T55" fmla="*/ 1 h 1222"/>
              <a:gd name="T56" fmla="*/ 1 w 1058"/>
              <a:gd name="T57" fmla="*/ 1 h 1222"/>
              <a:gd name="T58" fmla="*/ 1 w 1058"/>
              <a:gd name="T59" fmla="*/ 1 h 1222"/>
              <a:gd name="T60" fmla="*/ 1 w 1058"/>
              <a:gd name="T61" fmla="*/ 1 h 1222"/>
              <a:gd name="T62" fmla="*/ 1 w 1058"/>
              <a:gd name="T63" fmla="*/ 1 h 1222"/>
              <a:gd name="T64" fmla="*/ 1 w 1058"/>
              <a:gd name="T65" fmla="*/ 1 h 1222"/>
              <a:gd name="T66" fmla="*/ 1 w 1058"/>
              <a:gd name="T67" fmla="*/ 1 h 1222"/>
              <a:gd name="T68" fmla="*/ 1 w 1058"/>
              <a:gd name="T69" fmla="*/ 1 h 1222"/>
              <a:gd name="T70" fmla="*/ 1 w 1058"/>
              <a:gd name="T71" fmla="*/ 1 h 1222"/>
              <a:gd name="T72" fmla="*/ 1 w 1058"/>
              <a:gd name="T73" fmla="*/ 1 h 1222"/>
              <a:gd name="T74" fmla="*/ 1 w 1058"/>
              <a:gd name="T75" fmla="*/ 1 h 1222"/>
              <a:gd name="T76" fmla="*/ 1 w 1058"/>
              <a:gd name="T77" fmla="*/ 1 h 1222"/>
              <a:gd name="T78" fmla="*/ 1 w 1058"/>
              <a:gd name="T79" fmla="*/ 1 h 1222"/>
              <a:gd name="T80" fmla="*/ 1 w 1058"/>
              <a:gd name="T81" fmla="*/ 1 h 12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58"/>
              <a:gd name="T124" fmla="*/ 0 h 1222"/>
              <a:gd name="T125" fmla="*/ 1058 w 1058"/>
              <a:gd name="T126" fmla="*/ 1222 h 122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58" h="1222">
                <a:moveTo>
                  <a:pt x="1029" y="0"/>
                </a:moveTo>
                <a:lnTo>
                  <a:pt x="1029" y="29"/>
                </a:lnTo>
                <a:lnTo>
                  <a:pt x="1039" y="56"/>
                </a:lnTo>
                <a:lnTo>
                  <a:pt x="1039" y="95"/>
                </a:lnTo>
                <a:lnTo>
                  <a:pt x="1047" y="121"/>
                </a:lnTo>
                <a:lnTo>
                  <a:pt x="1047" y="150"/>
                </a:lnTo>
                <a:lnTo>
                  <a:pt x="1047" y="187"/>
                </a:lnTo>
                <a:lnTo>
                  <a:pt x="1047" y="216"/>
                </a:lnTo>
                <a:lnTo>
                  <a:pt x="1058" y="245"/>
                </a:lnTo>
                <a:lnTo>
                  <a:pt x="1058" y="282"/>
                </a:lnTo>
                <a:lnTo>
                  <a:pt x="1058" y="311"/>
                </a:lnTo>
                <a:lnTo>
                  <a:pt x="1058" y="349"/>
                </a:lnTo>
                <a:lnTo>
                  <a:pt x="1058" y="376"/>
                </a:lnTo>
                <a:lnTo>
                  <a:pt x="1047" y="403"/>
                </a:lnTo>
                <a:lnTo>
                  <a:pt x="1047" y="440"/>
                </a:lnTo>
                <a:lnTo>
                  <a:pt x="1047" y="469"/>
                </a:lnTo>
                <a:lnTo>
                  <a:pt x="1047" y="498"/>
                </a:lnTo>
                <a:lnTo>
                  <a:pt x="1039" y="536"/>
                </a:lnTo>
                <a:lnTo>
                  <a:pt x="1039" y="565"/>
                </a:lnTo>
                <a:lnTo>
                  <a:pt x="1029" y="602"/>
                </a:lnTo>
                <a:lnTo>
                  <a:pt x="1029" y="631"/>
                </a:lnTo>
                <a:lnTo>
                  <a:pt x="1018" y="658"/>
                </a:lnTo>
                <a:lnTo>
                  <a:pt x="1018" y="685"/>
                </a:lnTo>
                <a:lnTo>
                  <a:pt x="1010" y="723"/>
                </a:lnTo>
                <a:lnTo>
                  <a:pt x="1000" y="752"/>
                </a:lnTo>
                <a:lnTo>
                  <a:pt x="990" y="780"/>
                </a:lnTo>
                <a:lnTo>
                  <a:pt x="979" y="818"/>
                </a:lnTo>
                <a:lnTo>
                  <a:pt x="973" y="847"/>
                </a:lnTo>
                <a:lnTo>
                  <a:pt x="962" y="874"/>
                </a:lnTo>
                <a:lnTo>
                  <a:pt x="952" y="903"/>
                </a:lnTo>
                <a:lnTo>
                  <a:pt x="944" y="932"/>
                </a:lnTo>
                <a:lnTo>
                  <a:pt x="933" y="967"/>
                </a:lnTo>
                <a:lnTo>
                  <a:pt x="923" y="996"/>
                </a:lnTo>
                <a:lnTo>
                  <a:pt x="905" y="1024"/>
                </a:lnTo>
                <a:lnTo>
                  <a:pt x="894" y="1052"/>
                </a:lnTo>
                <a:lnTo>
                  <a:pt x="886" y="1081"/>
                </a:lnTo>
                <a:lnTo>
                  <a:pt x="865" y="1109"/>
                </a:lnTo>
                <a:lnTo>
                  <a:pt x="855" y="1137"/>
                </a:lnTo>
                <a:lnTo>
                  <a:pt x="837" y="1166"/>
                </a:lnTo>
                <a:lnTo>
                  <a:pt x="826" y="1194"/>
                </a:lnTo>
                <a:lnTo>
                  <a:pt x="808" y="1222"/>
                </a:lnTo>
                <a:lnTo>
                  <a:pt x="0" y="770"/>
                </a:lnTo>
                <a:lnTo>
                  <a:pt x="10" y="752"/>
                </a:lnTo>
                <a:lnTo>
                  <a:pt x="19" y="741"/>
                </a:lnTo>
                <a:lnTo>
                  <a:pt x="19" y="723"/>
                </a:lnTo>
                <a:lnTo>
                  <a:pt x="29" y="714"/>
                </a:lnTo>
                <a:lnTo>
                  <a:pt x="39" y="695"/>
                </a:lnTo>
                <a:lnTo>
                  <a:pt x="39" y="685"/>
                </a:lnTo>
                <a:lnTo>
                  <a:pt x="48" y="668"/>
                </a:lnTo>
                <a:lnTo>
                  <a:pt x="58" y="650"/>
                </a:lnTo>
                <a:lnTo>
                  <a:pt x="58" y="639"/>
                </a:lnTo>
                <a:lnTo>
                  <a:pt x="68" y="621"/>
                </a:lnTo>
                <a:lnTo>
                  <a:pt x="78" y="610"/>
                </a:lnTo>
                <a:lnTo>
                  <a:pt x="78" y="592"/>
                </a:lnTo>
                <a:lnTo>
                  <a:pt x="85" y="573"/>
                </a:lnTo>
                <a:lnTo>
                  <a:pt x="85" y="565"/>
                </a:lnTo>
                <a:lnTo>
                  <a:pt x="85" y="546"/>
                </a:lnTo>
                <a:lnTo>
                  <a:pt x="95" y="536"/>
                </a:lnTo>
                <a:lnTo>
                  <a:pt x="95" y="517"/>
                </a:lnTo>
                <a:lnTo>
                  <a:pt x="105" y="498"/>
                </a:lnTo>
                <a:lnTo>
                  <a:pt x="105" y="488"/>
                </a:lnTo>
                <a:lnTo>
                  <a:pt x="105" y="469"/>
                </a:lnTo>
                <a:lnTo>
                  <a:pt x="114" y="451"/>
                </a:lnTo>
                <a:lnTo>
                  <a:pt x="114" y="440"/>
                </a:lnTo>
                <a:lnTo>
                  <a:pt x="114" y="422"/>
                </a:lnTo>
                <a:lnTo>
                  <a:pt x="114" y="403"/>
                </a:lnTo>
                <a:lnTo>
                  <a:pt x="114" y="395"/>
                </a:lnTo>
                <a:lnTo>
                  <a:pt x="124" y="376"/>
                </a:lnTo>
                <a:lnTo>
                  <a:pt x="124" y="357"/>
                </a:lnTo>
                <a:lnTo>
                  <a:pt x="124" y="349"/>
                </a:lnTo>
                <a:lnTo>
                  <a:pt x="124" y="330"/>
                </a:lnTo>
                <a:lnTo>
                  <a:pt x="124" y="311"/>
                </a:lnTo>
                <a:lnTo>
                  <a:pt x="124" y="301"/>
                </a:lnTo>
                <a:lnTo>
                  <a:pt x="124" y="282"/>
                </a:lnTo>
                <a:lnTo>
                  <a:pt x="124" y="264"/>
                </a:lnTo>
                <a:lnTo>
                  <a:pt x="124" y="253"/>
                </a:lnTo>
                <a:lnTo>
                  <a:pt x="114" y="235"/>
                </a:lnTo>
                <a:lnTo>
                  <a:pt x="114" y="216"/>
                </a:lnTo>
                <a:lnTo>
                  <a:pt x="114" y="197"/>
                </a:lnTo>
                <a:lnTo>
                  <a:pt x="114" y="187"/>
                </a:lnTo>
                <a:lnTo>
                  <a:pt x="114" y="168"/>
                </a:lnTo>
                <a:lnTo>
                  <a:pt x="105" y="150"/>
                </a:lnTo>
                <a:lnTo>
                  <a:pt x="1029" y="0"/>
                </a:lnTo>
                <a:close/>
              </a:path>
            </a:pathLst>
          </a:custGeom>
          <a:solidFill>
            <a:srgbClr val="FFDBB7"/>
          </a:solidFill>
          <a:ln w="12700">
            <a:noFill/>
            <a:round/>
            <a:headEnd/>
            <a:tailEnd/>
          </a:ln>
          <a:effectLst/>
          <a:scene3d>
            <a:camera prst="orthographicFront">
              <a:rot lat="0" lon="0" rev="0"/>
            </a:camera>
            <a:lightRig rig="balanced" dir="t">
              <a:rot lat="0" lon="0" rev="8700000"/>
            </a:lightRig>
          </a:scene3d>
          <a:sp3d>
            <a:bevelT w="190500" h="38100"/>
          </a:sp3d>
        </p:spPr>
        <p:txBody>
          <a:bodyPr lIns="45720" rIns="45720" anchor="ctr" anchorCtr="1"/>
          <a:lstStyle/>
          <a:p>
            <a:pPr algn="ctr" fontAlgn="auto">
              <a:spcBef>
                <a:spcPts val="0"/>
              </a:spcBef>
              <a:spcAft>
                <a:spcPts val="0"/>
              </a:spcAft>
              <a:defRPr/>
            </a:pPr>
            <a:endParaRPr lang="en-US" sz="1800" kern="0" dirty="0">
              <a:solidFill>
                <a:sysClr val="windowText" lastClr="000000"/>
              </a:solidFill>
              <a:latin typeface="Arial" charset="0"/>
            </a:endParaRPr>
          </a:p>
        </p:txBody>
      </p:sp>
      <p:sp>
        <p:nvSpPr>
          <p:cNvPr id="34" name="Freeform 91"/>
          <p:cNvSpPr>
            <a:spLocks/>
          </p:cNvSpPr>
          <p:nvPr/>
        </p:nvSpPr>
        <p:spPr bwMode="auto">
          <a:xfrm>
            <a:off x="4240854" y="2246333"/>
            <a:ext cx="951543" cy="1072518"/>
          </a:xfrm>
          <a:custGeom>
            <a:avLst/>
            <a:gdLst>
              <a:gd name="T0" fmla="*/ 1 w 1231"/>
              <a:gd name="T1" fmla="*/ 1 h 1293"/>
              <a:gd name="T2" fmla="*/ 1 w 1231"/>
              <a:gd name="T3" fmla="*/ 1 h 1293"/>
              <a:gd name="T4" fmla="*/ 1 w 1231"/>
              <a:gd name="T5" fmla="*/ 1 h 1293"/>
              <a:gd name="T6" fmla="*/ 1 w 1231"/>
              <a:gd name="T7" fmla="*/ 1 h 1293"/>
              <a:gd name="T8" fmla="*/ 1 w 1231"/>
              <a:gd name="T9" fmla="*/ 1 h 1293"/>
              <a:gd name="T10" fmla="*/ 1 w 1231"/>
              <a:gd name="T11" fmla="*/ 1 h 1293"/>
              <a:gd name="T12" fmla="*/ 1 w 1231"/>
              <a:gd name="T13" fmla="*/ 1 h 1293"/>
              <a:gd name="T14" fmla="*/ 1 w 1231"/>
              <a:gd name="T15" fmla="*/ 1 h 1293"/>
              <a:gd name="T16" fmla="*/ 1 w 1231"/>
              <a:gd name="T17" fmla="*/ 1 h 1293"/>
              <a:gd name="T18" fmla="*/ 1 w 1231"/>
              <a:gd name="T19" fmla="*/ 1 h 1293"/>
              <a:gd name="T20" fmla="*/ 1 w 1231"/>
              <a:gd name="T21" fmla="*/ 1 h 1293"/>
              <a:gd name="T22" fmla="*/ 1 w 1231"/>
              <a:gd name="T23" fmla="*/ 1 h 1293"/>
              <a:gd name="T24" fmla="*/ 1 w 1231"/>
              <a:gd name="T25" fmla="*/ 1 h 1293"/>
              <a:gd name="T26" fmla="*/ 1 w 1231"/>
              <a:gd name="T27" fmla="*/ 1 h 1293"/>
              <a:gd name="T28" fmla="*/ 1 w 1231"/>
              <a:gd name="T29" fmla="*/ 1 h 1293"/>
              <a:gd name="T30" fmla="*/ 1 w 1231"/>
              <a:gd name="T31" fmla="*/ 1 h 1293"/>
              <a:gd name="T32" fmla="*/ 1 w 1231"/>
              <a:gd name="T33" fmla="*/ 1 h 1293"/>
              <a:gd name="T34" fmla="*/ 1 w 1231"/>
              <a:gd name="T35" fmla="*/ 1 h 1293"/>
              <a:gd name="T36" fmla="*/ 1 w 1231"/>
              <a:gd name="T37" fmla="*/ 1 h 1293"/>
              <a:gd name="T38" fmla="*/ 1 w 1231"/>
              <a:gd name="T39" fmla="*/ 1 h 1293"/>
              <a:gd name="T40" fmla="*/ 1 w 1231"/>
              <a:gd name="T41" fmla="*/ 1 h 1293"/>
              <a:gd name="T42" fmla="*/ 1 w 1231"/>
              <a:gd name="T43" fmla="*/ 1 h 1293"/>
              <a:gd name="T44" fmla="*/ 1 w 1231"/>
              <a:gd name="T45" fmla="*/ 1 h 1293"/>
              <a:gd name="T46" fmla="*/ 1 w 1231"/>
              <a:gd name="T47" fmla="*/ 1 h 1293"/>
              <a:gd name="T48" fmla="*/ 1 w 1231"/>
              <a:gd name="T49" fmla="*/ 1 h 1293"/>
              <a:gd name="T50" fmla="*/ 1 w 1231"/>
              <a:gd name="T51" fmla="*/ 1 h 1293"/>
              <a:gd name="T52" fmla="*/ 1 w 1231"/>
              <a:gd name="T53" fmla="*/ 1 h 1293"/>
              <a:gd name="T54" fmla="*/ 1 w 1231"/>
              <a:gd name="T55" fmla="*/ 1 h 1293"/>
              <a:gd name="T56" fmla="*/ 1 w 1231"/>
              <a:gd name="T57" fmla="*/ 1 h 1293"/>
              <a:gd name="T58" fmla="*/ 1 w 1231"/>
              <a:gd name="T59" fmla="*/ 1 h 1293"/>
              <a:gd name="T60" fmla="*/ 1 w 1231"/>
              <a:gd name="T61" fmla="*/ 1 h 1293"/>
              <a:gd name="T62" fmla="*/ 1 w 1231"/>
              <a:gd name="T63" fmla="*/ 1 h 1293"/>
              <a:gd name="T64" fmla="*/ 1 w 1231"/>
              <a:gd name="T65" fmla="*/ 1 h 1293"/>
              <a:gd name="T66" fmla="*/ 1 w 1231"/>
              <a:gd name="T67" fmla="*/ 1 h 1293"/>
              <a:gd name="T68" fmla="*/ 1 w 1231"/>
              <a:gd name="T69" fmla="*/ 1 h 1293"/>
              <a:gd name="T70" fmla="*/ 1 w 1231"/>
              <a:gd name="T71" fmla="*/ 1 h 1293"/>
              <a:gd name="T72" fmla="*/ 1 w 1231"/>
              <a:gd name="T73" fmla="*/ 1 h 1293"/>
              <a:gd name="T74" fmla="*/ 1 w 1231"/>
              <a:gd name="T75" fmla="*/ 1 h 1293"/>
              <a:gd name="T76" fmla="*/ 1 w 1231"/>
              <a:gd name="T77" fmla="*/ 1 h 1293"/>
              <a:gd name="T78" fmla="*/ 1 w 1231"/>
              <a:gd name="T79" fmla="*/ 1 h 1293"/>
              <a:gd name="T80" fmla="*/ 0 w 1231"/>
              <a:gd name="T81" fmla="*/ 1 h 12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31"/>
              <a:gd name="T124" fmla="*/ 0 h 1293"/>
              <a:gd name="T125" fmla="*/ 1231 w 1231"/>
              <a:gd name="T126" fmla="*/ 1293 h 129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31" h="1293">
                <a:moveTo>
                  <a:pt x="602" y="0"/>
                </a:moveTo>
                <a:lnTo>
                  <a:pt x="620" y="18"/>
                </a:lnTo>
                <a:lnTo>
                  <a:pt x="648" y="37"/>
                </a:lnTo>
                <a:lnTo>
                  <a:pt x="668" y="68"/>
                </a:lnTo>
                <a:lnTo>
                  <a:pt x="697" y="88"/>
                </a:lnTo>
                <a:lnTo>
                  <a:pt x="716" y="107"/>
                </a:lnTo>
                <a:lnTo>
                  <a:pt x="744" y="137"/>
                </a:lnTo>
                <a:lnTo>
                  <a:pt x="763" y="158"/>
                </a:lnTo>
                <a:lnTo>
                  <a:pt x="782" y="187"/>
                </a:lnTo>
                <a:lnTo>
                  <a:pt x="802" y="207"/>
                </a:lnTo>
                <a:lnTo>
                  <a:pt x="831" y="236"/>
                </a:lnTo>
                <a:lnTo>
                  <a:pt x="850" y="256"/>
                </a:lnTo>
                <a:lnTo>
                  <a:pt x="869" y="287"/>
                </a:lnTo>
                <a:lnTo>
                  <a:pt x="889" y="314"/>
                </a:lnTo>
                <a:lnTo>
                  <a:pt x="908" y="345"/>
                </a:lnTo>
                <a:lnTo>
                  <a:pt x="926" y="363"/>
                </a:lnTo>
                <a:lnTo>
                  <a:pt x="943" y="394"/>
                </a:lnTo>
                <a:lnTo>
                  <a:pt x="964" y="423"/>
                </a:lnTo>
                <a:lnTo>
                  <a:pt x="972" y="454"/>
                </a:lnTo>
                <a:lnTo>
                  <a:pt x="993" y="484"/>
                </a:lnTo>
                <a:lnTo>
                  <a:pt x="1011" y="503"/>
                </a:lnTo>
                <a:lnTo>
                  <a:pt x="1030" y="533"/>
                </a:lnTo>
                <a:lnTo>
                  <a:pt x="1040" y="562"/>
                </a:lnTo>
                <a:lnTo>
                  <a:pt x="1059" y="593"/>
                </a:lnTo>
                <a:lnTo>
                  <a:pt x="1069" y="620"/>
                </a:lnTo>
                <a:lnTo>
                  <a:pt x="1088" y="651"/>
                </a:lnTo>
                <a:lnTo>
                  <a:pt x="1098" y="690"/>
                </a:lnTo>
                <a:lnTo>
                  <a:pt x="1108" y="720"/>
                </a:lnTo>
                <a:lnTo>
                  <a:pt x="1127" y="749"/>
                </a:lnTo>
                <a:lnTo>
                  <a:pt x="1136" y="780"/>
                </a:lnTo>
                <a:lnTo>
                  <a:pt x="1146" y="809"/>
                </a:lnTo>
                <a:lnTo>
                  <a:pt x="1156" y="839"/>
                </a:lnTo>
                <a:lnTo>
                  <a:pt x="1164" y="870"/>
                </a:lnTo>
                <a:lnTo>
                  <a:pt x="1175" y="909"/>
                </a:lnTo>
                <a:lnTo>
                  <a:pt x="1185" y="938"/>
                </a:lnTo>
                <a:lnTo>
                  <a:pt x="1193" y="967"/>
                </a:lnTo>
                <a:lnTo>
                  <a:pt x="1204" y="998"/>
                </a:lnTo>
                <a:lnTo>
                  <a:pt x="1214" y="1037"/>
                </a:lnTo>
                <a:lnTo>
                  <a:pt x="1222" y="1067"/>
                </a:lnTo>
                <a:lnTo>
                  <a:pt x="1222" y="1096"/>
                </a:lnTo>
                <a:lnTo>
                  <a:pt x="1231" y="1135"/>
                </a:lnTo>
                <a:lnTo>
                  <a:pt x="314" y="1293"/>
                </a:lnTo>
                <a:lnTo>
                  <a:pt x="314" y="1283"/>
                </a:lnTo>
                <a:lnTo>
                  <a:pt x="314" y="1263"/>
                </a:lnTo>
                <a:lnTo>
                  <a:pt x="306" y="1254"/>
                </a:lnTo>
                <a:lnTo>
                  <a:pt x="306" y="1234"/>
                </a:lnTo>
                <a:lnTo>
                  <a:pt x="296" y="1215"/>
                </a:lnTo>
                <a:lnTo>
                  <a:pt x="296" y="1205"/>
                </a:lnTo>
                <a:lnTo>
                  <a:pt x="296" y="1186"/>
                </a:lnTo>
                <a:lnTo>
                  <a:pt x="287" y="1166"/>
                </a:lnTo>
                <a:lnTo>
                  <a:pt x="287" y="1156"/>
                </a:lnTo>
                <a:lnTo>
                  <a:pt x="277" y="1135"/>
                </a:lnTo>
                <a:lnTo>
                  <a:pt x="267" y="1127"/>
                </a:lnTo>
                <a:lnTo>
                  <a:pt x="267" y="1106"/>
                </a:lnTo>
                <a:lnTo>
                  <a:pt x="258" y="1096"/>
                </a:lnTo>
                <a:lnTo>
                  <a:pt x="248" y="1076"/>
                </a:lnTo>
                <a:lnTo>
                  <a:pt x="248" y="1057"/>
                </a:lnTo>
                <a:lnTo>
                  <a:pt x="238" y="1047"/>
                </a:lnTo>
                <a:lnTo>
                  <a:pt x="229" y="1026"/>
                </a:lnTo>
                <a:lnTo>
                  <a:pt x="229" y="1016"/>
                </a:lnTo>
                <a:lnTo>
                  <a:pt x="219" y="998"/>
                </a:lnTo>
                <a:lnTo>
                  <a:pt x="209" y="987"/>
                </a:lnTo>
                <a:lnTo>
                  <a:pt x="200" y="977"/>
                </a:lnTo>
                <a:lnTo>
                  <a:pt x="190" y="957"/>
                </a:lnTo>
                <a:lnTo>
                  <a:pt x="180" y="947"/>
                </a:lnTo>
                <a:lnTo>
                  <a:pt x="171" y="928"/>
                </a:lnTo>
                <a:lnTo>
                  <a:pt x="161" y="919"/>
                </a:lnTo>
                <a:lnTo>
                  <a:pt x="151" y="909"/>
                </a:lnTo>
                <a:lnTo>
                  <a:pt x="143" y="889"/>
                </a:lnTo>
                <a:lnTo>
                  <a:pt x="132" y="879"/>
                </a:lnTo>
                <a:lnTo>
                  <a:pt x="122" y="870"/>
                </a:lnTo>
                <a:lnTo>
                  <a:pt x="114" y="850"/>
                </a:lnTo>
                <a:lnTo>
                  <a:pt x="103" y="839"/>
                </a:lnTo>
                <a:lnTo>
                  <a:pt x="95" y="829"/>
                </a:lnTo>
                <a:lnTo>
                  <a:pt x="85" y="809"/>
                </a:lnTo>
                <a:lnTo>
                  <a:pt x="75" y="800"/>
                </a:lnTo>
                <a:lnTo>
                  <a:pt x="66" y="790"/>
                </a:lnTo>
                <a:lnTo>
                  <a:pt x="46" y="780"/>
                </a:lnTo>
                <a:lnTo>
                  <a:pt x="37" y="770"/>
                </a:lnTo>
                <a:lnTo>
                  <a:pt x="29" y="760"/>
                </a:lnTo>
                <a:lnTo>
                  <a:pt x="18" y="741"/>
                </a:lnTo>
                <a:lnTo>
                  <a:pt x="0" y="731"/>
                </a:lnTo>
                <a:lnTo>
                  <a:pt x="602" y="0"/>
                </a:lnTo>
                <a:close/>
              </a:path>
            </a:pathLst>
          </a:custGeom>
          <a:solidFill>
            <a:srgbClr val="FFDBB7"/>
          </a:solidFill>
          <a:ln w="12700">
            <a:noFill/>
            <a:round/>
            <a:headEnd/>
            <a:tailEnd/>
          </a:ln>
          <a:effectLst/>
          <a:scene3d>
            <a:camera prst="orthographicFront">
              <a:rot lat="0" lon="0" rev="0"/>
            </a:camera>
            <a:lightRig rig="balanced" dir="t">
              <a:rot lat="0" lon="0" rev="8700000"/>
            </a:lightRig>
          </a:scene3d>
          <a:sp3d>
            <a:bevelT w="190500" h="38100"/>
          </a:sp3d>
        </p:spPr>
        <p:txBody>
          <a:bodyPr lIns="45720" rIns="45720" anchor="ctr" anchorCtr="1"/>
          <a:lstStyle/>
          <a:p>
            <a:pPr algn="ctr" fontAlgn="auto">
              <a:spcBef>
                <a:spcPts val="0"/>
              </a:spcBef>
              <a:spcAft>
                <a:spcPts val="0"/>
              </a:spcAft>
              <a:defRPr/>
            </a:pPr>
            <a:endParaRPr lang="en-US" sz="1800" kern="0" dirty="0">
              <a:solidFill>
                <a:sysClr val="windowText" lastClr="000000"/>
              </a:solidFill>
              <a:latin typeface="Arial" charset="0"/>
            </a:endParaRPr>
          </a:p>
        </p:txBody>
      </p:sp>
      <p:sp>
        <p:nvSpPr>
          <p:cNvPr id="35" name="Freeform 92"/>
          <p:cNvSpPr>
            <a:spLocks/>
          </p:cNvSpPr>
          <p:nvPr/>
        </p:nvSpPr>
        <p:spPr bwMode="auto">
          <a:xfrm>
            <a:off x="3646684" y="1777670"/>
            <a:ext cx="937016" cy="884752"/>
          </a:xfrm>
          <a:custGeom>
            <a:avLst/>
            <a:gdLst>
              <a:gd name="T0" fmla="*/ 1 w 1212"/>
              <a:gd name="T1" fmla="*/ 0 h 1066"/>
              <a:gd name="T2" fmla="*/ 1 w 1212"/>
              <a:gd name="T3" fmla="*/ 0 h 1066"/>
              <a:gd name="T4" fmla="*/ 1 w 1212"/>
              <a:gd name="T5" fmla="*/ 0 h 1066"/>
              <a:gd name="T6" fmla="*/ 1 w 1212"/>
              <a:gd name="T7" fmla="*/ 1 h 1066"/>
              <a:gd name="T8" fmla="*/ 1 w 1212"/>
              <a:gd name="T9" fmla="*/ 1 h 1066"/>
              <a:gd name="T10" fmla="*/ 1 w 1212"/>
              <a:gd name="T11" fmla="*/ 1 h 1066"/>
              <a:gd name="T12" fmla="*/ 1 w 1212"/>
              <a:gd name="T13" fmla="*/ 1 h 1066"/>
              <a:gd name="T14" fmla="*/ 1 w 1212"/>
              <a:gd name="T15" fmla="*/ 1 h 1066"/>
              <a:gd name="T16" fmla="*/ 1 w 1212"/>
              <a:gd name="T17" fmla="*/ 1 h 1066"/>
              <a:gd name="T18" fmla="*/ 1 w 1212"/>
              <a:gd name="T19" fmla="*/ 1 h 1066"/>
              <a:gd name="T20" fmla="*/ 1 w 1212"/>
              <a:gd name="T21" fmla="*/ 1 h 1066"/>
              <a:gd name="T22" fmla="*/ 1 w 1212"/>
              <a:gd name="T23" fmla="*/ 1 h 1066"/>
              <a:gd name="T24" fmla="*/ 1 w 1212"/>
              <a:gd name="T25" fmla="*/ 1 h 1066"/>
              <a:gd name="T26" fmla="*/ 1 w 1212"/>
              <a:gd name="T27" fmla="*/ 1 h 1066"/>
              <a:gd name="T28" fmla="*/ 1 w 1212"/>
              <a:gd name="T29" fmla="*/ 1 h 1066"/>
              <a:gd name="T30" fmla="*/ 1 w 1212"/>
              <a:gd name="T31" fmla="*/ 1 h 1066"/>
              <a:gd name="T32" fmla="*/ 1 w 1212"/>
              <a:gd name="T33" fmla="*/ 1 h 1066"/>
              <a:gd name="T34" fmla="*/ 1 w 1212"/>
              <a:gd name="T35" fmla="*/ 1 h 1066"/>
              <a:gd name="T36" fmla="*/ 1 w 1212"/>
              <a:gd name="T37" fmla="*/ 1 h 1066"/>
              <a:gd name="T38" fmla="*/ 1 w 1212"/>
              <a:gd name="T39" fmla="*/ 1 h 1066"/>
              <a:gd name="T40" fmla="*/ 1 w 1212"/>
              <a:gd name="T41" fmla="*/ 1 h 1066"/>
              <a:gd name="T42" fmla="*/ 1 w 1212"/>
              <a:gd name="T43" fmla="*/ 1 h 1066"/>
              <a:gd name="T44" fmla="*/ 1 w 1212"/>
              <a:gd name="T45" fmla="*/ 1 h 1066"/>
              <a:gd name="T46" fmla="*/ 1 w 1212"/>
              <a:gd name="T47" fmla="*/ 1 h 1066"/>
              <a:gd name="T48" fmla="*/ 1 w 1212"/>
              <a:gd name="T49" fmla="*/ 1 h 1066"/>
              <a:gd name="T50" fmla="*/ 1 w 1212"/>
              <a:gd name="T51" fmla="*/ 1 h 1066"/>
              <a:gd name="T52" fmla="*/ 1 w 1212"/>
              <a:gd name="T53" fmla="*/ 1 h 1066"/>
              <a:gd name="T54" fmla="*/ 1 w 1212"/>
              <a:gd name="T55" fmla="*/ 1 h 1066"/>
              <a:gd name="T56" fmla="*/ 1 w 1212"/>
              <a:gd name="T57" fmla="*/ 1 h 1066"/>
              <a:gd name="T58" fmla="*/ 1 w 1212"/>
              <a:gd name="T59" fmla="*/ 1 h 1066"/>
              <a:gd name="T60" fmla="*/ 1 w 1212"/>
              <a:gd name="T61" fmla="*/ 1 h 1066"/>
              <a:gd name="T62" fmla="*/ 1 w 1212"/>
              <a:gd name="T63" fmla="*/ 1 h 1066"/>
              <a:gd name="T64" fmla="*/ 1 w 1212"/>
              <a:gd name="T65" fmla="*/ 1 h 1066"/>
              <a:gd name="T66" fmla="*/ 1 w 1212"/>
              <a:gd name="T67" fmla="*/ 1 h 1066"/>
              <a:gd name="T68" fmla="*/ 1 w 1212"/>
              <a:gd name="T69" fmla="*/ 1 h 1066"/>
              <a:gd name="T70" fmla="*/ 1 w 1212"/>
              <a:gd name="T71" fmla="*/ 1 h 1066"/>
              <a:gd name="T72" fmla="*/ 1 w 1212"/>
              <a:gd name="T73" fmla="*/ 1 h 1066"/>
              <a:gd name="T74" fmla="*/ 1 w 1212"/>
              <a:gd name="T75" fmla="*/ 1 h 1066"/>
              <a:gd name="T76" fmla="*/ 1 w 1212"/>
              <a:gd name="T77" fmla="*/ 1 h 1066"/>
              <a:gd name="T78" fmla="*/ 1 w 1212"/>
              <a:gd name="T79" fmla="*/ 1 h 1066"/>
              <a:gd name="T80" fmla="*/ 0 w 1212"/>
              <a:gd name="T81" fmla="*/ 1 h 10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12"/>
              <a:gd name="T124" fmla="*/ 0 h 1066"/>
              <a:gd name="T125" fmla="*/ 1212 w 1212"/>
              <a:gd name="T126" fmla="*/ 1066 h 106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12" h="1066">
                <a:moveTo>
                  <a:pt x="0" y="0"/>
                </a:moveTo>
                <a:lnTo>
                  <a:pt x="28" y="0"/>
                </a:lnTo>
                <a:lnTo>
                  <a:pt x="59" y="0"/>
                </a:lnTo>
                <a:lnTo>
                  <a:pt x="98" y="0"/>
                </a:lnTo>
                <a:lnTo>
                  <a:pt x="127" y="0"/>
                </a:lnTo>
                <a:lnTo>
                  <a:pt x="166" y="0"/>
                </a:lnTo>
                <a:lnTo>
                  <a:pt x="197" y="9"/>
                </a:lnTo>
                <a:lnTo>
                  <a:pt x="226" y="9"/>
                </a:lnTo>
                <a:lnTo>
                  <a:pt x="263" y="19"/>
                </a:lnTo>
                <a:lnTo>
                  <a:pt x="292" y="19"/>
                </a:lnTo>
                <a:lnTo>
                  <a:pt x="323" y="26"/>
                </a:lnTo>
                <a:lnTo>
                  <a:pt x="362" y="26"/>
                </a:lnTo>
                <a:lnTo>
                  <a:pt x="391" y="34"/>
                </a:lnTo>
                <a:lnTo>
                  <a:pt x="421" y="44"/>
                </a:lnTo>
                <a:lnTo>
                  <a:pt x="450" y="44"/>
                </a:lnTo>
                <a:lnTo>
                  <a:pt x="489" y="53"/>
                </a:lnTo>
                <a:lnTo>
                  <a:pt x="518" y="61"/>
                </a:lnTo>
                <a:lnTo>
                  <a:pt x="549" y="72"/>
                </a:lnTo>
                <a:lnTo>
                  <a:pt x="576" y="80"/>
                </a:lnTo>
                <a:lnTo>
                  <a:pt x="615" y="89"/>
                </a:lnTo>
                <a:lnTo>
                  <a:pt x="646" y="97"/>
                </a:lnTo>
                <a:lnTo>
                  <a:pt x="675" y="116"/>
                </a:lnTo>
                <a:lnTo>
                  <a:pt x="703" y="124"/>
                </a:lnTo>
                <a:lnTo>
                  <a:pt x="734" y="135"/>
                </a:lnTo>
                <a:lnTo>
                  <a:pt x="763" y="143"/>
                </a:lnTo>
                <a:lnTo>
                  <a:pt x="792" y="160"/>
                </a:lnTo>
                <a:lnTo>
                  <a:pt x="822" y="170"/>
                </a:lnTo>
                <a:lnTo>
                  <a:pt x="851" y="187"/>
                </a:lnTo>
                <a:lnTo>
                  <a:pt x="879" y="197"/>
                </a:lnTo>
                <a:lnTo>
                  <a:pt x="909" y="214"/>
                </a:lnTo>
                <a:lnTo>
                  <a:pt x="938" y="233"/>
                </a:lnTo>
                <a:lnTo>
                  <a:pt x="967" y="242"/>
                </a:lnTo>
                <a:lnTo>
                  <a:pt x="998" y="260"/>
                </a:lnTo>
                <a:lnTo>
                  <a:pt x="1026" y="277"/>
                </a:lnTo>
                <a:lnTo>
                  <a:pt x="1055" y="296"/>
                </a:lnTo>
                <a:lnTo>
                  <a:pt x="1076" y="313"/>
                </a:lnTo>
                <a:lnTo>
                  <a:pt x="1105" y="330"/>
                </a:lnTo>
                <a:lnTo>
                  <a:pt x="1135" y="349"/>
                </a:lnTo>
                <a:lnTo>
                  <a:pt x="1164" y="366"/>
                </a:lnTo>
                <a:lnTo>
                  <a:pt x="1183" y="384"/>
                </a:lnTo>
                <a:lnTo>
                  <a:pt x="1212" y="403"/>
                </a:lnTo>
                <a:lnTo>
                  <a:pt x="596" y="1066"/>
                </a:lnTo>
                <a:lnTo>
                  <a:pt x="586" y="1058"/>
                </a:lnTo>
                <a:lnTo>
                  <a:pt x="576" y="1047"/>
                </a:lnTo>
                <a:lnTo>
                  <a:pt x="566" y="1039"/>
                </a:lnTo>
                <a:lnTo>
                  <a:pt x="549" y="1030"/>
                </a:lnTo>
                <a:lnTo>
                  <a:pt x="539" y="1022"/>
                </a:lnTo>
                <a:lnTo>
                  <a:pt x="518" y="1012"/>
                </a:lnTo>
                <a:lnTo>
                  <a:pt x="510" y="1003"/>
                </a:lnTo>
                <a:lnTo>
                  <a:pt x="499" y="995"/>
                </a:lnTo>
                <a:lnTo>
                  <a:pt x="479" y="995"/>
                </a:lnTo>
                <a:lnTo>
                  <a:pt x="470" y="985"/>
                </a:lnTo>
                <a:lnTo>
                  <a:pt x="450" y="976"/>
                </a:lnTo>
                <a:lnTo>
                  <a:pt x="440" y="968"/>
                </a:lnTo>
                <a:lnTo>
                  <a:pt x="421" y="957"/>
                </a:lnTo>
                <a:lnTo>
                  <a:pt x="411" y="957"/>
                </a:lnTo>
                <a:lnTo>
                  <a:pt x="391" y="949"/>
                </a:lnTo>
                <a:lnTo>
                  <a:pt x="380" y="940"/>
                </a:lnTo>
                <a:lnTo>
                  <a:pt x="362" y="932"/>
                </a:lnTo>
                <a:lnTo>
                  <a:pt x="351" y="932"/>
                </a:lnTo>
                <a:lnTo>
                  <a:pt x="333" y="922"/>
                </a:lnTo>
                <a:lnTo>
                  <a:pt x="323" y="922"/>
                </a:lnTo>
                <a:lnTo>
                  <a:pt x="302" y="913"/>
                </a:lnTo>
                <a:lnTo>
                  <a:pt x="283" y="905"/>
                </a:lnTo>
                <a:lnTo>
                  <a:pt x="273" y="905"/>
                </a:lnTo>
                <a:lnTo>
                  <a:pt x="253" y="894"/>
                </a:lnTo>
                <a:lnTo>
                  <a:pt x="246" y="894"/>
                </a:lnTo>
                <a:lnTo>
                  <a:pt x="226" y="894"/>
                </a:lnTo>
                <a:lnTo>
                  <a:pt x="205" y="886"/>
                </a:lnTo>
                <a:lnTo>
                  <a:pt x="197" y="886"/>
                </a:lnTo>
                <a:lnTo>
                  <a:pt x="176" y="886"/>
                </a:lnTo>
                <a:lnTo>
                  <a:pt x="156" y="877"/>
                </a:lnTo>
                <a:lnTo>
                  <a:pt x="147" y="877"/>
                </a:lnTo>
                <a:lnTo>
                  <a:pt x="127" y="877"/>
                </a:lnTo>
                <a:lnTo>
                  <a:pt x="108" y="867"/>
                </a:lnTo>
                <a:lnTo>
                  <a:pt x="98" y="867"/>
                </a:lnTo>
                <a:lnTo>
                  <a:pt x="78" y="867"/>
                </a:lnTo>
                <a:lnTo>
                  <a:pt x="59" y="867"/>
                </a:lnTo>
                <a:lnTo>
                  <a:pt x="49" y="867"/>
                </a:lnTo>
                <a:lnTo>
                  <a:pt x="28" y="867"/>
                </a:lnTo>
                <a:lnTo>
                  <a:pt x="10" y="867"/>
                </a:lnTo>
                <a:lnTo>
                  <a:pt x="0" y="867"/>
                </a:lnTo>
                <a:lnTo>
                  <a:pt x="0" y="0"/>
                </a:lnTo>
                <a:close/>
              </a:path>
            </a:pathLst>
          </a:custGeom>
          <a:solidFill>
            <a:srgbClr val="FFDBB7"/>
          </a:solidFill>
          <a:ln w="12700">
            <a:noFill/>
            <a:round/>
            <a:headEnd/>
            <a:tailEnd/>
          </a:ln>
          <a:effectLst/>
          <a:scene3d>
            <a:camera prst="orthographicFront">
              <a:rot lat="0" lon="0" rev="0"/>
            </a:camera>
            <a:lightRig rig="balanced" dir="t">
              <a:rot lat="0" lon="0" rev="8700000"/>
            </a:lightRig>
          </a:scene3d>
          <a:sp3d>
            <a:bevelT w="190500" h="38100"/>
          </a:sp3d>
        </p:spPr>
        <p:txBody>
          <a:bodyPr lIns="45720" rIns="45720" anchor="ctr" anchorCtr="1"/>
          <a:lstStyle/>
          <a:p>
            <a:pPr algn="ctr" fontAlgn="auto">
              <a:spcBef>
                <a:spcPts val="0"/>
              </a:spcBef>
              <a:spcAft>
                <a:spcPts val="0"/>
              </a:spcAft>
              <a:defRPr/>
            </a:pPr>
            <a:endParaRPr lang="en-US" sz="1800" kern="0" dirty="0">
              <a:solidFill>
                <a:sysClr val="windowText" lastClr="000000"/>
              </a:solidFill>
              <a:latin typeface="Arial" charset="0"/>
            </a:endParaRPr>
          </a:p>
        </p:txBody>
      </p:sp>
      <p:sp>
        <p:nvSpPr>
          <p:cNvPr id="36" name="Text Box 93"/>
          <p:cNvSpPr txBox="1">
            <a:spLocks noChangeArrowheads="1"/>
          </p:cNvSpPr>
          <p:nvPr/>
        </p:nvSpPr>
        <p:spPr bwMode="auto">
          <a:xfrm>
            <a:off x="3597275" y="1841500"/>
            <a:ext cx="815975" cy="566738"/>
          </a:xfrm>
          <a:prstGeom prst="rect">
            <a:avLst/>
          </a:prstGeom>
          <a:noFill/>
          <a:ln w="12700">
            <a:noFill/>
            <a:miter lim="800000"/>
            <a:headEnd/>
            <a:tailEnd/>
          </a:ln>
        </p:spPr>
        <p:txBody>
          <a:bodyPr lIns="45720" rIns="45720" anchor="ctr" anchorCtr="1"/>
          <a:lstStyle/>
          <a:p>
            <a:pPr algn="ctr" eaLnBrk="0" fontAlgn="auto" hangingPunct="0">
              <a:spcBef>
                <a:spcPts val="0"/>
              </a:spcBef>
              <a:spcAft>
                <a:spcPts val="0"/>
              </a:spcAft>
              <a:defRPr/>
            </a:pPr>
            <a:r>
              <a:rPr lang="en-US" sz="1000" kern="0" dirty="0">
                <a:solidFill>
                  <a:srgbClr val="000000"/>
                </a:solidFill>
                <a:latin typeface="Arial" charset="0"/>
                <a:cs typeface="Arial" pitchFamily="34" charset="0"/>
              </a:rPr>
              <a:t>Software</a:t>
            </a:r>
          </a:p>
          <a:p>
            <a:pPr algn="ctr" eaLnBrk="0" fontAlgn="auto" hangingPunct="0">
              <a:spcBef>
                <a:spcPts val="0"/>
              </a:spcBef>
              <a:spcAft>
                <a:spcPts val="0"/>
              </a:spcAft>
              <a:defRPr/>
            </a:pPr>
            <a:r>
              <a:rPr lang="en-US" sz="1000" kern="0" dirty="0">
                <a:solidFill>
                  <a:srgbClr val="000000"/>
                </a:solidFill>
                <a:latin typeface="Arial" charset="0"/>
                <a:cs typeface="Arial" pitchFamily="34" charset="0"/>
              </a:rPr>
              <a:t>Engineering</a:t>
            </a:r>
          </a:p>
        </p:txBody>
      </p:sp>
      <p:sp>
        <p:nvSpPr>
          <p:cNvPr id="37" name="Text Box 94"/>
          <p:cNvSpPr txBox="1">
            <a:spLocks noChangeArrowheads="1"/>
          </p:cNvSpPr>
          <p:nvPr/>
        </p:nvSpPr>
        <p:spPr bwMode="auto">
          <a:xfrm>
            <a:off x="4370388" y="2743200"/>
            <a:ext cx="654050" cy="287338"/>
          </a:xfrm>
          <a:prstGeom prst="rect">
            <a:avLst/>
          </a:prstGeom>
          <a:noFill/>
          <a:ln w="12700">
            <a:noFill/>
            <a:miter lim="800000"/>
            <a:headEnd/>
            <a:tailEnd/>
          </a:ln>
        </p:spPr>
        <p:txBody>
          <a:bodyPr lIns="45720" rIns="45720" anchor="ctr" anchorCtr="1"/>
          <a:lstStyle/>
          <a:p>
            <a:pPr algn="ctr" eaLnBrk="0" fontAlgn="auto" hangingPunct="0">
              <a:spcBef>
                <a:spcPts val="0"/>
              </a:spcBef>
              <a:spcAft>
                <a:spcPts val="0"/>
              </a:spcAft>
              <a:defRPr/>
            </a:pPr>
            <a:r>
              <a:rPr lang="en-US" sz="1000" kern="0" dirty="0">
                <a:solidFill>
                  <a:srgbClr val="000000"/>
                </a:solidFill>
                <a:latin typeface="Arial" charset="0"/>
                <a:cs typeface="Arial" pitchFamily="34" charset="0"/>
              </a:rPr>
              <a:t>Mobile</a:t>
            </a:r>
          </a:p>
          <a:p>
            <a:pPr algn="ctr" eaLnBrk="0" fontAlgn="auto" hangingPunct="0">
              <a:spcBef>
                <a:spcPts val="0"/>
              </a:spcBef>
              <a:spcAft>
                <a:spcPts val="0"/>
              </a:spcAft>
              <a:defRPr/>
            </a:pPr>
            <a:r>
              <a:rPr lang="en-US" sz="1000" kern="0" dirty="0">
                <a:solidFill>
                  <a:srgbClr val="000000"/>
                </a:solidFill>
                <a:latin typeface="Arial" charset="0"/>
                <a:cs typeface="Arial" pitchFamily="34" charset="0"/>
              </a:rPr>
              <a:t>Testing</a:t>
            </a:r>
          </a:p>
        </p:txBody>
      </p:sp>
      <p:sp>
        <p:nvSpPr>
          <p:cNvPr id="38" name="Text Box 95"/>
          <p:cNvSpPr txBox="1">
            <a:spLocks noChangeArrowheads="1"/>
          </p:cNvSpPr>
          <p:nvPr/>
        </p:nvSpPr>
        <p:spPr bwMode="auto">
          <a:xfrm>
            <a:off x="4467225" y="3573463"/>
            <a:ext cx="731838" cy="290512"/>
          </a:xfrm>
          <a:prstGeom prst="rect">
            <a:avLst/>
          </a:prstGeom>
          <a:noFill/>
          <a:ln w="12700">
            <a:noFill/>
            <a:miter lim="800000"/>
            <a:headEnd/>
            <a:tailEnd/>
          </a:ln>
        </p:spPr>
        <p:txBody>
          <a:bodyPr lIns="45720" rIns="45720" anchor="ctr" anchorCtr="1"/>
          <a:lstStyle/>
          <a:p>
            <a:pPr algn="ctr" eaLnBrk="0" fontAlgn="auto" hangingPunct="0">
              <a:spcBef>
                <a:spcPts val="0"/>
              </a:spcBef>
              <a:spcAft>
                <a:spcPts val="0"/>
              </a:spcAft>
              <a:defRPr/>
            </a:pPr>
            <a:r>
              <a:rPr lang="en-US" sz="1000" kern="0" dirty="0">
                <a:solidFill>
                  <a:srgbClr val="000000"/>
                </a:solidFill>
                <a:latin typeface="Arial" charset="0"/>
                <a:cs typeface="Arial" pitchFamily="34" charset="0"/>
              </a:rPr>
              <a:t>Voice</a:t>
            </a:r>
          </a:p>
          <a:p>
            <a:pPr algn="ctr" eaLnBrk="0" fontAlgn="auto" hangingPunct="0">
              <a:spcBef>
                <a:spcPts val="0"/>
              </a:spcBef>
              <a:spcAft>
                <a:spcPts val="0"/>
              </a:spcAft>
              <a:defRPr/>
            </a:pPr>
            <a:r>
              <a:rPr lang="en-US" sz="1000" kern="0" dirty="0">
                <a:solidFill>
                  <a:srgbClr val="000000"/>
                </a:solidFill>
                <a:latin typeface="Arial" charset="0"/>
                <a:cs typeface="Arial" pitchFamily="34" charset="0"/>
              </a:rPr>
              <a:t>Channels</a:t>
            </a:r>
          </a:p>
        </p:txBody>
      </p:sp>
      <p:sp>
        <p:nvSpPr>
          <p:cNvPr id="39" name="Text Box 96"/>
          <p:cNvSpPr txBox="1">
            <a:spLocks noChangeArrowheads="1"/>
          </p:cNvSpPr>
          <p:nvPr/>
        </p:nvSpPr>
        <p:spPr bwMode="auto">
          <a:xfrm>
            <a:off x="3897313" y="4425950"/>
            <a:ext cx="936625" cy="342900"/>
          </a:xfrm>
          <a:prstGeom prst="rect">
            <a:avLst/>
          </a:prstGeom>
          <a:noFill/>
          <a:ln w="12700">
            <a:noFill/>
            <a:miter lim="800000"/>
            <a:headEnd/>
            <a:tailEnd/>
          </a:ln>
        </p:spPr>
        <p:txBody>
          <a:bodyPr lIns="45720" rIns="45720" anchor="ctr" anchorCtr="1"/>
          <a:lstStyle/>
          <a:p>
            <a:pPr algn="ctr" eaLnBrk="0" fontAlgn="auto" hangingPunct="0">
              <a:spcBef>
                <a:spcPts val="0"/>
              </a:spcBef>
              <a:spcAft>
                <a:spcPts val="0"/>
              </a:spcAft>
              <a:defRPr/>
            </a:pPr>
            <a:r>
              <a:rPr lang="en-US" sz="1000" kern="0" dirty="0">
                <a:solidFill>
                  <a:srgbClr val="000000"/>
                </a:solidFill>
                <a:latin typeface="Arial" charset="0"/>
                <a:cs typeface="Arial" pitchFamily="34" charset="0"/>
              </a:rPr>
              <a:t>Extending the Enterprise</a:t>
            </a:r>
          </a:p>
        </p:txBody>
      </p:sp>
      <p:sp>
        <p:nvSpPr>
          <p:cNvPr id="40" name="Text Box 97"/>
          <p:cNvSpPr txBox="1">
            <a:spLocks noChangeArrowheads="1"/>
          </p:cNvSpPr>
          <p:nvPr/>
        </p:nvSpPr>
        <p:spPr bwMode="auto">
          <a:xfrm>
            <a:off x="3113088" y="4640263"/>
            <a:ext cx="752475" cy="388937"/>
          </a:xfrm>
          <a:prstGeom prst="rect">
            <a:avLst/>
          </a:prstGeom>
          <a:noFill/>
          <a:ln w="12700">
            <a:noFill/>
            <a:miter lim="800000"/>
            <a:headEnd/>
            <a:tailEnd/>
          </a:ln>
        </p:spPr>
        <p:txBody>
          <a:bodyPr lIns="45720" rIns="45720" anchor="ctr" anchorCtr="1"/>
          <a:lstStyle/>
          <a:p>
            <a:pPr algn="ctr" eaLnBrk="0" fontAlgn="auto" hangingPunct="0">
              <a:spcBef>
                <a:spcPts val="0"/>
              </a:spcBef>
              <a:spcAft>
                <a:spcPts val="0"/>
              </a:spcAft>
              <a:defRPr/>
            </a:pPr>
            <a:r>
              <a:rPr lang="en-US" sz="1000" kern="0" dirty="0">
                <a:solidFill>
                  <a:srgbClr val="000000"/>
                </a:solidFill>
                <a:latin typeface="Arial" charset="0"/>
                <a:cs typeface="Arial" pitchFamily="34" charset="0"/>
              </a:rPr>
              <a:t>Service</a:t>
            </a:r>
          </a:p>
          <a:p>
            <a:pPr algn="ctr" eaLnBrk="0" fontAlgn="auto" hangingPunct="0">
              <a:spcBef>
                <a:spcPts val="0"/>
              </a:spcBef>
              <a:spcAft>
                <a:spcPts val="0"/>
              </a:spcAft>
              <a:defRPr/>
            </a:pPr>
            <a:r>
              <a:rPr lang="en-US" sz="1000" kern="0" dirty="0">
                <a:solidFill>
                  <a:srgbClr val="000000"/>
                </a:solidFill>
                <a:latin typeface="Arial" charset="0"/>
                <a:cs typeface="Arial" pitchFamily="34" charset="0"/>
              </a:rPr>
              <a:t>Delivery</a:t>
            </a:r>
          </a:p>
          <a:p>
            <a:pPr algn="ctr" eaLnBrk="0" fontAlgn="auto" hangingPunct="0">
              <a:spcBef>
                <a:spcPts val="0"/>
              </a:spcBef>
              <a:spcAft>
                <a:spcPts val="0"/>
              </a:spcAft>
              <a:defRPr/>
            </a:pPr>
            <a:r>
              <a:rPr lang="en-US" sz="1000" kern="0" dirty="0">
                <a:solidFill>
                  <a:srgbClr val="000000"/>
                </a:solidFill>
                <a:latin typeface="Arial" charset="0"/>
                <a:cs typeface="Arial" pitchFamily="34" charset="0"/>
              </a:rPr>
              <a:t>Platforms</a:t>
            </a:r>
          </a:p>
        </p:txBody>
      </p:sp>
      <p:sp>
        <p:nvSpPr>
          <p:cNvPr id="41" name="Text Box 98"/>
          <p:cNvSpPr txBox="1">
            <a:spLocks noChangeArrowheads="1"/>
          </p:cNvSpPr>
          <p:nvPr/>
        </p:nvSpPr>
        <p:spPr bwMode="auto">
          <a:xfrm>
            <a:off x="2409825" y="4367213"/>
            <a:ext cx="457200" cy="292100"/>
          </a:xfrm>
          <a:prstGeom prst="rect">
            <a:avLst/>
          </a:prstGeom>
          <a:noFill/>
          <a:ln w="12700">
            <a:noFill/>
            <a:miter lim="800000"/>
            <a:headEnd/>
            <a:tailEnd/>
          </a:ln>
        </p:spPr>
        <p:txBody>
          <a:bodyPr lIns="45720" rIns="45720" anchor="ctr" anchorCtr="1"/>
          <a:lstStyle/>
          <a:p>
            <a:pPr algn="ctr" eaLnBrk="0" fontAlgn="auto" hangingPunct="0">
              <a:spcBef>
                <a:spcPts val="0"/>
              </a:spcBef>
              <a:spcAft>
                <a:spcPts val="0"/>
              </a:spcAft>
              <a:defRPr/>
            </a:pPr>
            <a:r>
              <a:rPr lang="en-US" sz="1000" kern="0" dirty="0">
                <a:solidFill>
                  <a:srgbClr val="000000"/>
                </a:solidFill>
                <a:latin typeface="Arial" charset="0"/>
                <a:cs typeface="Arial" pitchFamily="34" charset="0"/>
              </a:rPr>
              <a:t>Mobile</a:t>
            </a:r>
          </a:p>
          <a:p>
            <a:pPr algn="ctr" eaLnBrk="0" fontAlgn="auto" hangingPunct="0">
              <a:spcBef>
                <a:spcPts val="0"/>
              </a:spcBef>
              <a:spcAft>
                <a:spcPts val="0"/>
              </a:spcAft>
              <a:defRPr/>
            </a:pPr>
            <a:r>
              <a:rPr lang="en-US" sz="1000" kern="0" dirty="0">
                <a:solidFill>
                  <a:srgbClr val="000000"/>
                </a:solidFill>
                <a:latin typeface="Arial" charset="0"/>
                <a:cs typeface="Arial" pitchFamily="34" charset="0"/>
              </a:rPr>
              <a:t>Media</a:t>
            </a:r>
          </a:p>
        </p:txBody>
      </p:sp>
      <p:sp>
        <p:nvSpPr>
          <p:cNvPr id="42" name="Text Box 99"/>
          <p:cNvSpPr txBox="1">
            <a:spLocks noChangeArrowheads="1"/>
          </p:cNvSpPr>
          <p:nvPr/>
        </p:nvSpPr>
        <p:spPr bwMode="auto">
          <a:xfrm>
            <a:off x="1890713" y="3522663"/>
            <a:ext cx="654050" cy="290512"/>
          </a:xfrm>
          <a:prstGeom prst="rect">
            <a:avLst/>
          </a:prstGeom>
          <a:noFill/>
          <a:ln w="12700">
            <a:noFill/>
            <a:miter lim="800000"/>
            <a:headEnd/>
            <a:tailEnd/>
          </a:ln>
        </p:spPr>
        <p:txBody>
          <a:bodyPr lIns="45720" rIns="45720" anchor="ctr" anchorCtr="1"/>
          <a:lstStyle/>
          <a:p>
            <a:pPr algn="ctr" eaLnBrk="0" fontAlgn="auto" hangingPunct="0">
              <a:spcBef>
                <a:spcPts val="0"/>
              </a:spcBef>
              <a:spcAft>
                <a:spcPts val="0"/>
              </a:spcAft>
              <a:defRPr/>
            </a:pPr>
            <a:r>
              <a:rPr lang="en-US" sz="1000" kern="0" dirty="0">
                <a:solidFill>
                  <a:srgbClr val="000000"/>
                </a:solidFill>
                <a:latin typeface="Arial" charset="0"/>
                <a:cs typeface="Arial" pitchFamily="34" charset="0"/>
              </a:rPr>
              <a:t>Mobile</a:t>
            </a:r>
          </a:p>
          <a:p>
            <a:pPr algn="ctr" eaLnBrk="0" fontAlgn="auto" hangingPunct="0">
              <a:spcBef>
                <a:spcPts val="0"/>
              </a:spcBef>
              <a:spcAft>
                <a:spcPts val="0"/>
              </a:spcAft>
              <a:defRPr/>
            </a:pPr>
            <a:r>
              <a:rPr lang="en-US" sz="1000" kern="0" dirty="0">
                <a:solidFill>
                  <a:srgbClr val="000000"/>
                </a:solidFill>
                <a:latin typeface="Arial" charset="0"/>
                <a:cs typeface="Arial" pitchFamily="34" charset="0"/>
              </a:rPr>
              <a:t>Portals</a:t>
            </a:r>
          </a:p>
        </p:txBody>
      </p:sp>
      <p:sp>
        <p:nvSpPr>
          <p:cNvPr id="43" name="Text Box 100"/>
          <p:cNvSpPr txBox="1">
            <a:spLocks noChangeArrowheads="1"/>
          </p:cNvSpPr>
          <p:nvPr/>
        </p:nvSpPr>
        <p:spPr bwMode="auto">
          <a:xfrm>
            <a:off x="2001838" y="2554288"/>
            <a:ext cx="712787" cy="493712"/>
          </a:xfrm>
          <a:prstGeom prst="rect">
            <a:avLst/>
          </a:prstGeom>
          <a:noFill/>
          <a:ln w="12700">
            <a:noFill/>
            <a:miter lim="800000"/>
            <a:headEnd/>
            <a:tailEnd/>
          </a:ln>
        </p:spPr>
        <p:txBody>
          <a:bodyPr lIns="45720" rIns="45720" anchor="ctr" anchorCtr="1"/>
          <a:lstStyle/>
          <a:p>
            <a:pPr algn="ctr" eaLnBrk="0" fontAlgn="auto" hangingPunct="0">
              <a:spcBef>
                <a:spcPts val="0"/>
              </a:spcBef>
              <a:spcAft>
                <a:spcPts val="0"/>
              </a:spcAft>
              <a:defRPr/>
            </a:pPr>
            <a:r>
              <a:rPr lang="en-US" sz="1000" kern="0" dirty="0">
                <a:solidFill>
                  <a:srgbClr val="000000"/>
                </a:solidFill>
                <a:latin typeface="Arial" charset="0"/>
                <a:cs typeface="Arial" pitchFamily="34" charset="0"/>
              </a:rPr>
              <a:t>Mobile</a:t>
            </a:r>
          </a:p>
          <a:p>
            <a:pPr algn="ctr" eaLnBrk="0" fontAlgn="auto" hangingPunct="0">
              <a:spcBef>
                <a:spcPts val="0"/>
              </a:spcBef>
              <a:spcAft>
                <a:spcPts val="0"/>
              </a:spcAft>
              <a:defRPr/>
            </a:pPr>
            <a:r>
              <a:rPr lang="en-US" sz="1000" kern="0" dirty="0">
                <a:solidFill>
                  <a:srgbClr val="000000"/>
                </a:solidFill>
                <a:latin typeface="Arial" charset="0"/>
                <a:cs typeface="Arial" pitchFamily="34" charset="0"/>
              </a:rPr>
              <a:t>Financial</a:t>
            </a:r>
          </a:p>
          <a:p>
            <a:pPr algn="ctr" eaLnBrk="0" fontAlgn="auto" hangingPunct="0">
              <a:spcBef>
                <a:spcPts val="0"/>
              </a:spcBef>
              <a:spcAft>
                <a:spcPts val="0"/>
              </a:spcAft>
              <a:defRPr/>
            </a:pPr>
            <a:r>
              <a:rPr lang="en-US" sz="1000" kern="0" dirty="0">
                <a:solidFill>
                  <a:srgbClr val="000000"/>
                </a:solidFill>
                <a:latin typeface="Arial" charset="0"/>
                <a:cs typeface="Arial" pitchFamily="34" charset="0"/>
              </a:rPr>
              <a:t>Services</a:t>
            </a:r>
          </a:p>
        </p:txBody>
      </p:sp>
      <p:sp>
        <p:nvSpPr>
          <p:cNvPr id="44" name="Text Box 101"/>
          <p:cNvSpPr txBox="1">
            <a:spLocks noChangeArrowheads="1"/>
          </p:cNvSpPr>
          <p:nvPr/>
        </p:nvSpPr>
        <p:spPr bwMode="auto">
          <a:xfrm>
            <a:off x="2774950" y="1908175"/>
            <a:ext cx="704850" cy="534988"/>
          </a:xfrm>
          <a:prstGeom prst="rect">
            <a:avLst/>
          </a:prstGeom>
          <a:noFill/>
          <a:ln w="12700">
            <a:noFill/>
            <a:miter lim="800000"/>
            <a:headEnd/>
            <a:tailEnd/>
          </a:ln>
        </p:spPr>
        <p:txBody>
          <a:bodyPr lIns="45720" rIns="45720" anchor="ctr" anchorCtr="1"/>
          <a:lstStyle/>
          <a:p>
            <a:pPr algn="ctr" eaLnBrk="0" fontAlgn="auto" hangingPunct="0">
              <a:spcBef>
                <a:spcPts val="0"/>
              </a:spcBef>
              <a:spcAft>
                <a:spcPts val="0"/>
              </a:spcAft>
              <a:defRPr/>
            </a:pPr>
            <a:r>
              <a:rPr lang="en-US" sz="1000" kern="0" dirty="0">
                <a:solidFill>
                  <a:srgbClr val="000000"/>
                </a:solidFill>
                <a:latin typeface="Arial" charset="0"/>
                <a:cs typeface="Arial" pitchFamily="34" charset="0"/>
              </a:rPr>
              <a:t>Managed Mobile Services</a:t>
            </a:r>
          </a:p>
        </p:txBody>
      </p:sp>
      <p:sp>
        <p:nvSpPr>
          <p:cNvPr id="45" name="Oval 102"/>
          <p:cNvSpPr>
            <a:spLocks noChangeArrowheads="1"/>
          </p:cNvSpPr>
          <p:nvPr/>
        </p:nvSpPr>
        <p:spPr bwMode="auto">
          <a:xfrm>
            <a:off x="2818623" y="2719503"/>
            <a:ext cx="1426589" cy="1526159"/>
          </a:xfrm>
          <a:prstGeom prst="ellipse">
            <a:avLst/>
          </a:prstGeom>
          <a:solidFill>
            <a:srgbClr val="6CCFF6"/>
          </a:solidFill>
          <a:ln w="12700" algn="ctr">
            <a:noFill/>
            <a:round/>
            <a:headEnd/>
            <a:tailEnd/>
          </a:ln>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r>
              <a:rPr lang="en-US" sz="1400" b="1" kern="0" dirty="0">
                <a:latin typeface="Arial" charset="0"/>
                <a:cs typeface="Arial" pitchFamily="34" charset="0"/>
              </a:rPr>
              <a:t>Telecom VAS Platform</a:t>
            </a:r>
          </a:p>
        </p:txBody>
      </p:sp>
      <p:sp>
        <p:nvSpPr>
          <p:cNvPr id="19" name="Rectangle 151"/>
          <p:cNvSpPr>
            <a:spLocks noChangeArrowheads="1"/>
          </p:cNvSpPr>
          <p:nvPr/>
        </p:nvSpPr>
        <p:spPr bwMode="auto">
          <a:xfrm>
            <a:off x="295571" y="789144"/>
            <a:ext cx="1329034" cy="654353"/>
          </a:xfrm>
          <a:prstGeom prst="rect">
            <a:avLst/>
          </a:prstGeom>
          <a:solidFill>
            <a:srgbClr val="6CCFF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eaLnBrk="0" hangingPunct="0">
              <a:defRPr/>
            </a:pPr>
            <a:r>
              <a:rPr lang="en-US" sz="1000" dirty="0" smtClean="0">
                <a:solidFill>
                  <a:srgbClr val="000000"/>
                </a:solidFill>
                <a:latin typeface="Arial"/>
                <a:cs typeface="Arial" pitchFamily="34" charset="0"/>
              </a:rPr>
              <a:t>10 </a:t>
            </a:r>
            <a:r>
              <a:rPr lang="en-US" sz="1000" dirty="0">
                <a:solidFill>
                  <a:srgbClr val="000000"/>
                </a:solidFill>
                <a:latin typeface="Arial"/>
                <a:cs typeface="Arial" pitchFamily="34" charset="0"/>
              </a:rPr>
              <a:t>years of mobile experience</a:t>
            </a:r>
          </a:p>
        </p:txBody>
      </p:sp>
      <p:sp>
        <p:nvSpPr>
          <p:cNvPr id="20" name="Rectangle 152"/>
          <p:cNvSpPr>
            <a:spLocks noChangeArrowheads="1"/>
          </p:cNvSpPr>
          <p:nvPr/>
        </p:nvSpPr>
        <p:spPr bwMode="auto">
          <a:xfrm>
            <a:off x="298647" y="1495530"/>
            <a:ext cx="1329034" cy="654353"/>
          </a:xfrm>
          <a:prstGeom prst="rect">
            <a:avLst/>
          </a:prstGeom>
          <a:solidFill>
            <a:srgbClr val="6CCFF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eaLnBrk="0" hangingPunct="0">
              <a:defRPr/>
            </a:pPr>
            <a:r>
              <a:rPr lang="en-US" sz="1000" dirty="0">
                <a:solidFill>
                  <a:srgbClr val="000000"/>
                </a:solidFill>
                <a:latin typeface="Arial"/>
                <a:cs typeface="Arial" pitchFamily="34" charset="0"/>
              </a:rPr>
              <a:t>20+ Telecom operator Relationships</a:t>
            </a:r>
          </a:p>
        </p:txBody>
      </p:sp>
      <p:sp>
        <p:nvSpPr>
          <p:cNvPr id="21" name="Rectangle 153"/>
          <p:cNvSpPr>
            <a:spLocks noChangeArrowheads="1"/>
          </p:cNvSpPr>
          <p:nvPr/>
        </p:nvSpPr>
        <p:spPr bwMode="auto">
          <a:xfrm>
            <a:off x="304800" y="2209800"/>
            <a:ext cx="1329034" cy="654353"/>
          </a:xfrm>
          <a:prstGeom prst="rect">
            <a:avLst/>
          </a:prstGeom>
          <a:solidFill>
            <a:srgbClr val="6CCFF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eaLnBrk="0" hangingPunct="0">
              <a:defRPr/>
            </a:pPr>
            <a:r>
              <a:rPr lang="en-US" sz="1000" dirty="0" smtClean="0">
                <a:solidFill>
                  <a:srgbClr val="000000"/>
                </a:solidFill>
                <a:latin typeface="Arial"/>
                <a:cs typeface="Arial" pitchFamily="34" charset="0"/>
              </a:rPr>
              <a:t>Mobile-VAS </a:t>
            </a:r>
            <a:r>
              <a:rPr lang="en-US" sz="1000" dirty="0">
                <a:solidFill>
                  <a:srgbClr val="000000"/>
                </a:solidFill>
                <a:latin typeface="Arial"/>
                <a:cs typeface="Arial" pitchFamily="34" charset="0"/>
              </a:rPr>
              <a:t>assets developed</a:t>
            </a:r>
          </a:p>
        </p:txBody>
      </p:sp>
      <p:sp>
        <p:nvSpPr>
          <p:cNvPr id="22" name="Rectangle 154"/>
          <p:cNvSpPr>
            <a:spLocks noChangeArrowheads="1"/>
          </p:cNvSpPr>
          <p:nvPr/>
        </p:nvSpPr>
        <p:spPr bwMode="auto">
          <a:xfrm>
            <a:off x="309415" y="2925646"/>
            <a:ext cx="1329034" cy="654353"/>
          </a:xfrm>
          <a:prstGeom prst="rect">
            <a:avLst/>
          </a:prstGeom>
          <a:solidFill>
            <a:srgbClr val="6CCFF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eaLnBrk="0" hangingPunct="0">
              <a:defRPr/>
            </a:pPr>
            <a:r>
              <a:rPr lang="en-US" sz="1000" dirty="0">
                <a:solidFill>
                  <a:srgbClr val="000000"/>
                </a:solidFill>
                <a:latin typeface="Arial"/>
                <a:cs typeface="Arial" pitchFamily="34" charset="0"/>
              </a:rPr>
              <a:t>Working with large E&amp;V Operators in the Mobile space</a:t>
            </a:r>
          </a:p>
        </p:txBody>
      </p:sp>
      <p:sp>
        <p:nvSpPr>
          <p:cNvPr id="23" name="Rectangle 155"/>
          <p:cNvSpPr>
            <a:spLocks noChangeArrowheads="1"/>
          </p:cNvSpPr>
          <p:nvPr/>
        </p:nvSpPr>
        <p:spPr bwMode="auto">
          <a:xfrm>
            <a:off x="309415" y="3636763"/>
            <a:ext cx="1329034" cy="654353"/>
          </a:xfrm>
          <a:prstGeom prst="rect">
            <a:avLst/>
          </a:prstGeom>
          <a:solidFill>
            <a:srgbClr val="6CCFF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eaLnBrk="0" hangingPunct="0">
              <a:defRPr/>
            </a:pPr>
            <a:r>
              <a:rPr lang="en-US" sz="1000" dirty="0">
                <a:solidFill>
                  <a:srgbClr val="000000"/>
                </a:solidFill>
                <a:latin typeface="Arial"/>
                <a:cs typeface="Arial" pitchFamily="34" charset="0"/>
              </a:rPr>
              <a:t>Incubation Labs working on rolling out assets with other ISU’s</a:t>
            </a:r>
          </a:p>
        </p:txBody>
      </p:sp>
      <p:sp>
        <p:nvSpPr>
          <p:cNvPr id="24" name="Rectangle 156"/>
          <p:cNvSpPr>
            <a:spLocks noChangeArrowheads="1"/>
          </p:cNvSpPr>
          <p:nvPr/>
        </p:nvSpPr>
        <p:spPr bwMode="auto">
          <a:xfrm>
            <a:off x="309415" y="4343149"/>
            <a:ext cx="1329034" cy="654353"/>
          </a:xfrm>
          <a:prstGeom prst="rect">
            <a:avLst/>
          </a:prstGeom>
          <a:solidFill>
            <a:srgbClr val="6CCFF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eaLnBrk="0" hangingPunct="0">
              <a:defRPr/>
            </a:pPr>
            <a:r>
              <a:rPr lang="en-US" sz="1000" dirty="0">
                <a:solidFill>
                  <a:srgbClr val="000000"/>
                </a:solidFill>
                <a:latin typeface="Arial"/>
                <a:cs typeface="Arial" pitchFamily="34" charset="0"/>
              </a:rPr>
              <a:t>Geography Support</a:t>
            </a:r>
          </a:p>
        </p:txBody>
      </p:sp>
      <p:sp>
        <p:nvSpPr>
          <p:cNvPr id="25" name="Rectangle 157"/>
          <p:cNvSpPr>
            <a:spLocks noChangeArrowheads="1"/>
          </p:cNvSpPr>
          <p:nvPr/>
        </p:nvSpPr>
        <p:spPr bwMode="auto">
          <a:xfrm>
            <a:off x="309415" y="5057418"/>
            <a:ext cx="1329034" cy="654353"/>
          </a:xfrm>
          <a:prstGeom prst="rect">
            <a:avLst/>
          </a:prstGeom>
          <a:solidFill>
            <a:srgbClr val="6CCFF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eaLnBrk="0" hangingPunct="0">
              <a:defRPr/>
            </a:pPr>
            <a:r>
              <a:rPr lang="en-US" sz="1000" dirty="0">
                <a:solidFill>
                  <a:srgbClr val="000000"/>
                </a:solidFill>
                <a:latin typeface="Arial"/>
                <a:cs typeface="Arial" pitchFamily="34" charset="0"/>
              </a:rPr>
              <a:t>Top management commitment</a:t>
            </a:r>
          </a:p>
        </p:txBody>
      </p:sp>
      <p:sp>
        <p:nvSpPr>
          <p:cNvPr id="26" name="Rectangle 158"/>
          <p:cNvSpPr>
            <a:spLocks noChangeArrowheads="1"/>
          </p:cNvSpPr>
          <p:nvPr/>
        </p:nvSpPr>
        <p:spPr bwMode="auto">
          <a:xfrm>
            <a:off x="309415" y="5773265"/>
            <a:ext cx="1329034" cy="654353"/>
          </a:xfrm>
          <a:prstGeom prst="rect">
            <a:avLst/>
          </a:prstGeom>
          <a:solidFill>
            <a:srgbClr val="6CCFF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eaLnBrk="0" hangingPunct="0">
              <a:defRPr/>
            </a:pPr>
            <a:r>
              <a:rPr lang="en-US" sz="1000" dirty="0">
                <a:solidFill>
                  <a:srgbClr val="000000"/>
                </a:solidFill>
                <a:latin typeface="Arial"/>
                <a:cs typeface="Arial" pitchFamily="34" charset="0"/>
              </a:rPr>
              <a:t>A couple of operators already proposing a long term relationship</a:t>
            </a:r>
          </a:p>
        </p:txBody>
      </p:sp>
      <p:sp>
        <p:nvSpPr>
          <p:cNvPr id="17" name="Rectangle 33"/>
          <p:cNvSpPr>
            <a:spLocks noChangeArrowheads="1"/>
          </p:cNvSpPr>
          <p:nvPr/>
        </p:nvSpPr>
        <p:spPr bwMode="auto">
          <a:xfrm>
            <a:off x="1999455" y="5499847"/>
            <a:ext cx="3271792" cy="817295"/>
          </a:xfrm>
          <a:prstGeom prst="rect">
            <a:avLst/>
          </a:prstGeom>
          <a:solidFill>
            <a:srgbClr val="0070C0"/>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eaLnBrk="0" fontAlgn="auto" hangingPunct="0">
              <a:spcBef>
                <a:spcPct val="20000"/>
              </a:spcBef>
              <a:spcAft>
                <a:spcPts val="0"/>
              </a:spcAft>
              <a:defRPr/>
            </a:pPr>
            <a:r>
              <a:rPr lang="en-GB" sz="1100" b="1" u="sng" kern="0" dirty="0">
                <a:solidFill>
                  <a:srgbClr val="FFFFFF"/>
                </a:solidFill>
                <a:latin typeface="Arial" charset="0"/>
                <a:cs typeface="Arial" pitchFamily="34" charset="0"/>
              </a:rPr>
              <a:t>Also Build VAS solutions around</a:t>
            </a:r>
          </a:p>
          <a:p>
            <a:pPr algn="ctr" fontAlgn="auto">
              <a:spcBef>
                <a:spcPts val="0"/>
              </a:spcBef>
              <a:spcAft>
                <a:spcPts val="0"/>
              </a:spcAft>
              <a:defRPr/>
            </a:pPr>
            <a:r>
              <a:rPr lang="en-GB" sz="1100" kern="0" dirty="0">
                <a:solidFill>
                  <a:srgbClr val="FFFFFF"/>
                </a:solidFill>
                <a:latin typeface="Arial" charset="0"/>
                <a:cs typeface="Arial" pitchFamily="34" charset="0"/>
              </a:rPr>
              <a:t>Energy &amp; Utilities, Manufacturing, Travel &amp; Hospitality, Government, Life-Sciences &amp; Healthcare</a:t>
            </a:r>
          </a:p>
        </p:txBody>
      </p:sp>
      <p:sp>
        <p:nvSpPr>
          <p:cNvPr id="18" name="Rectangle 33"/>
          <p:cNvSpPr>
            <a:spLocks noChangeArrowheads="1"/>
          </p:cNvSpPr>
          <p:nvPr/>
        </p:nvSpPr>
        <p:spPr bwMode="auto">
          <a:xfrm>
            <a:off x="2057400" y="838200"/>
            <a:ext cx="3139239" cy="791041"/>
          </a:xfrm>
          <a:prstGeom prst="rect">
            <a:avLst/>
          </a:prstGeom>
          <a:solidFill>
            <a:srgbClr val="0070C0"/>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eaLnBrk="0" fontAlgn="auto" hangingPunct="0">
              <a:spcBef>
                <a:spcPct val="20000"/>
              </a:spcBef>
              <a:spcAft>
                <a:spcPts val="0"/>
              </a:spcAft>
              <a:defRPr/>
            </a:pPr>
            <a:r>
              <a:rPr lang="en-GB" sz="1100" b="1" u="sng" kern="0" dirty="0">
                <a:solidFill>
                  <a:srgbClr val="FFFFFF"/>
                </a:solidFill>
                <a:latin typeface="Arial" charset="0"/>
                <a:cs typeface="Arial" pitchFamily="34" charset="0"/>
              </a:rPr>
              <a:t>Focus Industries, For initial VAS Solutions</a:t>
            </a:r>
          </a:p>
          <a:p>
            <a:pPr algn="ctr" fontAlgn="auto">
              <a:spcBef>
                <a:spcPts val="0"/>
              </a:spcBef>
              <a:spcAft>
                <a:spcPts val="0"/>
              </a:spcAft>
              <a:defRPr/>
            </a:pPr>
            <a:r>
              <a:rPr lang="en-GB" sz="1100" kern="0" dirty="0">
                <a:solidFill>
                  <a:srgbClr val="FFFFFF"/>
                </a:solidFill>
                <a:latin typeface="Arial" charset="0"/>
                <a:cs typeface="Arial" pitchFamily="34" charset="0"/>
              </a:rPr>
              <a:t>Telecom, Banking, Financial Services, Insurance, Retail &amp; Consumer Goods, Media &amp; Entertainment</a:t>
            </a:r>
          </a:p>
        </p:txBody>
      </p:sp>
      <p:sp>
        <p:nvSpPr>
          <p:cNvPr id="46"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12</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304925" y="152400"/>
            <a:ext cx="8753475" cy="481670"/>
          </a:xfrm>
        </p:spPr>
        <p:txBody>
          <a:bodyPr>
            <a:noAutofit/>
          </a:bodyPr>
          <a:lstStyle/>
          <a:p>
            <a:pPr eaLnBrk="1" hangingPunct="1"/>
            <a:r>
              <a:rPr lang="en-US" dirty="0" smtClean="0"/>
              <a:t>Mobile Transformation Offerings</a:t>
            </a:r>
          </a:p>
        </p:txBody>
      </p:sp>
      <p:grpSp>
        <p:nvGrpSpPr>
          <p:cNvPr id="2" name="Group 36"/>
          <p:cNvGrpSpPr>
            <a:grpSpLocks/>
          </p:cNvGrpSpPr>
          <p:nvPr/>
        </p:nvGrpSpPr>
        <p:grpSpPr bwMode="auto">
          <a:xfrm>
            <a:off x="3039875" y="1990911"/>
            <a:ext cx="3069148" cy="2895500"/>
            <a:chOff x="1958" y="1353"/>
            <a:chExt cx="1849" cy="1769"/>
          </a:xfrm>
          <a:effectLst/>
          <a:scene3d>
            <a:camera prst="orthographicFront">
              <a:rot lat="0" lon="0" rev="0"/>
            </a:camera>
            <a:lightRig rig="balanced" dir="t">
              <a:rot lat="0" lon="0" rev="8700000"/>
            </a:lightRig>
          </a:scene3d>
        </p:grpSpPr>
        <p:sp>
          <p:nvSpPr>
            <p:cNvPr id="35" name="AutoShape 6"/>
            <p:cNvSpPr>
              <a:spLocks noChangeArrowheads="1"/>
            </p:cNvSpPr>
            <p:nvPr/>
          </p:nvSpPr>
          <p:spPr bwMode="auto">
            <a:xfrm rot="5400000" flipH="1">
              <a:off x="2064" y="1369"/>
              <a:ext cx="843" cy="81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5501 h 21600"/>
                <a:gd name="T20" fmla="*/ 18038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76" y="0"/>
                  </a:moveTo>
                  <a:lnTo>
                    <a:pt x="9351" y="7698"/>
                  </a:lnTo>
                  <a:lnTo>
                    <a:pt x="12925" y="7698"/>
                  </a:lnTo>
                  <a:lnTo>
                    <a:pt x="12925" y="15488"/>
                  </a:lnTo>
                  <a:lnTo>
                    <a:pt x="0" y="15488"/>
                  </a:lnTo>
                  <a:lnTo>
                    <a:pt x="0" y="21600"/>
                  </a:lnTo>
                  <a:lnTo>
                    <a:pt x="18026" y="21600"/>
                  </a:lnTo>
                  <a:lnTo>
                    <a:pt x="18026" y="7698"/>
                  </a:lnTo>
                  <a:lnTo>
                    <a:pt x="21600" y="7698"/>
                  </a:lnTo>
                  <a:close/>
                </a:path>
              </a:pathLst>
            </a:custGeom>
            <a:solidFill>
              <a:srgbClr val="6CCFF6"/>
            </a:solidFill>
            <a:ln w="12700" algn="ctr">
              <a:noFill/>
              <a:miter lim="800000"/>
              <a:headEnd/>
              <a:tailEnd/>
            </a:ln>
            <a:effectLst>
              <a:outerShdw blurRad="44450" dist="27940" dir="5400000" algn="ctr">
                <a:srgbClr val="000000">
                  <a:alpha val="32000"/>
                </a:srgbClr>
              </a:outerShdw>
            </a:effectLst>
            <a:sp3d>
              <a:bevelT w="190500" h="38100"/>
            </a:sp3d>
          </p:spPr>
          <p:txBody>
            <a:bodyPr wrap="none" anchor="ctr"/>
            <a:lstStyle/>
            <a:p>
              <a:pPr algn="ctr">
                <a:defRPr/>
              </a:pPr>
              <a:endParaRPr lang="en-US" sz="1200" dirty="0">
                <a:latin typeface="Arial" charset="0"/>
              </a:endParaRPr>
            </a:p>
          </p:txBody>
        </p:sp>
        <p:grpSp>
          <p:nvGrpSpPr>
            <p:cNvPr id="3" name="Group 17"/>
            <p:cNvGrpSpPr>
              <a:grpSpLocks/>
            </p:cNvGrpSpPr>
            <p:nvPr/>
          </p:nvGrpSpPr>
          <p:grpSpPr bwMode="auto">
            <a:xfrm>
              <a:off x="1958" y="1454"/>
              <a:ext cx="1849" cy="1668"/>
              <a:chOff x="1984" y="1483"/>
              <a:chExt cx="1794" cy="1614"/>
            </a:xfrm>
          </p:grpSpPr>
          <p:sp>
            <p:nvSpPr>
              <p:cNvPr id="37" name="AutoShape 3"/>
              <p:cNvSpPr>
                <a:spLocks noChangeArrowheads="1"/>
              </p:cNvSpPr>
              <p:nvPr/>
            </p:nvSpPr>
            <p:spPr bwMode="auto">
              <a:xfrm flipH="1">
                <a:off x="1984" y="2211"/>
                <a:ext cx="882" cy="74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5577 h 21600"/>
                  <a:gd name="T20" fmla="*/ 19029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82" y="0"/>
                    </a:moveTo>
                    <a:lnTo>
                      <a:pt x="11164" y="6574"/>
                    </a:lnTo>
                    <a:lnTo>
                      <a:pt x="13725" y="6574"/>
                    </a:lnTo>
                    <a:lnTo>
                      <a:pt x="13725" y="15571"/>
                    </a:lnTo>
                    <a:lnTo>
                      <a:pt x="0" y="15571"/>
                    </a:lnTo>
                    <a:lnTo>
                      <a:pt x="0" y="21600"/>
                    </a:lnTo>
                    <a:lnTo>
                      <a:pt x="19039" y="21600"/>
                    </a:lnTo>
                    <a:lnTo>
                      <a:pt x="19039" y="6574"/>
                    </a:lnTo>
                    <a:lnTo>
                      <a:pt x="21600" y="6574"/>
                    </a:lnTo>
                    <a:close/>
                  </a:path>
                </a:pathLst>
              </a:custGeom>
              <a:solidFill>
                <a:srgbClr val="76C76D"/>
              </a:solidFill>
              <a:ln w="12700" algn="ctr">
                <a:noFill/>
                <a:miter lim="800000"/>
                <a:headEnd/>
                <a:tailEnd/>
              </a:ln>
              <a:effectLst>
                <a:outerShdw blurRad="44450" dist="27940" dir="5400000" algn="ctr">
                  <a:srgbClr val="000000">
                    <a:alpha val="32000"/>
                  </a:srgbClr>
                </a:outerShdw>
              </a:effectLst>
              <a:sp3d>
                <a:bevelT w="190500" h="38100"/>
              </a:sp3d>
            </p:spPr>
            <p:txBody>
              <a:bodyPr wrap="none" anchor="ctr"/>
              <a:lstStyle/>
              <a:p>
                <a:pPr algn="ctr">
                  <a:defRPr/>
                </a:pPr>
                <a:endParaRPr lang="en-US" sz="1200" dirty="0">
                  <a:latin typeface="Arial" charset="0"/>
                </a:endParaRPr>
              </a:p>
            </p:txBody>
          </p:sp>
          <p:sp>
            <p:nvSpPr>
              <p:cNvPr id="38" name="AutoShape 4"/>
              <p:cNvSpPr>
                <a:spLocks noChangeArrowheads="1"/>
              </p:cNvSpPr>
              <p:nvPr/>
            </p:nvSpPr>
            <p:spPr bwMode="auto">
              <a:xfrm rot="16200000" flipH="1">
                <a:off x="2855" y="2270"/>
                <a:ext cx="843" cy="81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4515 h 21600"/>
                  <a:gd name="T20" fmla="*/ 1852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76" y="0"/>
                    </a:moveTo>
                    <a:lnTo>
                      <a:pt x="9351" y="7200"/>
                    </a:lnTo>
                    <a:lnTo>
                      <a:pt x="12437" y="7200"/>
                    </a:lnTo>
                    <a:lnTo>
                      <a:pt x="12437" y="14510"/>
                    </a:lnTo>
                    <a:lnTo>
                      <a:pt x="0" y="14510"/>
                    </a:lnTo>
                    <a:lnTo>
                      <a:pt x="0" y="21600"/>
                    </a:lnTo>
                    <a:lnTo>
                      <a:pt x="18514" y="21600"/>
                    </a:lnTo>
                    <a:lnTo>
                      <a:pt x="18514" y="7200"/>
                    </a:lnTo>
                    <a:lnTo>
                      <a:pt x="21600" y="7200"/>
                    </a:lnTo>
                    <a:close/>
                  </a:path>
                </a:pathLst>
              </a:custGeom>
              <a:solidFill>
                <a:srgbClr val="FCC05D"/>
              </a:solidFill>
              <a:ln w="12700" algn="ctr">
                <a:noFill/>
                <a:miter lim="800000"/>
                <a:headEnd/>
                <a:tailEnd/>
              </a:ln>
              <a:effectLst>
                <a:outerShdw blurRad="44450" dist="27940" dir="5400000" algn="ctr">
                  <a:srgbClr val="000000">
                    <a:alpha val="32000"/>
                  </a:srgbClr>
                </a:outerShdw>
              </a:effectLst>
              <a:sp3d>
                <a:bevelT w="190500" h="38100"/>
              </a:sp3d>
            </p:spPr>
            <p:txBody>
              <a:bodyPr wrap="none" anchor="ctr"/>
              <a:lstStyle/>
              <a:p>
                <a:pPr algn="ctr">
                  <a:defRPr/>
                </a:pPr>
                <a:endParaRPr lang="en-US" sz="1200" dirty="0">
                  <a:latin typeface="Arial" charset="0"/>
                </a:endParaRPr>
              </a:p>
            </p:txBody>
          </p:sp>
          <p:sp>
            <p:nvSpPr>
              <p:cNvPr id="39" name="AutoShape 5"/>
              <p:cNvSpPr>
                <a:spLocks noChangeArrowheads="1"/>
              </p:cNvSpPr>
              <p:nvPr/>
            </p:nvSpPr>
            <p:spPr bwMode="auto">
              <a:xfrm rot="10800000" flipH="1">
                <a:off x="2897" y="1493"/>
                <a:ext cx="881" cy="74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5577 h 21600"/>
                  <a:gd name="T20" fmla="*/ 1905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82" y="0"/>
                    </a:moveTo>
                    <a:lnTo>
                      <a:pt x="11164" y="6574"/>
                    </a:lnTo>
                    <a:lnTo>
                      <a:pt x="13725" y="6574"/>
                    </a:lnTo>
                    <a:lnTo>
                      <a:pt x="13725" y="15571"/>
                    </a:lnTo>
                    <a:lnTo>
                      <a:pt x="0" y="15571"/>
                    </a:lnTo>
                    <a:lnTo>
                      <a:pt x="0" y="21600"/>
                    </a:lnTo>
                    <a:lnTo>
                      <a:pt x="19039" y="21600"/>
                    </a:lnTo>
                    <a:lnTo>
                      <a:pt x="19039" y="6574"/>
                    </a:lnTo>
                    <a:lnTo>
                      <a:pt x="21600" y="6574"/>
                    </a:lnTo>
                    <a:close/>
                  </a:path>
                </a:pathLst>
              </a:custGeom>
              <a:solidFill>
                <a:srgbClr val="D5D10E"/>
              </a:solidFill>
              <a:ln w="12700" algn="ctr">
                <a:noFill/>
                <a:miter lim="800000"/>
                <a:headEnd/>
                <a:tailEnd/>
              </a:ln>
              <a:effectLst>
                <a:outerShdw blurRad="44450" dist="27940" dir="5400000" algn="ctr">
                  <a:srgbClr val="000000">
                    <a:alpha val="32000"/>
                  </a:srgbClr>
                </a:outerShdw>
              </a:effectLst>
              <a:sp3d>
                <a:bevelT w="190500" h="38100"/>
              </a:sp3d>
            </p:spPr>
            <p:txBody>
              <a:bodyPr wrap="none" anchor="ctr"/>
              <a:lstStyle/>
              <a:p>
                <a:pPr algn="ctr">
                  <a:defRPr/>
                </a:pPr>
                <a:endParaRPr lang="en-US" sz="1200" dirty="0">
                  <a:latin typeface="Arial" charset="0"/>
                </a:endParaRPr>
              </a:p>
            </p:txBody>
          </p:sp>
          <p:sp>
            <p:nvSpPr>
              <p:cNvPr id="40" name="Text Box 7"/>
              <p:cNvSpPr txBox="1">
                <a:spLocks noChangeArrowheads="1"/>
              </p:cNvSpPr>
              <p:nvPr/>
            </p:nvSpPr>
            <p:spPr bwMode="auto">
              <a:xfrm>
                <a:off x="3085" y="1483"/>
                <a:ext cx="575" cy="186"/>
              </a:xfrm>
              <a:prstGeom prst="rect">
                <a:avLst/>
              </a:prstGeom>
              <a:noFill/>
              <a:ln w="9525" algn="ctr">
                <a:noFill/>
                <a:miter lim="800000"/>
                <a:headEnd/>
                <a:tailEnd/>
              </a:ln>
              <a:effectLst>
                <a:outerShdw blurRad="44450" dist="27940" dir="5400000" algn="ctr">
                  <a:srgbClr val="000000">
                    <a:alpha val="32000"/>
                  </a:srgbClr>
                </a:outerShdw>
              </a:effectLst>
              <a:sp3d>
                <a:bevelT w="190500" h="38100"/>
              </a:sp3d>
            </p:spPr>
            <p:txBody>
              <a:bodyPr>
                <a:spAutoFit/>
              </a:bodyPr>
              <a:lstStyle/>
              <a:p>
                <a:pPr algn="ctr">
                  <a:lnSpc>
                    <a:spcPct val="120000"/>
                  </a:lnSpc>
                  <a:spcBef>
                    <a:spcPct val="50000"/>
                  </a:spcBef>
                  <a:defRPr/>
                </a:pPr>
                <a:r>
                  <a:rPr lang="en-US" sz="1200" b="1" dirty="0">
                    <a:latin typeface="Arial" charset="0"/>
                    <a:cs typeface="Arial" pitchFamily="34" charset="0"/>
                  </a:rPr>
                  <a:t>Strategy</a:t>
                </a:r>
              </a:p>
            </p:txBody>
          </p:sp>
          <p:sp>
            <p:nvSpPr>
              <p:cNvPr id="41" name="Text Box 8"/>
              <p:cNvSpPr txBox="1">
                <a:spLocks noChangeArrowheads="1"/>
              </p:cNvSpPr>
              <p:nvPr/>
            </p:nvSpPr>
            <p:spPr bwMode="auto">
              <a:xfrm>
                <a:off x="3022" y="2737"/>
                <a:ext cx="680" cy="174"/>
              </a:xfrm>
              <a:prstGeom prst="rect">
                <a:avLst/>
              </a:prstGeom>
              <a:noFill/>
              <a:ln w="9525" algn="ctr">
                <a:noFill/>
                <a:miter lim="800000"/>
                <a:headEnd/>
                <a:tailEnd/>
              </a:ln>
              <a:effectLst>
                <a:outerShdw blurRad="44450" dist="27940" dir="5400000" algn="ctr">
                  <a:srgbClr val="000000">
                    <a:alpha val="32000"/>
                  </a:srgbClr>
                </a:outerShdw>
              </a:effectLst>
              <a:sp3d>
                <a:bevelT w="190500" h="38100"/>
              </a:sp3d>
            </p:spPr>
            <p:txBody>
              <a:bodyPr>
                <a:spAutoFit/>
              </a:bodyPr>
              <a:lstStyle/>
              <a:p>
                <a:pPr algn="ctr">
                  <a:lnSpc>
                    <a:spcPct val="120000"/>
                  </a:lnSpc>
                  <a:spcBef>
                    <a:spcPct val="50000"/>
                  </a:spcBef>
                  <a:defRPr/>
                </a:pPr>
                <a:r>
                  <a:rPr lang="en-US" sz="1200" b="1" dirty="0">
                    <a:latin typeface="Arial" charset="0"/>
                    <a:cs typeface="Arial" pitchFamily="34" charset="0"/>
                  </a:rPr>
                  <a:t>Implement</a:t>
                </a:r>
              </a:p>
            </p:txBody>
          </p:sp>
          <p:sp>
            <p:nvSpPr>
              <p:cNvPr id="42" name="Text Box 9"/>
              <p:cNvSpPr txBox="1">
                <a:spLocks noChangeArrowheads="1"/>
              </p:cNvSpPr>
              <p:nvPr/>
            </p:nvSpPr>
            <p:spPr bwMode="auto">
              <a:xfrm>
                <a:off x="2069" y="1486"/>
                <a:ext cx="574" cy="174"/>
              </a:xfrm>
              <a:prstGeom prst="rect">
                <a:avLst/>
              </a:prstGeom>
              <a:noFill/>
              <a:ln w="9525" algn="ctr">
                <a:noFill/>
                <a:miter lim="800000"/>
                <a:headEnd/>
                <a:tailEnd/>
              </a:ln>
              <a:effectLst>
                <a:outerShdw blurRad="44450" dist="27940" dir="5400000" algn="ctr">
                  <a:srgbClr val="000000">
                    <a:alpha val="32000"/>
                  </a:srgbClr>
                </a:outerShdw>
              </a:effectLst>
              <a:sp3d>
                <a:bevelT w="190500" h="38100"/>
              </a:sp3d>
            </p:spPr>
            <p:txBody>
              <a:bodyPr>
                <a:spAutoFit/>
              </a:bodyPr>
              <a:lstStyle/>
              <a:p>
                <a:pPr algn="ctr">
                  <a:lnSpc>
                    <a:spcPct val="120000"/>
                  </a:lnSpc>
                  <a:spcBef>
                    <a:spcPct val="50000"/>
                  </a:spcBef>
                  <a:defRPr/>
                </a:pPr>
                <a:r>
                  <a:rPr lang="en-US" sz="1200" b="1" dirty="0">
                    <a:latin typeface="Arial" charset="0"/>
                    <a:cs typeface="Arial" pitchFamily="34" charset="0"/>
                  </a:rPr>
                  <a:t>Optimize</a:t>
                </a:r>
              </a:p>
            </p:txBody>
          </p:sp>
          <p:sp>
            <p:nvSpPr>
              <p:cNvPr id="43" name="Text Box 10"/>
              <p:cNvSpPr txBox="1">
                <a:spLocks noChangeArrowheads="1"/>
              </p:cNvSpPr>
              <p:nvPr/>
            </p:nvSpPr>
            <p:spPr bwMode="auto">
              <a:xfrm>
                <a:off x="2093" y="2739"/>
                <a:ext cx="575" cy="186"/>
              </a:xfrm>
              <a:prstGeom prst="rect">
                <a:avLst/>
              </a:prstGeom>
              <a:noFill/>
              <a:ln w="9525" algn="ctr">
                <a:noFill/>
                <a:miter lim="800000"/>
                <a:headEnd/>
                <a:tailEnd/>
              </a:ln>
              <a:effectLst>
                <a:outerShdw blurRad="44450" dist="27940" dir="5400000" algn="ctr">
                  <a:srgbClr val="000000">
                    <a:alpha val="32000"/>
                  </a:srgbClr>
                </a:outerShdw>
              </a:effectLst>
              <a:sp3d>
                <a:bevelT w="190500" h="38100"/>
              </a:sp3d>
            </p:spPr>
            <p:txBody>
              <a:bodyPr>
                <a:spAutoFit/>
              </a:bodyPr>
              <a:lstStyle/>
              <a:p>
                <a:pPr algn="ctr">
                  <a:lnSpc>
                    <a:spcPct val="120000"/>
                  </a:lnSpc>
                  <a:spcBef>
                    <a:spcPct val="50000"/>
                  </a:spcBef>
                  <a:defRPr/>
                </a:pPr>
                <a:r>
                  <a:rPr lang="en-US" sz="1200" b="1" dirty="0">
                    <a:latin typeface="Arial" charset="0"/>
                    <a:cs typeface="Arial" pitchFamily="34" charset="0"/>
                  </a:rPr>
                  <a:t>Manage</a:t>
                </a:r>
              </a:p>
            </p:txBody>
          </p:sp>
          <p:sp>
            <p:nvSpPr>
              <p:cNvPr id="44" name="Oval 13"/>
              <p:cNvSpPr>
                <a:spLocks noChangeArrowheads="1"/>
              </p:cNvSpPr>
              <p:nvPr/>
            </p:nvSpPr>
            <p:spPr bwMode="auto">
              <a:xfrm>
                <a:off x="2540" y="1915"/>
                <a:ext cx="689" cy="607"/>
              </a:xfrm>
              <a:prstGeom prst="ellipse">
                <a:avLst/>
              </a:prstGeom>
              <a:solidFill>
                <a:srgbClr val="C9C1B7">
                  <a:alpha val="79999"/>
                </a:srgbClr>
              </a:solidFill>
              <a:ln w="12700" algn="ctr">
                <a:noFill/>
                <a:round/>
                <a:headEnd/>
                <a:tailEnd/>
              </a:ln>
              <a:effectLst>
                <a:outerShdw blurRad="44450" dist="27940" dir="5400000" algn="ctr">
                  <a:srgbClr val="000000">
                    <a:alpha val="32000"/>
                  </a:srgbClr>
                </a:outerShdw>
              </a:effectLst>
              <a:sp3d>
                <a:bevelT w="190500" h="38100"/>
              </a:sp3d>
            </p:spPr>
            <p:txBody>
              <a:bodyPr wrap="none" anchor="ctr"/>
              <a:lstStyle/>
              <a:p>
                <a:pPr algn="ctr">
                  <a:lnSpc>
                    <a:spcPct val="120000"/>
                  </a:lnSpc>
                  <a:spcBef>
                    <a:spcPct val="50000"/>
                  </a:spcBef>
                  <a:defRPr/>
                </a:pPr>
                <a:r>
                  <a:rPr lang="en-US" sz="1200" b="1" dirty="0">
                    <a:solidFill>
                      <a:srgbClr val="000000"/>
                    </a:solidFill>
                    <a:latin typeface="Arial" charset="0"/>
                  </a:rPr>
                  <a:t>mORG</a:t>
                </a:r>
                <a:endParaRPr lang="en-US" sz="1200" b="1" dirty="0">
                  <a:latin typeface="Arial" charset="0"/>
                </a:endParaRPr>
              </a:p>
            </p:txBody>
          </p:sp>
        </p:grpSp>
      </p:grpSp>
      <p:sp>
        <p:nvSpPr>
          <p:cNvPr id="7" name="Text Box 20"/>
          <p:cNvSpPr txBox="1">
            <a:spLocks noChangeArrowheads="1"/>
          </p:cNvSpPr>
          <p:nvPr/>
        </p:nvSpPr>
        <p:spPr bwMode="auto">
          <a:xfrm>
            <a:off x="1749425" y="1927225"/>
            <a:ext cx="1214437" cy="558800"/>
          </a:xfrm>
          <a:prstGeom prst="rect">
            <a:avLst/>
          </a:prstGeom>
          <a:solidFill>
            <a:srgbClr val="FFFAD5"/>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lnSpc>
                <a:spcPct val="120000"/>
              </a:lnSpc>
              <a:spcBef>
                <a:spcPct val="50000"/>
              </a:spcBef>
              <a:defRPr/>
            </a:pPr>
            <a:r>
              <a:rPr lang="en-US" sz="1000" dirty="0">
                <a:solidFill>
                  <a:srgbClr val="000000"/>
                </a:solidFill>
                <a:latin typeface="Arial" charset="0"/>
                <a:cs typeface="Arial" pitchFamily="34" charset="0"/>
              </a:rPr>
              <a:t>How do I realize the ROI &amp; benefits?</a:t>
            </a:r>
          </a:p>
        </p:txBody>
      </p:sp>
      <p:sp>
        <p:nvSpPr>
          <p:cNvPr id="8" name="Text Box 31"/>
          <p:cNvSpPr txBox="1">
            <a:spLocks noChangeArrowheads="1"/>
          </p:cNvSpPr>
          <p:nvPr/>
        </p:nvSpPr>
        <p:spPr bwMode="auto">
          <a:xfrm>
            <a:off x="428625" y="1928813"/>
            <a:ext cx="1349375" cy="558800"/>
          </a:xfrm>
          <a:prstGeom prst="rect">
            <a:avLst/>
          </a:prstGeom>
          <a:solidFill>
            <a:srgbClr val="FFDD3E"/>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lnSpc>
                <a:spcPct val="120000"/>
              </a:lnSpc>
              <a:spcBef>
                <a:spcPct val="50000"/>
              </a:spcBef>
              <a:defRPr/>
            </a:pPr>
            <a:r>
              <a:rPr lang="en-US" sz="1000" b="1" dirty="0">
                <a:latin typeface="Arial" charset="0"/>
                <a:cs typeface="Arial" pitchFamily="34" charset="0"/>
              </a:rPr>
              <a:t>Mobile Business Case</a:t>
            </a:r>
          </a:p>
        </p:txBody>
      </p:sp>
      <p:sp>
        <p:nvSpPr>
          <p:cNvPr id="9" name="Text Box 20"/>
          <p:cNvSpPr txBox="1">
            <a:spLocks noChangeArrowheads="1"/>
          </p:cNvSpPr>
          <p:nvPr/>
        </p:nvSpPr>
        <p:spPr bwMode="auto">
          <a:xfrm>
            <a:off x="1749425" y="2570163"/>
            <a:ext cx="1214437" cy="558800"/>
          </a:xfrm>
          <a:prstGeom prst="rect">
            <a:avLst/>
          </a:prstGeom>
          <a:solidFill>
            <a:srgbClr val="FFFAD5"/>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lnSpc>
                <a:spcPct val="110000"/>
              </a:lnSpc>
              <a:spcBef>
                <a:spcPct val="50000"/>
              </a:spcBef>
              <a:defRPr/>
            </a:pPr>
            <a:r>
              <a:rPr lang="en-US" sz="1000" dirty="0">
                <a:solidFill>
                  <a:srgbClr val="000000"/>
                </a:solidFill>
                <a:latin typeface="Arial" charset="0"/>
                <a:cs typeface="Arial" pitchFamily="34" charset="0"/>
              </a:rPr>
              <a:t>How do I apply various mobile policies?</a:t>
            </a:r>
          </a:p>
        </p:txBody>
      </p:sp>
      <p:sp>
        <p:nvSpPr>
          <p:cNvPr id="10" name="Text Box 31"/>
          <p:cNvSpPr txBox="1">
            <a:spLocks noChangeArrowheads="1"/>
          </p:cNvSpPr>
          <p:nvPr/>
        </p:nvSpPr>
        <p:spPr bwMode="auto">
          <a:xfrm>
            <a:off x="428625" y="2571750"/>
            <a:ext cx="1349375" cy="558800"/>
          </a:xfrm>
          <a:prstGeom prst="rect">
            <a:avLst/>
          </a:prstGeom>
          <a:solidFill>
            <a:srgbClr val="FFDD3E"/>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lnSpc>
                <a:spcPct val="120000"/>
              </a:lnSpc>
              <a:spcBef>
                <a:spcPct val="50000"/>
              </a:spcBef>
              <a:defRPr/>
            </a:pPr>
            <a:r>
              <a:rPr lang="en-US" sz="1000" b="1" dirty="0">
                <a:latin typeface="Arial" charset="0"/>
                <a:cs typeface="Arial" pitchFamily="34" charset="0"/>
              </a:rPr>
              <a:t>mORG</a:t>
            </a:r>
          </a:p>
        </p:txBody>
      </p:sp>
      <p:sp>
        <p:nvSpPr>
          <p:cNvPr id="11" name="Text Box 20"/>
          <p:cNvSpPr txBox="1">
            <a:spLocks noChangeArrowheads="1"/>
          </p:cNvSpPr>
          <p:nvPr/>
        </p:nvSpPr>
        <p:spPr bwMode="auto">
          <a:xfrm>
            <a:off x="1749425" y="3198813"/>
            <a:ext cx="1214437" cy="558800"/>
          </a:xfrm>
          <a:prstGeom prst="rect">
            <a:avLst/>
          </a:prstGeom>
          <a:solidFill>
            <a:srgbClr val="FFFAD5"/>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lnSpc>
                <a:spcPct val="120000"/>
              </a:lnSpc>
              <a:spcBef>
                <a:spcPct val="50000"/>
              </a:spcBef>
              <a:defRPr/>
            </a:pPr>
            <a:r>
              <a:rPr lang="en-US" sz="1000" dirty="0">
                <a:solidFill>
                  <a:srgbClr val="000000"/>
                </a:solidFill>
                <a:latin typeface="Arial" charset="0"/>
                <a:cs typeface="Arial" pitchFamily="34" charset="0"/>
              </a:rPr>
              <a:t>How do I manage the business change?</a:t>
            </a:r>
          </a:p>
        </p:txBody>
      </p:sp>
      <p:sp>
        <p:nvSpPr>
          <p:cNvPr id="12" name="Text Box 31"/>
          <p:cNvSpPr txBox="1">
            <a:spLocks noChangeArrowheads="1"/>
          </p:cNvSpPr>
          <p:nvPr/>
        </p:nvSpPr>
        <p:spPr bwMode="auto">
          <a:xfrm>
            <a:off x="428625" y="3200400"/>
            <a:ext cx="1349375" cy="558800"/>
          </a:xfrm>
          <a:prstGeom prst="rect">
            <a:avLst/>
          </a:prstGeom>
          <a:solidFill>
            <a:srgbClr val="FFDD3E"/>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lnSpc>
                <a:spcPct val="110000"/>
              </a:lnSpc>
              <a:spcBef>
                <a:spcPct val="50000"/>
              </a:spcBef>
              <a:defRPr/>
            </a:pPr>
            <a:r>
              <a:rPr lang="en-US" sz="1000" b="1" dirty="0">
                <a:latin typeface="Arial" charset="0"/>
                <a:cs typeface="Arial" pitchFamily="34" charset="0"/>
              </a:rPr>
              <a:t>Mobile Business Change Management</a:t>
            </a:r>
          </a:p>
        </p:txBody>
      </p:sp>
      <p:sp>
        <p:nvSpPr>
          <p:cNvPr id="13" name="Text Box 20"/>
          <p:cNvSpPr txBox="1">
            <a:spLocks noChangeArrowheads="1"/>
          </p:cNvSpPr>
          <p:nvPr/>
        </p:nvSpPr>
        <p:spPr bwMode="auto">
          <a:xfrm>
            <a:off x="1749425" y="3841750"/>
            <a:ext cx="1214437" cy="558800"/>
          </a:xfrm>
          <a:prstGeom prst="rect">
            <a:avLst/>
          </a:prstGeom>
          <a:solidFill>
            <a:srgbClr val="FFFAD5"/>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lnSpc>
                <a:spcPct val="120000"/>
              </a:lnSpc>
              <a:spcBef>
                <a:spcPct val="50000"/>
              </a:spcBef>
              <a:defRPr/>
            </a:pPr>
            <a:r>
              <a:rPr lang="en-US" sz="1000" dirty="0">
                <a:solidFill>
                  <a:srgbClr val="000000"/>
                </a:solidFill>
                <a:latin typeface="Arial" charset="0"/>
                <a:cs typeface="Arial" pitchFamily="34" charset="0"/>
              </a:rPr>
              <a:t>How do I take care of the risks involved?</a:t>
            </a:r>
          </a:p>
        </p:txBody>
      </p:sp>
      <p:sp>
        <p:nvSpPr>
          <p:cNvPr id="14" name="Text Box 31"/>
          <p:cNvSpPr txBox="1">
            <a:spLocks noChangeArrowheads="1"/>
          </p:cNvSpPr>
          <p:nvPr/>
        </p:nvSpPr>
        <p:spPr bwMode="auto">
          <a:xfrm>
            <a:off x="428625" y="3843338"/>
            <a:ext cx="1349375" cy="558800"/>
          </a:xfrm>
          <a:prstGeom prst="rect">
            <a:avLst/>
          </a:prstGeom>
          <a:solidFill>
            <a:srgbClr val="FFDD3E"/>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lnSpc>
                <a:spcPct val="120000"/>
              </a:lnSpc>
              <a:spcBef>
                <a:spcPct val="50000"/>
              </a:spcBef>
              <a:defRPr/>
            </a:pPr>
            <a:r>
              <a:rPr lang="en-US" sz="1000" b="1" dirty="0">
                <a:latin typeface="Arial" charset="0"/>
                <a:cs typeface="Arial" pitchFamily="34" charset="0"/>
              </a:rPr>
              <a:t>Mobile Information Security</a:t>
            </a:r>
          </a:p>
        </p:txBody>
      </p:sp>
      <p:sp>
        <p:nvSpPr>
          <p:cNvPr id="15" name="Text Box 20"/>
          <p:cNvSpPr txBox="1">
            <a:spLocks noChangeArrowheads="1"/>
          </p:cNvSpPr>
          <p:nvPr/>
        </p:nvSpPr>
        <p:spPr bwMode="auto">
          <a:xfrm>
            <a:off x="1749425" y="4470400"/>
            <a:ext cx="1214437" cy="558800"/>
          </a:xfrm>
          <a:prstGeom prst="rect">
            <a:avLst/>
          </a:prstGeom>
          <a:solidFill>
            <a:srgbClr val="FFFAD5"/>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lnSpc>
                <a:spcPct val="120000"/>
              </a:lnSpc>
              <a:spcBef>
                <a:spcPct val="50000"/>
              </a:spcBef>
              <a:defRPr/>
            </a:pPr>
            <a:r>
              <a:rPr lang="en-US" sz="1000" dirty="0">
                <a:solidFill>
                  <a:srgbClr val="000000"/>
                </a:solidFill>
                <a:latin typeface="Arial" charset="0"/>
                <a:cs typeface="Arial" pitchFamily="34" charset="0"/>
              </a:rPr>
              <a:t>How do I govern mobile solutions?</a:t>
            </a:r>
          </a:p>
        </p:txBody>
      </p:sp>
      <p:sp>
        <p:nvSpPr>
          <p:cNvPr id="16" name="Text Box 31"/>
          <p:cNvSpPr txBox="1">
            <a:spLocks noChangeArrowheads="1"/>
          </p:cNvSpPr>
          <p:nvPr/>
        </p:nvSpPr>
        <p:spPr bwMode="auto">
          <a:xfrm>
            <a:off x="428625" y="4471988"/>
            <a:ext cx="1349375" cy="558800"/>
          </a:xfrm>
          <a:prstGeom prst="rect">
            <a:avLst/>
          </a:prstGeom>
          <a:solidFill>
            <a:srgbClr val="FFDD3E"/>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lnSpc>
                <a:spcPct val="120000"/>
              </a:lnSpc>
              <a:spcBef>
                <a:spcPct val="50000"/>
              </a:spcBef>
              <a:defRPr/>
            </a:pPr>
            <a:r>
              <a:rPr lang="en-US" sz="1000" b="1" dirty="0">
                <a:latin typeface="Arial" charset="0"/>
                <a:cs typeface="Arial" pitchFamily="34" charset="0"/>
              </a:rPr>
              <a:t>mORG</a:t>
            </a:r>
          </a:p>
        </p:txBody>
      </p:sp>
      <p:sp>
        <p:nvSpPr>
          <p:cNvPr id="17" name="Text Box 20"/>
          <p:cNvSpPr txBox="1">
            <a:spLocks noChangeArrowheads="1"/>
          </p:cNvSpPr>
          <p:nvPr/>
        </p:nvSpPr>
        <p:spPr bwMode="auto">
          <a:xfrm>
            <a:off x="6178550" y="1927225"/>
            <a:ext cx="1214437" cy="558800"/>
          </a:xfrm>
          <a:prstGeom prst="rect">
            <a:avLst/>
          </a:prstGeom>
          <a:solidFill>
            <a:srgbClr val="FFFAD5"/>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lnSpc>
                <a:spcPct val="120000"/>
              </a:lnSpc>
              <a:spcBef>
                <a:spcPct val="50000"/>
              </a:spcBef>
              <a:defRPr/>
            </a:pPr>
            <a:r>
              <a:rPr lang="en-US" sz="1000" dirty="0">
                <a:solidFill>
                  <a:srgbClr val="000000"/>
                </a:solidFill>
                <a:latin typeface="Arial" charset="0"/>
                <a:cs typeface="Arial" pitchFamily="34" charset="0"/>
              </a:rPr>
              <a:t>What are my mobile user’s requirements?</a:t>
            </a:r>
          </a:p>
        </p:txBody>
      </p:sp>
      <p:sp>
        <p:nvSpPr>
          <p:cNvPr id="18" name="Text Box 20"/>
          <p:cNvSpPr txBox="1">
            <a:spLocks noChangeArrowheads="1"/>
          </p:cNvSpPr>
          <p:nvPr/>
        </p:nvSpPr>
        <p:spPr bwMode="auto">
          <a:xfrm>
            <a:off x="6178550" y="2570163"/>
            <a:ext cx="1214437" cy="558800"/>
          </a:xfrm>
          <a:prstGeom prst="rect">
            <a:avLst/>
          </a:prstGeom>
          <a:solidFill>
            <a:srgbClr val="FFF5B2"/>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lnSpc>
                <a:spcPct val="120000"/>
              </a:lnSpc>
              <a:spcBef>
                <a:spcPct val="50000"/>
              </a:spcBef>
              <a:defRPr/>
            </a:pPr>
            <a:r>
              <a:rPr lang="en-US" sz="1000" dirty="0">
                <a:solidFill>
                  <a:srgbClr val="000000"/>
                </a:solidFill>
                <a:latin typeface="Arial" charset="0"/>
                <a:cs typeface="Arial" pitchFamily="34" charset="0"/>
              </a:rPr>
              <a:t>What devices suit my organization’s needs?</a:t>
            </a:r>
          </a:p>
        </p:txBody>
      </p:sp>
      <p:sp>
        <p:nvSpPr>
          <p:cNvPr id="19" name="Text Box 20"/>
          <p:cNvSpPr txBox="1">
            <a:spLocks noChangeArrowheads="1"/>
          </p:cNvSpPr>
          <p:nvPr/>
        </p:nvSpPr>
        <p:spPr bwMode="auto">
          <a:xfrm>
            <a:off x="6178550" y="3198813"/>
            <a:ext cx="1214437" cy="558800"/>
          </a:xfrm>
          <a:prstGeom prst="rect">
            <a:avLst/>
          </a:prstGeom>
          <a:solidFill>
            <a:srgbClr val="FFFAD5"/>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lnSpc>
                <a:spcPct val="120000"/>
              </a:lnSpc>
              <a:spcBef>
                <a:spcPct val="50000"/>
              </a:spcBef>
              <a:defRPr/>
            </a:pPr>
            <a:r>
              <a:rPr lang="en-US" sz="1000" dirty="0">
                <a:solidFill>
                  <a:srgbClr val="000000"/>
                </a:solidFill>
                <a:latin typeface="Arial" charset="0"/>
                <a:cs typeface="Arial" pitchFamily="34" charset="0"/>
              </a:rPr>
              <a:t>What is the right-fit mobility architecture?</a:t>
            </a:r>
          </a:p>
        </p:txBody>
      </p:sp>
      <p:sp>
        <p:nvSpPr>
          <p:cNvPr id="20" name="Text Box 20"/>
          <p:cNvSpPr txBox="1">
            <a:spLocks noChangeArrowheads="1"/>
          </p:cNvSpPr>
          <p:nvPr/>
        </p:nvSpPr>
        <p:spPr bwMode="auto">
          <a:xfrm>
            <a:off x="6178550" y="3841750"/>
            <a:ext cx="1214437" cy="558800"/>
          </a:xfrm>
          <a:prstGeom prst="rect">
            <a:avLst/>
          </a:prstGeom>
          <a:solidFill>
            <a:srgbClr val="FFFAD5"/>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lnSpc>
                <a:spcPct val="120000"/>
              </a:lnSpc>
              <a:spcBef>
                <a:spcPct val="50000"/>
              </a:spcBef>
              <a:defRPr/>
            </a:pPr>
            <a:r>
              <a:rPr lang="en-US" sz="1000" dirty="0">
                <a:solidFill>
                  <a:srgbClr val="000000"/>
                </a:solidFill>
                <a:latin typeface="Arial" charset="0"/>
                <a:cs typeface="Arial" pitchFamily="34" charset="0"/>
              </a:rPr>
              <a:t>What will be the infrastructure needs?</a:t>
            </a:r>
          </a:p>
        </p:txBody>
      </p:sp>
      <p:sp>
        <p:nvSpPr>
          <p:cNvPr id="21" name="Text Box 20"/>
          <p:cNvSpPr txBox="1">
            <a:spLocks noChangeArrowheads="1"/>
          </p:cNvSpPr>
          <p:nvPr/>
        </p:nvSpPr>
        <p:spPr bwMode="auto">
          <a:xfrm>
            <a:off x="6178550" y="4470400"/>
            <a:ext cx="1214437" cy="558800"/>
          </a:xfrm>
          <a:prstGeom prst="rect">
            <a:avLst/>
          </a:prstGeom>
          <a:solidFill>
            <a:srgbClr val="FFFAD5"/>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lnSpc>
                <a:spcPct val="120000"/>
              </a:lnSpc>
              <a:spcBef>
                <a:spcPct val="50000"/>
              </a:spcBef>
              <a:defRPr/>
            </a:pPr>
            <a:r>
              <a:rPr lang="en-US" sz="1000" dirty="0">
                <a:solidFill>
                  <a:srgbClr val="000000"/>
                </a:solidFill>
                <a:latin typeface="Arial" charset="0"/>
                <a:cs typeface="Arial" pitchFamily="34" charset="0"/>
              </a:rPr>
              <a:t>What are the security issues involved?</a:t>
            </a:r>
          </a:p>
        </p:txBody>
      </p:sp>
      <p:sp>
        <p:nvSpPr>
          <p:cNvPr id="22" name="Text Box 31"/>
          <p:cNvSpPr txBox="1">
            <a:spLocks noChangeArrowheads="1"/>
          </p:cNvSpPr>
          <p:nvPr/>
        </p:nvSpPr>
        <p:spPr bwMode="auto">
          <a:xfrm>
            <a:off x="7329487" y="1928813"/>
            <a:ext cx="1349375" cy="558800"/>
          </a:xfrm>
          <a:prstGeom prst="rect">
            <a:avLst/>
          </a:prstGeom>
          <a:solidFill>
            <a:srgbClr val="FFDD3E"/>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r">
              <a:lnSpc>
                <a:spcPct val="120000"/>
              </a:lnSpc>
              <a:spcBef>
                <a:spcPct val="50000"/>
              </a:spcBef>
              <a:defRPr/>
            </a:pPr>
            <a:r>
              <a:rPr lang="en-US" sz="1000" b="1" dirty="0">
                <a:latin typeface="Arial" charset="0"/>
                <a:cs typeface="Arial" pitchFamily="34" charset="0"/>
              </a:rPr>
              <a:t>mORG</a:t>
            </a:r>
          </a:p>
        </p:txBody>
      </p:sp>
      <p:sp>
        <p:nvSpPr>
          <p:cNvPr id="23" name="Text Box 31"/>
          <p:cNvSpPr txBox="1">
            <a:spLocks noChangeArrowheads="1"/>
          </p:cNvSpPr>
          <p:nvPr/>
        </p:nvSpPr>
        <p:spPr bwMode="auto">
          <a:xfrm>
            <a:off x="7329487" y="2571750"/>
            <a:ext cx="1349375" cy="558800"/>
          </a:xfrm>
          <a:prstGeom prst="rect">
            <a:avLst/>
          </a:prstGeom>
          <a:solidFill>
            <a:srgbClr val="FFDD3E"/>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r">
              <a:lnSpc>
                <a:spcPct val="120000"/>
              </a:lnSpc>
              <a:spcBef>
                <a:spcPct val="50000"/>
              </a:spcBef>
              <a:defRPr/>
            </a:pPr>
            <a:r>
              <a:rPr lang="en-US" sz="1000" b="1" dirty="0">
                <a:latin typeface="Arial" charset="0"/>
                <a:cs typeface="Arial" pitchFamily="34" charset="0"/>
              </a:rPr>
              <a:t>Mobile Infrastructure</a:t>
            </a:r>
          </a:p>
        </p:txBody>
      </p:sp>
      <p:sp>
        <p:nvSpPr>
          <p:cNvPr id="24" name="Text Box 31"/>
          <p:cNvSpPr txBox="1">
            <a:spLocks noChangeArrowheads="1"/>
          </p:cNvSpPr>
          <p:nvPr/>
        </p:nvSpPr>
        <p:spPr bwMode="auto">
          <a:xfrm>
            <a:off x="7329487" y="3200400"/>
            <a:ext cx="1349375" cy="558800"/>
          </a:xfrm>
          <a:prstGeom prst="rect">
            <a:avLst/>
          </a:prstGeom>
          <a:solidFill>
            <a:srgbClr val="FFDD3E"/>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r">
              <a:lnSpc>
                <a:spcPct val="120000"/>
              </a:lnSpc>
              <a:spcBef>
                <a:spcPct val="50000"/>
              </a:spcBef>
              <a:defRPr/>
            </a:pPr>
            <a:r>
              <a:rPr lang="en-US" sz="1000" b="1" dirty="0">
                <a:latin typeface="Arial" charset="0"/>
                <a:cs typeface="Arial" pitchFamily="34" charset="0"/>
              </a:rPr>
              <a:t>mORG</a:t>
            </a:r>
          </a:p>
        </p:txBody>
      </p:sp>
      <p:sp>
        <p:nvSpPr>
          <p:cNvPr id="25" name="Text Box 31"/>
          <p:cNvSpPr txBox="1">
            <a:spLocks noChangeArrowheads="1"/>
          </p:cNvSpPr>
          <p:nvPr/>
        </p:nvSpPr>
        <p:spPr bwMode="auto">
          <a:xfrm>
            <a:off x="7329487" y="3843338"/>
            <a:ext cx="1349375" cy="558800"/>
          </a:xfrm>
          <a:prstGeom prst="rect">
            <a:avLst/>
          </a:prstGeom>
          <a:solidFill>
            <a:srgbClr val="FFDD3E"/>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r">
              <a:lnSpc>
                <a:spcPct val="120000"/>
              </a:lnSpc>
              <a:spcBef>
                <a:spcPct val="50000"/>
              </a:spcBef>
              <a:defRPr/>
            </a:pPr>
            <a:r>
              <a:rPr lang="en-US" sz="1000" b="1" dirty="0">
                <a:latin typeface="Arial" charset="0"/>
                <a:cs typeface="Arial" pitchFamily="34" charset="0"/>
              </a:rPr>
              <a:t>Mobile Infrastructure</a:t>
            </a:r>
          </a:p>
        </p:txBody>
      </p:sp>
      <p:sp>
        <p:nvSpPr>
          <p:cNvPr id="26" name="Text Box 31"/>
          <p:cNvSpPr txBox="1">
            <a:spLocks noChangeArrowheads="1"/>
          </p:cNvSpPr>
          <p:nvPr/>
        </p:nvSpPr>
        <p:spPr bwMode="auto">
          <a:xfrm>
            <a:off x="7329487" y="4471988"/>
            <a:ext cx="1349375" cy="558800"/>
          </a:xfrm>
          <a:prstGeom prst="rect">
            <a:avLst/>
          </a:prstGeom>
          <a:solidFill>
            <a:srgbClr val="FFDD3E"/>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r">
              <a:lnSpc>
                <a:spcPct val="120000"/>
              </a:lnSpc>
              <a:spcBef>
                <a:spcPct val="50000"/>
              </a:spcBef>
              <a:defRPr/>
            </a:pPr>
            <a:r>
              <a:rPr lang="en-US" sz="1000" b="1" dirty="0">
                <a:latin typeface="Arial" charset="0"/>
                <a:cs typeface="Arial" pitchFamily="34" charset="0"/>
              </a:rPr>
              <a:t>Mobile Information Security</a:t>
            </a:r>
          </a:p>
        </p:txBody>
      </p:sp>
      <p:sp>
        <p:nvSpPr>
          <p:cNvPr id="27" name="Text Box 31"/>
          <p:cNvSpPr txBox="1">
            <a:spLocks noChangeArrowheads="1"/>
          </p:cNvSpPr>
          <p:nvPr/>
        </p:nvSpPr>
        <p:spPr bwMode="auto">
          <a:xfrm>
            <a:off x="2728912" y="1328738"/>
            <a:ext cx="1830388" cy="515937"/>
          </a:xfrm>
          <a:prstGeom prst="rect">
            <a:avLst/>
          </a:prstGeom>
          <a:solidFill>
            <a:srgbClr val="FFFAD5"/>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lstStyle/>
          <a:p>
            <a:pPr algn="ctr">
              <a:lnSpc>
                <a:spcPct val="120000"/>
              </a:lnSpc>
              <a:spcBef>
                <a:spcPct val="50000"/>
              </a:spcBef>
              <a:defRPr/>
            </a:pPr>
            <a:r>
              <a:rPr lang="en-US" sz="1000" dirty="0">
                <a:solidFill>
                  <a:srgbClr val="000000"/>
                </a:solidFill>
                <a:latin typeface="Arial" charset="0"/>
                <a:cs typeface="Arial" pitchFamily="34" charset="0"/>
              </a:rPr>
              <a:t>How do I improve my mobile ecosystem?</a:t>
            </a:r>
          </a:p>
        </p:txBody>
      </p:sp>
      <p:sp>
        <p:nvSpPr>
          <p:cNvPr id="28" name="Text Box 31"/>
          <p:cNvSpPr txBox="1">
            <a:spLocks noChangeArrowheads="1"/>
          </p:cNvSpPr>
          <p:nvPr/>
        </p:nvSpPr>
        <p:spPr bwMode="auto">
          <a:xfrm>
            <a:off x="2728912" y="814388"/>
            <a:ext cx="1830388" cy="501650"/>
          </a:xfrm>
          <a:prstGeom prst="rect">
            <a:avLst/>
          </a:prstGeom>
          <a:solidFill>
            <a:srgbClr val="FFDD3E"/>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lnSpc>
                <a:spcPct val="120000"/>
              </a:lnSpc>
              <a:spcBef>
                <a:spcPct val="50000"/>
              </a:spcBef>
              <a:defRPr/>
            </a:pPr>
            <a:r>
              <a:rPr lang="en-US" sz="1000" b="1" dirty="0">
                <a:latin typeface="Arial" charset="0"/>
                <a:cs typeface="Arial" pitchFamily="34" charset="0"/>
              </a:rPr>
              <a:t>Mobile Solution Portfolio Analysis &amp; Rationalization </a:t>
            </a:r>
          </a:p>
        </p:txBody>
      </p:sp>
      <p:sp>
        <p:nvSpPr>
          <p:cNvPr id="29" name="Text Box 31"/>
          <p:cNvSpPr txBox="1">
            <a:spLocks noChangeArrowheads="1"/>
          </p:cNvSpPr>
          <p:nvPr/>
        </p:nvSpPr>
        <p:spPr bwMode="auto">
          <a:xfrm>
            <a:off x="4648200" y="1328738"/>
            <a:ext cx="1830387" cy="515937"/>
          </a:xfrm>
          <a:prstGeom prst="rect">
            <a:avLst/>
          </a:prstGeom>
          <a:solidFill>
            <a:srgbClr val="FFFAD5"/>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lstStyle/>
          <a:p>
            <a:pPr algn="ctr">
              <a:lnSpc>
                <a:spcPct val="120000"/>
              </a:lnSpc>
              <a:spcBef>
                <a:spcPct val="50000"/>
              </a:spcBef>
              <a:defRPr/>
            </a:pPr>
            <a:r>
              <a:rPr lang="en-US" sz="1000" dirty="0">
                <a:solidFill>
                  <a:srgbClr val="000000"/>
                </a:solidFill>
                <a:latin typeface="Arial" charset="0"/>
                <a:cs typeface="Arial" pitchFamily="34" charset="0"/>
              </a:rPr>
              <a:t>Can mobile technology add value to my business?</a:t>
            </a:r>
          </a:p>
        </p:txBody>
      </p:sp>
      <p:sp>
        <p:nvSpPr>
          <p:cNvPr id="30" name="Text Box 31"/>
          <p:cNvSpPr txBox="1">
            <a:spLocks noChangeArrowheads="1"/>
          </p:cNvSpPr>
          <p:nvPr/>
        </p:nvSpPr>
        <p:spPr bwMode="auto">
          <a:xfrm>
            <a:off x="4648200" y="814388"/>
            <a:ext cx="1830387" cy="501650"/>
          </a:xfrm>
          <a:prstGeom prst="rect">
            <a:avLst/>
          </a:prstGeom>
          <a:solidFill>
            <a:srgbClr val="FFDD3E"/>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lnSpc>
                <a:spcPct val="120000"/>
              </a:lnSpc>
              <a:spcBef>
                <a:spcPct val="50000"/>
              </a:spcBef>
              <a:defRPr/>
            </a:pPr>
            <a:r>
              <a:rPr lang="en-US" sz="1000" b="1" dirty="0">
                <a:latin typeface="Arial" charset="0"/>
                <a:cs typeface="Arial" pitchFamily="34" charset="0"/>
              </a:rPr>
              <a:t>Mobile Business Case</a:t>
            </a:r>
          </a:p>
        </p:txBody>
      </p:sp>
      <p:sp>
        <p:nvSpPr>
          <p:cNvPr id="31" name="Text Box 31"/>
          <p:cNvSpPr txBox="1">
            <a:spLocks noChangeArrowheads="1"/>
          </p:cNvSpPr>
          <p:nvPr/>
        </p:nvSpPr>
        <p:spPr bwMode="auto">
          <a:xfrm>
            <a:off x="2728912" y="5715000"/>
            <a:ext cx="1830388" cy="515938"/>
          </a:xfrm>
          <a:prstGeom prst="rect">
            <a:avLst/>
          </a:prstGeom>
          <a:solidFill>
            <a:srgbClr val="FFFAD5"/>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lstStyle/>
          <a:p>
            <a:pPr algn="ctr">
              <a:lnSpc>
                <a:spcPct val="120000"/>
              </a:lnSpc>
              <a:spcBef>
                <a:spcPct val="50000"/>
              </a:spcBef>
              <a:defRPr/>
            </a:pPr>
            <a:r>
              <a:rPr lang="en-US" sz="1000" dirty="0">
                <a:solidFill>
                  <a:srgbClr val="000000"/>
                </a:solidFill>
                <a:latin typeface="Arial" charset="0"/>
                <a:cs typeface="Arial" pitchFamily="34" charset="0"/>
              </a:rPr>
              <a:t>Quality Conformance &amp;Sustenance</a:t>
            </a:r>
          </a:p>
        </p:txBody>
      </p:sp>
      <p:sp>
        <p:nvSpPr>
          <p:cNvPr id="32" name="Text Box 31"/>
          <p:cNvSpPr txBox="1">
            <a:spLocks noChangeArrowheads="1"/>
          </p:cNvSpPr>
          <p:nvPr/>
        </p:nvSpPr>
        <p:spPr bwMode="auto">
          <a:xfrm>
            <a:off x="2728912" y="5114925"/>
            <a:ext cx="1830388" cy="601663"/>
          </a:xfrm>
          <a:prstGeom prst="rect">
            <a:avLst/>
          </a:prstGeom>
          <a:solidFill>
            <a:srgbClr val="FFDD3E"/>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lnSpc>
                <a:spcPct val="120000"/>
              </a:lnSpc>
              <a:spcBef>
                <a:spcPct val="50000"/>
              </a:spcBef>
              <a:defRPr/>
            </a:pPr>
            <a:r>
              <a:rPr lang="en-US" sz="1000" b="1" dirty="0">
                <a:latin typeface="Arial" charset="0"/>
                <a:cs typeface="Arial" pitchFamily="34" charset="0"/>
              </a:rPr>
              <a:t>How do I ensure quality of the solutions? How do I support them?</a:t>
            </a:r>
          </a:p>
        </p:txBody>
      </p:sp>
      <p:sp>
        <p:nvSpPr>
          <p:cNvPr id="33" name="Text Box 31"/>
          <p:cNvSpPr txBox="1">
            <a:spLocks noChangeArrowheads="1"/>
          </p:cNvSpPr>
          <p:nvPr/>
        </p:nvSpPr>
        <p:spPr bwMode="auto">
          <a:xfrm>
            <a:off x="4648200" y="5715000"/>
            <a:ext cx="1830387" cy="515938"/>
          </a:xfrm>
          <a:prstGeom prst="rect">
            <a:avLst/>
          </a:prstGeom>
          <a:solidFill>
            <a:srgbClr val="FFFAD5"/>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lstStyle/>
          <a:p>
            <a:pPr algn="ctr">
              <a:lnSpc>
                <a:spcPct val="120000"/>
              </a:lnSpc>
              <a:spcBef>
                <a:spcPct val="50000"/>
              </a:spcBef>
              <a:defRPr/>
            </a:pPr>
            <a:r>
              <a:rPr lang="en-US" sz="1000" dirty="0">
                <a:solidFill>
                  <a:srgbClr val="000000"/>
                </a:solidFill>
                <a:latin typeface="Arial" charset="0"/>
                <a:cs typeface="Arial" pitchFamily="34" charset="0"/>
              </a:rPr>
              <a:t>Quality Conformance &amp;Sustenance</a:t>
            </a:r>
          </a:p>
        </p:txBody>
      </p:sp>
      <p:sp>
        <p:nvSpPr>
          <p:cNvPr id="34" name="Text Box 31"/>
          <p:cNvSpPr txBox="1">
            <a:spLocks noChangeArrowheads="1"/>
          </p:cNvSpPr>
          <p:nvPr/>
        </p:nvSpPr>
        <p:spPr bwMode="auto">
          <a:xfrm>
            <a:off x="4648200" y="5114925"/>
            <a:ext cx="1830387" cy="601663"/>
          </a:xfrm>
          <a:prstGeom prst="rect">
            <a:avLst/>
          </a:prstGeom>
          <a:solidFill>
            <a:srgbClr val="FFDD3E"/>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lnSpc>
                <a:spcPct val="120000"/>
              </a:lnSpc>
              <a:spcBef>
                <a:spcPct val="50000"/>
              </a:spcBef>
              <a:defRPr/>
            </a:pPr>
            <a:r>
              <a:rPr lang="en-US" sz="1000" b="1" dirty="0">
                <a:latin typeface="Arial" charset="0"/>
                <a:cs typeface="Arial" pitchFamily="34" charset="0"/>
              </a:rPr>
              <a:t>How do I integrate &amp; implement disparate  technologies together?</a:t>
            </a:r>
          </a:p>
        </p:txBody>
      </p:sp>
      <p:sp>
        <p:nvSpPr>
          <p:cNvPr id="45"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13</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304925" y="152400"/>
            <a:ext cx="8753475" cy="449263"/>
          </a:xfrm>
        </p:spPr>
        <p:txBody>
          <a:bodyPr>
            <a:noAutofit/>
          </a:bodyPr>
          <a:lstStyle/>
          <a:p>
            <a:pPr eaLnBrk="1" hangingPunct="1"/>
            <a:r>
              <a:rPr lang="en-US" dirty="0" smtClean="0"/>
              <a:t>IPTV Offerings </a:t>
            </a:r>
          </a:p>
        </p:txBody>
      </p:sp>
      <p:sp>
        <p:nvSpPr>
          <p:cNvPr id="7" name="AutoShape 74"/>
          <p:cNvSpPr>
            <a:spLocks noChangeArrowheads="1"/>
          </p:cNvSpPr>
          <p:nvPr/>
        </p:nvSpPr>
        <p:spPr bwMode="auto">
          <a:xfrm>
            <a:off x="382494" y="711200"/>
            <a:ext cx="1686334" cy="384556"/>
          </a:xfrm>
          <a:prstGeom prst="roundRect">
            <a:avLst>
              <a:gd name="adj" fmla="val 16667"/>
            </a:avLst>
          </a:prstGeom>
          <a:solidFill>
            <a:srgbClr val="4E84C4"/>
          </a:soli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100" b="1" dirty="0">
                <a:solidFill>
                  <a:schemeClr val="bg1"/>
                </a:solidFill>
                <a:latin typeface="Arial" charset="0"/>
              </a:rPr>
              <a:t>Consulting</a:t>
            </a:r>
          </a:p>
        </p:txBody>
      </p:sp>
      <p:sp>
        <p:nvSpPr>
          <p:cNvPr id="27655" name="AutoShape 76"/>
          <p:cNvSpPr>
            <a:spLocks noChangeArrowheads="1"/>
          </p:cNvSpPr>
          <p:nvPr/>
        </p:nvSpPr>
        <p:spPr bwMode="auto">
          <a:xfrm>
            <a:off x="382588" y="1147763"/>
            <a:ext cx="1685925" cy="1009650"/>
          </a:xfrm>
          <a:prstGeom prst="roundRect">
            <a:avLst>
              <a:gd name="adj" fmla="val 16667"/>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square" anchor="ctr"/>
          <a:lstStyle/>
          <a:p>
            <a:pPr marL="115888" indent="-115888">
              <a:buClr>
                <a:srgbClr val="4E84C4"/>
              </a:buClr>
              <a:buFontTx/>
              <a:buChar char="•"/>
              <a:defRPr/>
            </a:pPr>
            <a:r>
              <a:rPr lang="en-US" sz="1000" b="1" dirty="0">
                <a:solidFill>
                  <a:srgbClr val="000000"/>
                </a:solidFill>
                <a:latin typeface="Arial" charset="0"/>
              </a:rPr>
              <a:t>Network readiness assessment - access</a:t>
            </a:r>
          </a:p>
          <a:p>
            <a:pPr marL="115888" indent="-115888">
              <a:buClr>
                <a:srgbClr val="4E84C4"/>
              </a:buClr>
              <a:buFontTx/>
              <a:buChar char="•"/>
              <a:defRPr/>
            </a:pPr>
            <a:r>
              <a:rPr lang="en-US" sz="1000" b="1" dirty="0">
                <a:solidFill>
                  <a:srgbClr val="000000"/>
                </a:solidFill>
                <a:latin typeface="Arial" charset="0"/>
              </a:rPr>
              <a:t>Roadmap for </a:t>
            </a:r>
            <a:r>
              <a:rPr lang="en-US" sz="1000" b="1" dirty="0" smtClean="0">
                <a:solidFill>
                  <a:srgbClr val="000000"/>
                </a:solidFill>
                <a:latin typeface="Arial" charset="0"/>
              </a:rPr>
              <a:t>Nw deployment </a:t>
            </a:r>
            <a:r>
              <a:rPr lang="en-US" sz="1000" b="1" dirty="0">
                <a:solidFill>
                  <a:srgbClr val="000000"/>
                </a:solidFill>
                <a:latin typeface="Arial" charset="0"/>
              </a:rPr>
              <a:t>- access</a:t>
            </a:r>
          </a:p>
          <a:p>
            <a:pPr marL="115888" indent="-115888">
              <a:buClr>
                <a:srgbClr val="4E84C4"/>
              </a:buClr>
              <a:buFontTx/>
              <a:buChar char="•"/>
              <a:defRPr/>
            </a:pPr>
            <a:r>
              <a:rPr lang="en-US" sz="1000" b="1" dirty="0">
                <a:solidFill>
                  <a:srgbClr val="000000"/>
                </a:solidFill>
                <a:latin typeface="Arial" charset="0"/>
              </a:rPr>
              <a:t>Regulator analysis</a:t>
            </a:r>
          </a:p>
        </p:txBody>
      </p:sp>
      <p:sp>
        <p:nvSpPr>
          <p:cNvPr id="27656" name="AutoShape 77"/>
          <p:cNvSpPr>
            <a:spLocks noChangeArrowheads="1"/>
          </p:cNvSpPr>
          <p:nvPr/>
        </p:nvSpPr>
        <p:spPr bwMode="auto">
          <a:xfrm>
            <a:off x="382588" y="2203450"/>
            <a:ext cx="1685925" cy="1358900"/>
          </a:xfrm>
          <a:prstGeom prst="roundRect">
            <a:avLst>
              <a:gd name="adj" fmla="val 16667"/>
            </a:avLst>
          </a:prstGeom>
          <a:solidFill>
            <a:srgbClr val="F2F1B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square" anchor="ctr"/>
          <a:lstStyle/>
          <a:p>
            <a:pPr marL="115888" indent="-115888">
              <a:buClr>
                <a:srgbClr val="4E84C4"/>
              </a:buClr>
              <a:buFontTx/>
              <a:buChar char="•"/>
              <a:defRPr/>
            </a:pPr>
            <a:r>
              <a:rPr lang="en-US" sz="1000" b="1" dirty="0">
                <a:solidFill>
                  <a:srgbClr val="000000"/>
                </a:solidFill>
                <a:latin typeface="Arial" charset="0"/>
              </a:rPr>
              <a:t>Content (management) strategies</a:t>
            </a:r>
          </a:p>
          <a:p>
            <a:pPr marL="115888" indent="-115888">
              <a:buClr>
                <a:srgbClr val="4E84C4"/>
              </a:buClr>
              <a:buFontTx/>
              <a:buChar char="•"/>
              <a:defRPr/>
            </a:pPr>
            <a:r>
              <a:rPr lang="en-US" sz="1000" b="1" dirty="0">
                <a:solidFill>
                  <a:srgbClr val="000000"/>
                </a:solidFill>
                <a:latin typeface="Arial" charset="0"/>
              </a:rPr>
              <a:t>DRM strategies</a:t>
            </a:r>
          </a:p>
          <a:p>
            <a:pPr marL="115888" indent="-115888">
              <a:buClr>
                <a:srgbClr val="4E84C4"/>
              </a:buClr>
              <a:buFontTx/>
              <a:buChar char="•"/>
              <a:defRPr/>
            </a:pPr>
            <a:r>
              <a:rPr lang="en-US" sz="1000" b="1" dirty="0">
                <a:solidFill>
                  <a:srgbClr val="000000"/>
                </a:solidFill>
                <a:latin typeface="Arial" charset="0"/>
              </a:rPr>
              <a:t>Partner strategy</a:t>
            </a:r>
          </a:p>
          <a:p>
            <a:pPr marL="115888" indent="-115888">
              <a:buClr>
                <a:srgbClr val="4E84C4"/>
              </a:buClr>
              <a:buFontTx/>
              <a:buChar char="•"/>
              <a:defRPr/>
            </a:pPr>
            <a:r>
              <a:rPr lang="en-US" sz="1000" b="1" dirty="0">
                <a:solidFill>
                  <a:srgbClr val="000000"/>
                </a:solidFill>
                <a:latin typeface="Arial" charset="0"/>
              </a:rPr>
              <a:t>CDN strategy</a:t>
            </a:r>
          </a:p>
          <a:p>
            <a:pPr marL="115888" indent="-115888">
              <a:buClr>
                <a:srgbClr val="4E84C4"/>
              </a:buClr>
              <a:buFontTx/>
              <a:buChar char="•"/>
              <a:defRPr/>
            </a:pPr>
            <a:r>
              <a:rPr lang="en-US" sz="1000" b="1" dirty="0">
                <a:solidFill>
                  <a:srgbClr val="000000"/>
                </a:solidFill>
                <a:latin typeface="Arial" charset="0"/>
              </a:rPr>
              <a:t>Middleware strategy</a:t>
            </a:r>
          </a:p>
        </p:txBody>
      </p:sp>
      <p:sp>
        <p:nvSpPr>
          <p:cNvPr id="27657" name="AutoShape 78"/>
          <p:cNvSpPr>
            <a:spLocks noChangeArrowheads="1"/>
          </p:cNvSpPr>
          <p:nvPr/>
        </p:nvSpPr>
        <p:spPr bwMode="auto">
          <a:xfrm>
            <a:off x="382588" y="3602038"/>
            <a:ext cx="1685925" cy="1544637"/>
          </a:xfrm>
          <a:prstGeom prst="roundRect">
            <a:avLst>
              <a:gd name="adj" fmla="val 16667"/>
            </a:avLst>
          </a:prstGeom>
          <a:solidFill>
            <a:srgbClr val="FEE7C2"/>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square" anchor="ctr"/>
          <a:lstStyle/>
          <a:p>
            <a:pPr marL="115888" indent="-115888">
              <a:buClr>
                <a:srgbClr val="4E84C4"/>
              </a:buClr>
              <a:buFontTx/>
              <a:buChar char="•"/>
              <a:defRPr/>
            </a:pPr>
            <a:r>
              <a:rPr lang="en-US" sz="1000" b="1">
                <a:solidFill>
                  <a:srgbClr val="000000"/>
                </a:solidFill>
                <a:latin typeface="Arial" charset="0"/>
              </a:rPr>
              <a:t>OSS/BSS readiness assessment</a:t>
            </a:r>
          </a:p>
          <a:p>
            <a:pPr marL="115888" indent="-115888">
              <a:buClr>
                <a:srgbClr val="4E84C4"/>
              </a:buClr>
              <a:buFontTx/>
              <a:buChar char="•"/>
              <a:defRPr/>
            </a:pPr>
            <a:r>
              <a:rPr lang="en-US" sz="1000" b="1">
                <a:solidFill>
                  <a:srgbClr val="000000"/>
                </a:solidFill>
                <a:latin typeface="Arial" charset="0"/>
              </a:rPr>
              <a:t>OSS/BSS roadmap and RFP development</a:t>
            </a:r>
          </a:p>
          <a:p>
            <a:pPr marL="115888" indent="-115888">
              <a:buClr>
                <a:srgbClr val="4E84C4"/>
              </a:buClr>
              <a:buFontTx/>
              <a:buChar char="•"/>
              <a:defRPr/>
            </a:pPr>
            <a:r>
              <a:rPr lang="en-US" sz="1000" b="1">
                <a:solidFill>
                  <a:srgbClr val="000000"/>
                </a:solidFill>
                <a:latin typeface="Arial" charset="0"/>
              </a:rPr>
              <a:t>System rationalization strategy &amp; roadmap</a:t>
            </a:r>
          </a:p>
          <a:p>
            <a:pPr marL="115888" indent="-115888">
              <a:buClr>
                <a:srgbClr val="4E84C4"/>
              </a:buClr>
              <a:buFontTx/>
              <a:buChar char="•"/>
              <a:defRPr/>
            </a:pPr>
            <a:r>
              <a:rPr lang="en-US" sz="1000" b="1">
                <a:solidFill>
                  <a:srgbClr val="000000"/>
                </a:solidFill>
                <a:latin typeface="Arial" charset="0"/>
              </a:rPr>
              <a:t>Revenue assurance</a:t>
            </a:r>
          </a:p>
        </p:txBody>
      </p:sp>
      <p:sp>
        <p:nvSpPr>
          <p:cNvPr id="27658" name="AutoShape 79"/>
          <p:cNvSpPr>
            <a:spLocks noChangeArrowheads="1"/>
          </p:cNvSpPr>
          <p:nvPr/>
        </p:nvSpPr>
        <p:spPr bwMode="auto">
          <a:xfrm>
            <a:off x="382588" y="5197475"/>
            <a:ext cx="1685925" cy="1136650"/>
          </a:xfrm>
          <a:prstGeom prst="roundRect">
            <a:avLst>
              <a:gd name="adj" fmla="val 16667"/>
            </a:avLst>
          </a:prstGeom>
          <a:solidFill>
            <a:srgbClr val="CBEAC8"/>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square" anchor="ctr"/>
          <a:lstStyle/>
          <a:p>
            <a:pPr marL="115888" indent="-115888">
              <a:buClr>
                <a:srgbClr val="4E84C4"/>
              </a:buClr>
              <a:buFontTx/>
              <a:buChar char="•"/>
              <a:defRPr/>
            </a:pPr>
            <a:r>
              <a:rPr lang="en-US" sz="1000" b="1" dirty="0">
                <a:solidFill>
                  <a:srgbClr val="000000"/>
                </a:solidFill>
                <a:latin typeface="Arial" charset="0"/>
              </a:rPr>
              <a:t>Service strategy from Concept to cash</a:t>
            </a:r>
          </a:p>
          <a:p>
            <a:pPr marL="115888" indent="-115888">
              <a:buClr>
                <a:srgbClr val="4E84C4"/>
              </a:buClr>
              <a:buFontTx/>
              <a:buChar char="•"/>
              <a:defRPr/>
            </a:pPr>
            <a:r>
              <a:rPr lang="en-US" sz="1000" b="1" dirty="0">
                <a:solidFill>
                  <a:srgbClr val="000000"/>
                </a:solidFill>
                <a:latin typeface="Arial" charset="0"/>
              </a:rPr>
              <a:t>Partner strategy</a:t>
            </a:r>
          </a:p>
          <a:p>
            <a:pPr marL="115888" indent="-115888">
              <a:buClr>
                <a:srgbClr val="4E84C4"/>
              </a:buClr>
              <a:buFontTx/>
              <a:buChar char="•"/>
              <a:defRPr/>
            </a:pPr>
            <a:r>
              <a:rPr lang="en-US" sz="1000" b="1" dirty="0">
                <a:solidFill>
                  <a:srgbClr val="000000"/>
                </a:solidFill>
                <a:latin typeface="Arial" charset="0"/>
              </a:rPr>
              <a:t>Competitor offering analysis</a:t>
            </a:r>
          </a:p>
        </p:txBody>
      </p:sp>
      <p:sp>
        <p:nvSpPr>
          <p:cNvPr id="12" name="AutoShape 80"/>
          <p:cNvSpPr>
            <a:spLocks noChangeArrowheads="1"/>
          </p:cNvSpPr>
          <p:nvPr/>
        </p:nvSpPr>
        <p:spPr bwMode="auto">
          <a:xfrm>
            <a:off x="2135722" y="1211908"/>
            <a:ext cx="1686334" cy="368859"/>
          </a:xfrm>
          <a:prstGeom prst="roundRect">
            <a:avLst>
              <a:gd name="adj" fmla="val 16667"/>
            </a:avLst>
          </a:prstGeom>
          <a:solidFill>
            <a:srgbClr val="4E84C4"/>
          </a:soli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100" b="1" dirty="0">
                <a:solidFill>
                  <a:schemeClr val="bg1"/>
                </a:solidFill>
                <a:latin typeface="Arial" charset="0"/>
              </a:rPr>
              <a:t>System Integration</a:t>
            </a:r>
          </a:p>
        </p:txBody>
      </p:sp>
      <p:sp>
        <p:nvSpPr>
          <p:cNvPr id="27662" name="AutoShape 82"/>
          <p:cNvSpPr>
            <a:spLocks noChangeArrowheads="1"/>
          </p:cNvSpPr>
          <p:nvPr/>
        </p:nvSpPr>
        <p:spPr bwMode="auto">
          <a:xfrm>
            <a:off x="2135188" y="1635125"/>
            <a:ext cx="1687512" cy="873125"/>
          </a:xfrm>
          <a:prstGeom prst="roundRect">
            <a:avLst>
              <a:gd name="adj" fmla="val 16667"/>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square" anchor="ctr"/>
          <a:lstStyle/>
          <a:p>
            <a:pPr marL="115888" indent="-115888">
              <a:buClr>
                <a:srgbClr val="4E84C4"/>
              </a:buClr>
              <a:buFontTx/>
              <a:buChar char="•"/>
              <a:defRPr/>
            </a:pPr>
            <a:r>
              <a:rPr lang="en-US" sz="1000" b="1" dirty="0">
                <a:solidFill>
                  <a:srgbClr val="000000"/>
                </a:solidFill>
                <a:latin typeface="Arial" charset="0"/>
              </a:rPr>
              <a:t>Network migration services</a:t>
            </a:r>
          </a:p>
          <a:p>
            <a:pPr marL="115888" indent="-115888">
              <a:buClr>
                <a:srgbClr val="4E84C4"/>
              </a:buClr>
              <a:buFontTx/>
              <a:buChar char="•"/>
              <a:defRPr/>
            </a:pPr>
            <a:r>
              <a:rPr lang="en-US" sz="1000" b="1" dirty="0">
                <a:solidFill>
                  <a:srgbClr val="000000"/>
                </a:solidFill>
                <a:latin typeface="Arial" charset="0"/>
              </a:rPr>
              <a:t>STB stack development</a:t>
            </a:r>
          </a:p>
          <a:p>
            <a:pPr marL="115888" indent="-115888">
              <a:buClr>
                <a:srgbClr val="4E84C4"/>
              </a:buClr>
              <a:buFontTx/>
              <a:buChar char="•"/>
              <a:defRPr/>
            </a:pPr>
            <a:r>
              <a:rPr lang="en-US" sz="1000" b="1" dirty="0">
                <a:solidFill>
                  <a:srgbClr val="000000"/>
                </a:solidFill>
                <a:latin typeface="Arial" charset="0"/>
              </a:rPr>
              <a:t>STB integration</a:t>
            </a:r>
          </a:p>
        </p:txBody>
      </p:sp>
      <p:sp>
        <p:nvSpPr>
          <p:cNvPr id="27663" name="AutoShape 83"/>
          <p:cNvSpPr>
            <a:spLocks noChangeArrowheads="1"/>
          </p:cNvSpPr>
          <p:nvPr/>
        </p:nvSpPr>
        <p:spPr bwMode="auto">
          <a:xfrm>
            <a:off x="2135188" y="2555875"/>
            <a:ext cx="1687512" cy="1990725"/>
          </a:xfrm>
          <a:prstGeom prst="roundRect">
            <a:avLst>
              <a:gd name="adj" fmla="val 16667"/>
            </a:avLst>
          </a:prstGeom>
          <a:solidFill>
            <a:srgbClr val="F2F1B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square" anchor="ctr"/>
          <a:lstStyle/>
          <a:p>
            <a:pPr marL="115888" indent="-115888">
              <a:lnSpc>
                <a:spcPct val="90000"/>
              </a:lnSpc>
              <a:buClr>
                <a:srgbClr val="4E84C4"/>
              </a:buClr>
              <a:buFontTx/>
              <a:buChar char="•"/>
              <a:defRPr/>
            </a:pPr>
            <a:r>
              <a:rPr lang="en-US" sz="900" b="1" dirty="0">
                <a:solidFill>
                  <a:srgbClr val="000000"/>
                </a:solidFill>
                <a:latin typeface="Arial" charset="0"/>
              </a:rPr>
              <a:t>Content </a:t>
            </a:r>
            <a:r>
              <a:rPr lang="en-US" sz="900" b="1" dirty="0" smtClean="0">
                <a:solidFill>
                  <a:srgbClr val="000000"/>
                </a:solidFill>
                <a:latin typeface="Arial" charset="0"/>
              </a:rPr>
              <a:t>mgmt process </a:t>
            </a:r>
            <a:r>
              <a:rPr lang="en-US" sz="900" b="1" dirty="0">
                <a:solidFill>
                  <a:srgbClr val="000000"/>
                </a:solidFill>
                <a:latin typeface="Arial" charset="0"/>
              </a:rPr>
              <a:t>definition</a:t>
            </a:r>
          </a:p>
          <a:p>
            <a:pPr marL="115888" indent="-115888">
              <a:lnSpc>
                <a:spcPct val="90000"/>
              </a:lnSpc>
              <a:buClr>
                <a:srgbClr val="4E84C4"/>
              </a:buClr>
              <a:buFontTx/>
              <a:buChar char="•"/>
              <a:defRPr/>
            </a:pPr>
            <a:r>
              <a:rPr lang="en-US" sz="900" b="1" dirty="0">
                <a:solidFill>
                  <a:srgbClr val="000000"/>
                </a:solidFill>
                <a:latin typeface="Arial" charset="0"/>
              </a:rPr>
              <a:t>Content </a:t>
            </a:r>
            <a:r>
              <a:rPr lang="en-US" sz="900" b="1" dirty="0" smtClean="0">
                <a:solidFill>
                  <a:srgbClr val="000000"/>
                </a:solidFill>
                <a:latin typeface="Arial" charset="0"/>
              </a:rPr>
              <a:t>mgmt  </a:t>
            </a:r>
            <a:r>
              <a:rPr lang="en-US" sz="900" b="1" dirty="0">
                <a:solidFill>
                  <a:srgbClr val="000000"/>
                </a:solidFill>
                <a:latin typeface="Arial" charset="0"/>
              </a:rPr>
              <a:t>solutions</a:t>
            </a:r>
          </a:p>
          <a:p>
            <a:pPr marL="406400" lvl="1" indent="-174625">
              <a:lnSpc>
                <a:spcPct val="90000"/>
              </a:lnSpc>
              <a:buClr>
                <a:srgbClr val="4E84C4"/>
              </a:buClr>
              <a:buFont typeface="Arial" pitchFamily="34" charset="0"/>
              <a:buChar char="–"/>
              <a:defRPr/>
            </a:pPr>
            <a:r>
              <a:rPr lang="en-US" sz="900" b="1" dirty="0">
                <a:solidFill>
                  <a:srgbClr val="000000"/>
                </a:solidFill>
                <a:latin typeface="Arial" charset="0"/>
              </a:rPr>
              <a:t>Scheduling</a:t>
            </a:r>
          </a:p>
          <a:p>
            <a:pPr marL="406400" lvl="1" indent="-174625">
              <a:lnSpc>
                <a:spcPct val="90000"/>
              </a:lnSpc>
              <a:buClr>
                <a:srgbClr val="4E84C4"/>
              </a:buClr>
              <a:buFont typeface="Arial" pitchFamily="34" charset="0"/>
              <a:buChar char="–"/>
              <a:defRPr/>
            </a:pPr>
            <a:r>
              <a:rPr lang="en-US" sz="900" b="1" dirty="0">
                <a:solidFill>
                  <a:srgbClr val="000000"/>
                </a:solidFill>
                <a:latin typeface="Arial" charset="0"/>
              </a:rPr>
              <a:t>Promotions</a:t>
            </a:r>
          </a:p>
          <a:p>
            <a:pPr marL="406400" lvl="1" indent="-174625">
              <a:lnSpc>
                <a:spcPct val="90000"/>
              </a:lnSpc>
              <a:buClr>
                <a:srgbClr val="4E84C4"/>
              </a:buClr>
              <a:buFont typeface="Arial" pitchFamily="34" charset="0"/>
              <a:buChar char="–"/>
              <a:defRPr/>
            </a:pPr>
            <a:r>
              <a:rPr lang="en-US" sz="900" b="1" dirty="0">
                <a:solidFill>
                  <a:srgbClr val="000000"/>
                </a:solidFill>
                <a:latin typeface="Arial" charset="0"/>
              </a:rPr>
              <a:t>Contract mgmt</a:t>
            </a:r>
          </a:p>
          <a:p>
            <a:pPr marL="406400" lvl="1" indent="-174625">
              <a:lnSpc>
                <a:spcPct val="90000"/>
              </a:lnSpc>
              <a:buClr>
                <a:srgbClr val="4E84C4"/>
              </a:buClr>
              <a:buFont typeface="Arial" pitchFamily="34" charset="0"/>
              <a:buChar char="–"/>
              <a:defRPr/>
            </a:pPr>
            <a:r>
              <a:rPr lang="en-US" sz="900" b="1" dirty="0">
                <a:solidFill>
                  <a:srgbClr val="000000"/>
                </a:solidFill>
                <a:latin typeface="Arial" charset="0"/>
              </a:rPr>
              <a:t>License mgmt</a:t>
            </a:r>
          </a:p>
          <a:p>
            <a:pPr marL="406400" lvl="1" indent="-174625">
              <a:lnSpc>
                <a:spcPct val="90000"/>
              </a:lnSpc>
              <a:buClr>
                <a:srgbClr val="4E84C4"/>
              </a:buClr>
              <a:buFont typeface="Arial" pitchFamily="34" charset="0"/>
              <a:buChar char="–"/>
              <a:defRPr/>
            </a:pPr>
            <a:r>
              <a:rPr lang="en-US" sz="900" b="1" dirty="0">
                <a:solidFill>
                  <a:srgbClr val="000000"/>
                </a:solidFill>
                <a:latin typeface="Arial" charset="0"/>
              </a:rPr>
              <a:t>DRM</a:t>
            </a:r>
          </a:p>
          <a:p>
            <a:pPr marL="406400" lvl="1" indent="-174625">
              <a:lnSpc>
                <a:spcPct val="80000"/>
              </a:lnSpc>
              <a:buClr>
                <a:srgbClr val="4E84C4"/>
              </a:buClr>
              <a:buFont typeface="Arial" pitchFamily="34" charset="0"/>
              <a:buChar char="–"/>
              <a:defRPr/>
            </a:pPr>
            <a:r>
              <a:rPr lang="en-US" sz="900" b="1" dirty="0">
                <a:solidFill>
                  <a:srgbClr val="000000"/>
                </a:solidFill>
                <a:latin typeface="Arial" charset="0"/>
              </a:rPr>
              <a:t>Advertizing</a:t>
            </a:r>
          </a:p>
          <a:p>
            <a:pPr marL="406400" lvl="1" indent="-174625">
              <a:lnSpc>
                <a:spcPct val="80000"/>
              </a:lnSpc>
              <a:buClr>
                <a:srgbClr val="4E84C4"/>
              </a:buClr>
              <a:buFont typeface="Arial" pitchFamily="34" charset="0"/>
              <a:buChar char="–"/>
              <a:defRPr/>
            </a:pPr>
            <a:r>
              <a:rPr lang="en-US" sz="900" b="1" dirty="0">
                <a:solidFill>
                  <a:srgbClr val="000000"/>
                </a:solidFill>
                <a:latin typeface="Arial" charset="0"/>
              </a:rPr>
              <a:t>MIS/BI</a:t>
            </a:r>
          </a:p>
          <a:p>
            <a:pPr marL="406400" lvl="1" indent="-174625">
              <a:lnSpc>
                <a:spcPct val="80000"/>
              </a:lnSpc>
              <a:buClr>
                <a:srgbClr val="4E84C4"/>
              </a:buClr>
              <a:buFont typeface="Arial" pitchFamily="34" charset="0"/>
              <a:buChar char="–"/>
              <a:defRPr/>
            </a:pPr>
            <a:r>
              <a:rPr lang="en-US" sz="900" b="1" dirty="0">
                <a:solidFill>
                  <a:srgbClr val="000000"/>
                </a:solidFill>
                <a:latin typeface="Arial" charset="0"/>
              </a:rPr>
              <a:t>Archive mgmt</a:t>
            </a:r>
          </a:p>
          <a:p>
            <a:pPr marL="115888" indent="-115888">
              <a:lnSpc>
                <a:spcPct val="80000"/>
              </a:lnSpc>
              <a:buClr>
                <a:srgbClr val="4E84C4"/>
              </a:buClr>
              <a:buFontTx/>
              <a:buChar char="•"/>
              <a:defRPr/>
            </a:pPr>
            <a:r>
              <a:rPr lang="en-US" sz="900" b="1" dirty="0">
                <a:solidFill>
                  <a:srgbClr val="000000"/>
                </a:solidFill>
                <a:latin typeface="Arial" charset="0"/>
              </a:rPr>
              <a:t>Head end deployment</a:t>
            </a:r>
          </a:p>
          <a:p>
            <a:pPr marL="115888" indent="-115888">
              <a:lnSpc>
                <a:spcPct val="80000"/>
              </a:lnSpc>
              <a:buClr>
                <a:srgbClr val="4E84C4"/>
              </a:buClr>
              <a:buFontTx/>
              <a:buChar char="•"/>
              <a:defRPr/>
            </a:pPr>
            <a:r>
              <a:rPr lang="en-US" sz="900" b="1" dirty="0">
                <a:solidFill>
                  <a:srgbClr val="000000"/>
                </a:solidFill>
                <a:latin typeface="Arial" charset="0"/>
              </a:rPr>
              <a:t>Middleware app development</a:t>
            </a:r>
          </a:p>
        </p:txBody>
      </p:sp>
      <p:sp>
        <p:nvSpPr>
          <p:cNvPr id="27664" name="AutoShape 84"/>
          <p:cNvSpPr>
            <a:spLocks noChangeArrowheads="1"/>
          </p:cNvSpPr>
          <p:nvPr/>
        </p:nvSpPr>
        <p:spPr bwMode="auto">
          <a:xfrm>
            <a:off x="2135188" y="4594225"/>
            <a:ext cx="1687512" cy="1003300"/>
          </a:xfrm>
          <a:prstGeom prst="roundRect">
            <a:avLst>
              <a:gd name="adj" fmla="val 16667"/>
            </a:avLst>
          </a:prstGeom>
          <a:solidFill>
            <a:srgbClr val="FEE7C2"/>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square" anchor="ctr"/>
          <a:lstStyle/>
          <a:p>
            <a:pPr marL="115888" indent="-115888">
              <a:lnSpc>
                <a:spcPct val="90000"/>
              </a:lnSpc>
              <a:buClr>
                <a:srgbClr val="4E84C4"/>
              </a:buClr>
              <a:buFontTx/>
              <a:buChar char="•"/>
              <a:defRPr/>
            </a:pPr>
            <a:r>
              <a:rPr lang="en-US" sz="900" b="1" dirty="0">
                <a:solidFill>
                  <a:srgbClr val="000000"/>
                </a:solidFill>
                <a:latin typeface="Arial" charset="0"/>
              </a:rPr>
              <a:t>Process definition</a:t>
            </a:r>
          </a:p>
          <a:p>
            <a:pPr marL="115888" indent="-115888">
              <a:lnSpc>
                <a:spcPct val="90000"/>
              </a:lnSpc>
              <a:buClr>
                <a:srgbClr val="4E84C4"/>
              </a:buClr>
              <a:buFontTx/>
              <a:buChar char="•"/>
              <a:defRPr/>
            </a:pPr>
            <a:r>
              <a:rPr lang="en-US" sz="900" b="1" dirty="0">
                <a:solidFill>
                  <a:srgbClr val="000000"/>
                </a:solidFill>
                <a:latin typeface="Arial" charset="0"/>
              </a:rPr>
              <a:t>OSS/BSS integration</a:t>
            </a:r>
          </a:p>
          <a:p>
            <a:pPr marL="115888" indent="-115888">
              <a:lnSpc>
                <a:spcPct val="90000"/>
              </a:lnSpc>
              <a:buClr>
                <a:srgbClr val="4E84C4"/>
              </a:buClr>
              <a:buFontTx/>
              <a:buChar char="•"/>
              <a:defRPr/>
            </a:pPr>
            <a:r>
              <a:rPr lang="en-US" sz="900" b="1" dirty="0">
                <a:solidFill>
                  <a:srgbClr val="000000"/>
                </a:solidFill>
                <a:latin typeface="Arial" charset="0"/>
              </a:rPr>
              <a:t>Real time FAB &amp; BAM</a:t>
            </a:r>
          </a:p>
          <a:p>
            <a:pPr marL="115888" indent="-115888">
              <a:lnSpc>
                <a:spcPct val="90000"/>
              </a:lnSpc>
              <a:buClr>
                <a:srgbClr val="4E84C4"/>
              </a:buClr>
              <a:buFontTx/>
              <a:buChar char="•"/>
              <a:defRPr/>
            </a:pPr>
            <a:r>
              <a:rPr lang="en-US" sz="900" b="1" dirty="0">
                <a:solidFill>
                  <a:srgbClr val="000000"/>
                </a:solidFill>
                <a:latin typeface="Arial" charset="0"/>
              </a:rPr>
              <a:t>Infrastructure services</a:t>
            </a:r>
          </a:p>
          <a:p>
            <a:pPr marL="115888" indent="-115888">
              <a:lnSpc>
                <a:spcPct val="90000"/>
              </a:lnSpc>
              <a:buClr>
                <a:srgbClr val="4E84C4"/>
              </a:buClr>
              <a:buFontTx/>
              <a:buChar char="•"/>
              <a:defRPr/>
            </a:pPr>
            <a:r>
              <a:rPr lang="en-US" sz="900" b="1" dirty="0">
                <a:solidFill>
                  <a:srgbClr val="000000"/>
                </a:solidFill>
                <a:latin typeface="Arial" charset="0"/>
              </a:rPr>
              <a:t>Middleware integration</a:t>
            </a:r>
          </a:p>
          <a:p>
            <a:pPr marL="115888" indent="-115888">
              <a:lnSpc>
                <a:spcPct val="90000"/>
              </a:lnSpc>
              <a:buClr>
                <a:srgbClr val="4E84C4"/>
              </a:buClr>
              <a:buFontTx/>
              <a:buChar char="•"/>
              <a:defRPr/>
            </a:pPr>
            <a:r>
              <a:rPr lang="en-US" sz="900" b="1" dirty="0">
                <a:solidFill>
                  <a:srgbClr val="000000"/>
                </a:solidFill>
                <a:latin typeface="Arial" charset="0"/>
              </a:rPr>
              <a:t>Tools development</a:t>
            </a:r>
          </a:p>
          <a:p>
            <a:pPr marL="115888" indent="-115888">
              <a:lnSpc>
                <a:spcPct val="90000"/>
              </a:lnSpc>
              <a:buClr>
                <a:srgbClr val="4E84C4"/>
              </a:buClr>
              <a:buFontTx/>
              <a:buChar char="•"/>
              <a:defRPr/>
            </a:pPr>
            <a:r>
              <a:rPr lang="en-US" sz="900" b="1" dirty="0">
                <a:solidFill>
                  <a:srgbClr val="000000"/>
                </a:solidFill>
                <a:latin typeface="Arial" charset="0"/>
              </a:rPr>
              <a:t>Revenue assurance</a:t>
            </a:r>
          </a:p>
        </p:txBody>
      </p:sp>
      <p:sp>
        <p:nvSpPr>
          <p:cNvPr id="27665" name="AutoShape 85"/>
          <p:cNvSpPr>
            <a:spLocks noChangeArrowheads="1"/>
          </p:cNvSpPr>
          <p:nvPr/>
        </p:nvSpPr>
        <p:spPr bwMode="auto">
          <a:xfrm>
            <a:off x="2135188" y="5640388"/>
            <a:ext cx="1687512" cy="682625"/>
          </a:xfrm>
          <a:prstGeom prst="roundRect">
            <a:avLst>
              <a:gd name="adj" fmla="val 16667"/>
            </a:avLst>
          </a:prstGeom>
          <a:solidFill>
            <a:srgbClr val="CBEAC8"/>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square" anchor="ctr"/>
          <a:lstStyle/>
          <a:p>
            <a:pPr marL="115888" indent="-115888">
              <a:buClr>
                <a:srgbClr val="4E84C4"/>
              </a:buClr>
              <a:buFontTx/>
              <a:buChar char="•"/>
              <a:defRPr/>
            </a:pPr>
            <a:r>
              <a:rPr lang="en-US" sz="1000" b="1">
                <a:solidFill>
                  <a:srgbClr val="000000"/>
                </a:solidFill>
                <a:latin typeface="Arial" charset="0"/>
              </a:rPr>
              <a:t>SDK for service creation</a:t>
            </a:r>
          </a:p>
          <a:p>
            <a:pPr marL="115888" indent="-115888">
              <a:buClr>
                <a:srgbClr val="4E84C4"/>
              </a:buClr>
              <a:buFontTx/>
              <a:buChar char="•"/>
              <a:defRPr/>
            </a:pPr>
            <a:r>
              <a:rPr lang="en-US" sz="1000" b="1">
                <a:solidFill>
                  <a:srgbClr val="000000"/>
                </a:solidFill>
                <a:latin typeface="Arial" charset="0"/>
              </a:rPr>
              <a:t>Service deployment and repository mgmt</a:t>
            </a:r>
          </a:p>
        </p:txBody>
      </p:sp>
      <p:sp>
        <p:nvSpPr>
          <p:cNvPr id="17" name="AutoShape 86"/>
          <p:cNvSpPr>
            <a:spLocks noChangeArrowheads="1"/>
          </p:cNvSpPr>
          <p:nvPr/>
        </p:nvSpPr>
        <p:spPr bwMode="auto">
          <a:xfrm>
            <a:off x="3884283" y="1803653"/>
            <a:ext cx="1687890" cy="411239"/>
          </a:xfrm>
          <a:prstGeom prst="roundRect">
            <a:avLst>
              <a:gd name="adj" fmla="val 16667"/>
            </a:avLst>
          </a:prstGeom>
          <a:solidFill>
            <a:srgbClr val="4E84C4"/>
          </a:soli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100" b="1" dirty="0">
                <a:solidFill>
                  <a:schemeClr val="bg1"/>
                </a:solidFill>
                <a:latin typeface="Arial" charset="0"/>
              </a:rPr>
              <a:t>Testing Services</a:t>
            </a:r>
          </a:p>
        </p:txBody>
      </p:sp>
      <p:sp>
        <p:nvSpPr>
          <p:cNvPr id="27669" name="AutoShape 88"/>
          <p:cNvSpPr>
            <a:spLocks noChangeArrowheads="1"/>
          </p:cNvSpPr>
          <p:nvPr/>
        </p:nvSpPr>
        <p:spPr bwMode="auto">
          <a:xfrm>
            <a:off x="3884613" y="2271713"/>
            <a:ext cx="1687512" cy="962025"/>
          </a:xfrm>
          <a:prstGeom prst="roundRect">
            <a:avLst>
              <a:gd name="adj" fmla="val 16667"/>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square" anchor="ctr"/>
          <a:lstStyle/>
          <a:p>
            <a:pPr marL="115888" indent="-115888">
              <a:buClr>
                <a:srgbClr val="4E84C4"/>
              </a:buClr>
              <a:buFontTx/>
              <a:buChar char="•"/>
              <a:defRPr/>
            </a:pPr>
            <a:r>
              <a:rPr lang="en-US" sz="1000" b="1" dirty="0">
                <a:solidFill>
                  <a:srgbClr val="000000"/>
                </a:solidFill>
                <a:latin typeface="Arial" charset="0"/>
              </a:rPr>
              <a:t>Network testing</a:t>
            </a:r>
          </a:p>
          <a:p>
            <a:pPr marL="115888" indent="-115888">
              <a:buClr>
                <a:srgbClr val="4E84C4"/>
              </a:buClr>
              <a:buFontTx/>
              <a:buChar char="•"/>
              <a:defRPr/>
            </a:pPr>
            <a:r>
              <a:rPr lang="en-US" sz="1000" b="1" dirty="0">
                <a:solidFill>
                  <a:srgbClr val="000000"/>
                </a:solidFill>
                <a:latin typeface="Arial" charset="0"/>
              </a:rPr>
              <a:t>STB testing services</a:t>
            </a:r>
          </a:p>
          <a:p>
            <a:pPr marL="115888" indent="-115888">
              <a:buClr>
                <a:srgbClr val="4E84C4"/>
              </a:buClr>
              <a:buFontTx/>
              <a:buChar char="•"/>
              <a:defRPr/>
            </a:pPr>
            <a:r>
              <a:rPr lang="en-US" sz="1000" b="1" dirty="0">
                <a:solidFill>
                  <a:srgbClr val="000000"/>
                </a:solidFill>
                <a:latin typeface="Arial" charset="0"/>
              </a:rPr>
              <a:t>Network bottleneck testing</a:t>
            </a:r>
          </a:p>
          <a:p>
            <a:pPr marL="115888" indent="-115888">
              <a:buClr>
                <a:srgbClr val="4E84C4"/>
              </a:buClr>
              <a:buFontTx/>
              <a:buChar char="•"/>
              <a:defRPr/>
            </a:pPr>
            <a:r>
              <a:rPr lang="en-US" sz="1000" b="1" dirty="0">
                <a:solidFill>
                  <a:srgbClr val="000000"/>
                </a:solidFill>
                <a:latin typeface="Arial" charset="0"/>
              </a:rPr>
              <a:t>Field  trials</a:t>
            </a:r>
          </a:p>
        </p:txBody>
      </p:sp>
      <p:sp>
        <p:nvSpPr>
          <p:cNvPr id="27670" name="AutoShape 89"/>
          <p:cNvSpPr>
            <a:spLocks noChangeArrowheads="1"/>
          </p:cNvSpPr>
          <p:nvPr/>
        </p:nvSpPr>
        <p:spPr bwMode="auto">
          <a:xfrm>
            <a:off x="3883025" y="3275013"/>
            <a:ext cx="1687513" cy="1263650"/>
          </a:xfrm>
          <a:prstGeom prst="roundRect">
            <a:avLst>
              <a:gd name="adj" fmla="val 16667"/>
            </a:avLst>
          </a:prstGeom>
          <a:solidFill>
            <a:srgbClr val="F2F1B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square" anchor="ctr"/>
          <a:lstStyle/>
          <a:p>
            <a:pPr marL="115888" indent="-115888">
              <a:buClr>
                <a:srgbClr val="4E84C4"/>
              </a:buClr>
              <a:buFontTx/>
              <a:buChar char="•"/>
              <a:defRPr/>
            </a:pPr>
            <a:r>
              <a:rPr lang="en-US" sz="1000" b="1">
                <a:solidFill>
                  <a:srgbClr val="000000"/>
                </a:solidFill>
                <a:latin typeface="Arial" charset="0"/>
              </a:rPr>
              <a:t>Content quality testing service</a:t>
            </a:r>
          </a:p>
          <a:p>
            <a:pPr marL="115888" indent="-115888">
              <a:buClr>
                <a:srgbClr val="4E84C4"/>
              </a:buClr>
              <a:buFontTx/>
              <a:buChar char="•"/>
              <a:defRPr/>
            </a:pPr>
            <a:r>
              <a:rPr lang="en-US" sz="1000" b="1">
                <a:solidFill>
                  <a:srgbClr val="000000"/>
                </a:solidFill>
                <a:latin typeface="Arial" charset="0"/>
              </a:rPr>
              <a:t>DRM testing</a:t>
            </a:r>
          </a:p>
          <a:p>
            <a:pPr marL="115888" indent="-115888">
              <a:buClr>
                <a:srgbClr val="4E84C4"/>
              </a:buClr>
              <a:buFontTx/>
              <a:buChar char="•"/>
              <a:defRPr/>
            </a:pPr>
            <a:r>
              <a:rPr lang="en-US" sz="1000" b="1">
                <a:solidFill>
                  <a:srgbClr val="000000"/>
                </a:solidFill>
                <a:latin typeface="Arial" charset="0"/>
              </a:rPr>
              <a:t>QoE testing</a:t>
            </a:r>
          </a:p>
          <a:p>
            <a:pPr marL="115888" indent="-115888">
              <a:buClr>
                <a:srgbClr val="4E84C4"/>
              </a:buClr>
              <a:buFontTx/>
              <a:buChar char="•"/>
              <a:defRPr/>
            </a:pPr>
            <a:r>
              <a:rPr lang="en-US" sz="1000" b="1">
                <a:solidFill>
                  <a:srgbClr val="000000"/>
                </a:solidFill>
                <a:latin typeface="Arial" charset="0"/>
              </a:rPr>
              <a:t>CDN testing</a:t>
            </a:r>
          </a:p>
          <a:p>
            <a:pPr marL="115888" indent="-115888">
              <a:buClr>
                <a:srgbClr val="4E84C4"/>
              </a:buClr>
              <a:buFontTx/>
              <a:buChar char="•"/>
              <a:defRPr/>
            </a:pPr>
            <a:r>
              <a:rPr lang="en-US" sz="1000" b="1">
                <a:solidFill>
                  <a:srgbClr val="000000"/>
                </a:solidFill>
                <a:latin typeface="Arial" charset="0"/>
              </a:rPr>
              <a:t>Middleware testing services</a:t>
            </a:r>
          </a:p>
        </p:txBody>
      </p:sp>
      <p:sp>
        <p:nvSpPr>
          <p:cNvPr id="27671" name="AutoShape 90"/>
          <p:cNvSpPr>
            <a:spLocks noChangeArrowheads="1"/>
          </p:cNvSpPr>
          <p:nvPr/>
        </p:nvSpPr>
        <p:spPr bwMode="auto">
          <a:xfrm>
            <a:off x="3883025" y="4581525"/>
            <a:ext cx="1687513" cy="827088"/>
          </a:xfrm>
          <a:prstGeom prst="roundRect">
            <a:avLst>
              <a:gd name="adj" fmla="val 16667"/>
            </a:avLst>
          </a:prstGeom>
          <a:solidFill>
            <a:srgbClr val="FEE7C2"/>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square" anchor="ctr"/>
          <a:lstStyle/>
          <a:p>
            <a:pPr marL="115888" indent="-115888">
              <a:buClr>
                <a:srgbClr val="4E84C4"/>
              </a:buClr>
              <a:buFontTx/>
              <a:buChar char="•"/>
              <a:defRPr/>
            </a:pPr>
            <a:r>
              <a:rPr lang="en-US" sz="1000" b="1">
                <a:solidFill>
                  <a:srgbClr val="000000"/>
                </a:solidFill>
                <a:latin typeface="Arial" charset="0"/>
              </a:rPr>
              <a:t>OSS/BSS testing suites for IPTV compliance</a:t>
            </a:r>
          </a:p>
          <a:p>
            <a:pPr marL="115888" indent="-115888">
              <a:buClr>
                <a:srgbClr val="4E84C4"/>
              </a:buClr>
              <a:buFontTx/>
              <a:buChar char="•"/>
              <a:defRPr/>
            </a:pPr>
            <a:r>
              <a:rPr lang="en-US" sz="1000" b="1">
                <a:solidFill>
                  <a:srgbClr val="000000"/>
                </a:solidFill>
                <a:latin typeface="Arial" charset="0"/>
              </a:rPr>
              <a:t>Test execution</a:t>
            </a:r>
          </a:p>
        </p:txBody>
      </p:sp>
      <p:sp>
        <p:nvSpPr>
          <p:cNvPr id="27672" name="AutoShape 91"/>
          <p:cNvSpPr>
            <a:spLocks noChangeArrowheads="1"/>
          </p:cNvSpPr>
          <p:nvPr/>
        </p:nvSpPr>
        <p:spPr bwMode="auto">
          <a:xfrm>
            <a:off x="3884613" y="5461000"/>
            <a:ext cx="1687512" cy="865188"/>
          </a:xfrm>
          <a:prstGeom prst="roundRect">
            <a:avLst>
              <a:gd name="adj" fmla="val 16667"/>
            </a:avLst>
          </a:prstGeom>
          <a:solidFill>
            <a:srgbClr val="CBEAC8"/>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square" anchor="ctr"/>
          <a:lstStyle/>
          <a:p>
            <a:pPr marL="115888" indent="-115888">
              <a:buClr>
                <a:srgbClr val="4E84C4"/>
              </a:buClr>
              <a:buFontTx/>
              <a:buChar char="•"/>
              <a:defRPr/>
            </a:pPr>
            <a:r>
              <a:rPr lang="en-US" sz="1000" b="1">
                <a:solidFill>
                  <a:srgbClr val="000000"/>
                </a:solidFill>
                <a:latin typeface="Arial" charset="0"/>
              </a:rPr>
              <a:t>Service quality testing and analysis for scalability</a:t>
            </a:r>
          </a:p>
          <a:p>
            <a:pPr marL="115888" indent="-115888">
              <a:buClr>
                <a:srgbClr val="4E84C4"/>
              </a:buClr>
              <a:buFontTx/>
              <a:buChar char="•"/>
              <a:defRPr/>
            </a:pPr>
            <a:r>
              <a:rPr lang="en-US" sz="1000" b="1">
                <a:solidFill>
                  <a:srgbClr val="000000"/>
                </a:solidFill>
                <a:latin typeface="Arial" charset="0"/>
              </a:rPr>
              <a:t>Service adoption mgmt</a:t>
            </a:r>
          </a:p>
        </p:txBody>
      </p:sp>
      <p:sp>
        <p:nvSpPr>
          <p:cNvPr id="22" name="AutoShape 92"/>
          <p:cNvSpPr>
            <a:spLocks noChangeArrowheads="1"/>
          </p:cNvSpPr>
          <p:nvPr/>
        </p:nvSpPr>
        <p:spPr bwMode="auto">
          <a:xfrm>
            <a:off x="5643733" y="2654385"/>
            <a:ext cx="1686334" cy="420657"/>
          </a:xfrm>
          <a:prstGeom prst="roundRect">
            <a:avLst>
              <a:gd name="adj" fmla="val 16667"/>
            </a:avLst>
          </a:prstGeom>
          <a:solidFill>
            <a:srgbClr val="4E84C4"/>
          </a:soli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100" b="1" dirty="0">
                <a:solidFill>
                  <a:schemeClr val="bg1"/>
                </a:solidFill>
                <a:latin typeface="Arial" charset="0"/>
              </a:rPr>
              <a:t>Deployment &amp; Maintenance</a:t>
            </a:r>
          </a:p>
        </p:txBody>
      </p:sp>
      <p:sp>
        <p:nvSpPr>
          <p:cNvPr id="27676" name="AutoShape 94"/>
          <p:cNvSpPr>
            <a:spLocks noChangeArrowheads="1"/>
          </p:cNvSpPr>
          <p:nvPr/>
        </p:nvSpPr>
        <p:spPr bwMode="auto">
          <a:xfrm>
            <a:off x="5643563" y="3121025"/>
            <a:ext cx="1685925" cy="544513"/>
          </a:xfrm>
          <a:prstGeom prst="roundRect">
            <a:avLst>
              <a:gd name="adj" fmla="val 16667"/>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square" anchor="ctr"/>
          <a:lstStyle/>
          <a:p>
            <a:pPr marL="115888" indent="-115888">
              <a:buClr>
                <a:srgbClr val="4E84C4"/>
              </a:buClr>
              <a:buFontTx/>
              <a:buChar char="•"/>
              <a:defRPr/>
            </a:pPr>
            <a:r>
              <a:rPr lang="en-US" sz="1000" b="1" dirty="0">
                <a:solidFill>
                  <a:srgbClr val="000000"/>
                </a:solidFill>
                <a:latin typeface="Arial" charset="0"/>
              </a:rPr>
              <a:t>Network lifecycle management</a:t>
            </a:r>
          </a:p>
        </p:txBody>
      </p:sp>
      <p:sp>
        <p:nvSpPr>
          <p:cNvPr id="27677" name="AutoShape 95"/>
          <p:cNvSpPr>
            <a:spLocks noChangeArrowheads="1"/>
          </p:cNvSpPr>
          <p:nvPr/>
        </p:nvSpPr>
        <p:spPr bwMode="auto">
          <a:xfrm>
            <a:off x="5643563" y="3706813"/>
            <a:ext cx="1685925" cy="1098550"/>
          </a:xfrm>
          <a:prstGeom prst="roundRect">
            <a:avLst>
              <a:gd name="adj" fmla="val 16667"/>
            </a:avLst>
          </a:prstGeom>
          <a:solidFill>
            <a:srgbClr val="F2F1B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square" anchor="ctr"/>
          <a:lstStyle/>
          <a:p>
            <a:pPr marL="115888" indent="-115888">
              <a:buClr>
                <a:srgbClr val="4E84C4"/>
              </a:buClr>
              <a:buFontTx/>
              <a:buChar char="•"/>
              <a:defRPr/>
            </a:pPr>
            <a:r>
              <a:rPr lang="en-US" sz="1000" b="1">
                <a:solidFill>
                  <a:srgbClr val="000000"/>
                </a:solidFill>
                <a:latin typeface="Arial" charset="0"/>
              </a:rPr>
              <a:t>Content lifecycle management</a:t>
            </a:r>
          </a:p>
          <a:p>
            <a:pPr marL="115888" indent="-115888">
              <a:buClr>
                <a:srgbClr val="4E84C4"/>
              </a:buClr>
              <a:buFontTx/>
              <a:buChar char="•"/>
              <a:defRPr/>
            </a:pPr>
            <a:r>
              <a:rPr lang="en-US" sz="1000" b="1">
                <a:solidFill>
                  <a:srgbClr val="000000"/>
                </a:solidFill>
                <a:latin typeface="Arial" charset="0"/>
              </a:rPr>
              <a:t>CDN enhancement and maintenance</a:t>
            </a:r>
          </a:p>
          <a:p>
            <a:pPr marL="115888" indent="-115888">
              <a:buClr>
                <a:srgbClr val="4E84C4"/>
              </a:buClr>
              <a:buFontTx/>
              <a:buChar char="•"/>
              <a:defRPr/>
            </a:pPr>
            <a:r>
              <a:rPr lang="en-US" sz="1000" b="1">
                <a:solidFill>
                  <a:srgbClr val="000000"/>
                </a:solidFill>
                <a:latin typeface="Arial" charset="0"/>
              </a:rPr>
              <a:t>Middleware enhancement</a:t>
            </a:r>
          </a:p>
        </p:txBody>
      </p:sp>
      <p:sp>
        <p:nvSpPr>
          <p:cNvPr id="27678" name="AutoShape 96"/>
          <p:cNvSpPr>
            <a:spLocks noChangeArrowheads="1"/>
          </p:cNvSpPr>
          <p:nvPr/>
        </p:nvSpPr>
        <p:spPr bwMode="auto">
          <a:xfrm>
            <a:off x="5643563" y="4860925"/>
            <a:ext cx="1685925" cy="698500"/>
          </a:xfrm>
          <a:prstGeom prst="roundRect">
            <a:avLst>
              <a:gd name="adj" fmla="val 16667"/>
            </a:avLst>
          </a:prstGeom>
          <a:solidFill>
            <a:srgbClr val="FEE7C2"/>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square" anchor="ctr"/>
          <a:lstStyle/>
          <a:p>
            <a:pPr marL="115888" indent="-115888">
              <a:buClr>
                <a:srgbClr val="4E84C4"/>
              </a:buClr>
              <a:buFontTx/>
              <a:buChar char="•"/>
              <a:defRPr/>
            </a:pPr>
            <a:r>
              <a:rPr lang="en-US" sz="1000" b="1">
                <a:solidFill>
                  <a:srgbClr val="000000"/>
                </a:solidFill>
                <a:latin typeface="Arial" charset="0"/>
              </a:rPr>
              <a:t>System enhancement and maintenance</a:t>
            </a:r>
          </a:p>
          <a:p>
            <a:pPr marL="115888" indent="-115888">
              <a:buClr>
                <a:srgbClr val="4E84C4"/>
              </a:buClr>
              <a:buFontTx/>
              <a:buChar char="•"/>
              <a:defRPr/>
            </a:pPr>
            <a:r>
              <a:rPr lang="en-US" sz="1000" b="1">
                <a:solidFill>
                  <a:srgbClr val="000000"/>
                </a:solidFill>
                <a:latin typeface="Arial" charset="0"/>
              </a:rPr>
              <a:t>Infrastructure services</a:t>
            </a:r>
          </a:p>
        </p:txBody>
      </p:sp>
      <p:sp>
        <p:nvSpPr>
          <p:cNvPr id="27679" name="AutoShape 97"/>
          <p:cNvSpPr>
            <a:spLocks noChangeArrowheads="1"/>
          </p:cNvSpPr>
          <p:nvPr/>
        </p:nvSpPr>
        <p:spPr bwMode="auto">
          <a:xfrm>
            <a:off x="5643563" y="5632450"/>
            <a:ext cx="1685925" cy="690563"/>
          </a:xfrm>
          <a:prstGeom prst="roundRect">
            <a:avLst>
              <a:gd name="adj" fmla="val 16667"/>
            </a:avLst>
          </a:prstGeom>
          <a:solidFill>
            <a:srgbClr val="CBEAC8"/>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square" anchor="ctr"/>
          <a:lstStyle/>
          <a:p>
            <a:pPr marL="115888" indent="-115888">
              <a:buClr>
                <a:srgbClr val="4E84C4"/>
              </a:buClr>
              <a:buFontTx/>
              <a:buChar char="•"/>
              <a:defRPr/>
            </a:pPr>
            <a:r>
              <a:rPr lang="fr-FR" sz="1000" b="1">
                <a:solidFill>
                  <a:srgbClr val="000000"/>
                </a:solidFill>
                <a:latin typeface="Arial" charset="0"/>
              </a:rPr>
              <a:t>Services life cycle management</a:t>
            </a:r>
          </a:p>
          <a:p>
            <a:pPr marL="115888" indent="-115888">
              <a:buClr>
                <a:srgbClr val="4E84C4"/>
              </a:buClr>
              <a:buFontTx/>
              <a:buChar char="•"/>
              <a:defRPr/>
            </a:pPr>
            <a:r>
              <a:rPr lang="fr-FR" sz="1000" b="1">
                <a:solidFill>
                  <a:srgbClr val="000000"/>
                </a:solidFill>
                <a:latin typeface="Arial" charset="0"/>
              </a:rPr>
              <a:t>Infrastructure services</a:t>
            </a:r>
          </a:p>
        </p:txBody>
      </p:sp>
      <p:sp>
        <p:nvSpPr>
          <p:cNvPr id="27" name="AutoShape 98"/>
          <p:cNvSpPr>
            <a:spLocks noChangeArrowheads="1"/>
          </p:cNvSpPr>
          <p:nvPr/>
        </p:nvSpPr>
        <p:spPr bwMode="auto">
          <a:xfrm>
            <a:off x="7382960" y="3368561"/>
            <a:ext cx="1686334" cy="357872"/>
          </a:xfrm>
          <a:prstGeom prst="roundRect">
            <a:avLst>
              <a:gd name="adj" fmla="val 16667"/>
            </a:avLst>
          </a:prstGeom>
          <a:solidFill>
            <a:srgbClr val="4E84C4"/>
          </a:soli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100" b="1" dirty="0">
                <a:solidFill>
                  <a:schemeClr val="bg1"/>
                </a:solidFill>
                <a:latin typeface="Arial" charset="0"/>
              </a:rPr>
              <a:t>BPO</a:t>
            </a:r>
          </a:p>
        </p:txBody>
      </p:sp>
      <p:sp>
        <p:nvSpPr>
          <p:cNvPr id="27683" name="AutoShape 100"/>
          <p:cNvSpPr>
            <a:spLocks noChangeArrowheads="1"/>
          </p:cNvSpPr>
          <p:nvPr/>
        </p:nvSpPr>
        <p:spPr bwMode="auto">
          <a:xfrm>
            <a:off x="7383463" y="3773488"/>
            <a:ext cx="1685925" cy="444500"/>
          </a:xfrm>
          <a:prstGeom prst="roundRect">
            <a:avLst>
              <a:gd name="adj" fmla="val 16667"/>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square" anchor="ctr"/>
          <a:lstStyle/>
          <a:p>
            <a:pPr marL="115888" indent="-115888">
              <a:buClr>
                <a:srgbClr val="4E84C4"/>
              </a:buClr>
              <a:buFontTx/>
              <a:buChar char="•"/>
              <a:defRPr/>
            </a:pPr>
            <a:r>
              <a:rPr lang="en-US" sz="1000" b="1">
                <a:solidFill>
                  <a:srgbClr val="000000"/>
                </a:solidFill>
                <a:latin typeface="Arial" charset="0"/>
              </a:rPr>
              <a:t>NOC operations</a:t>
            </a:r>
          </a:p>
        </p:txBody>
      </p:sp>
      <p:sp>
        <p:nvSpPr>
          <p:cNvPr id="27684" name="AutoShape 101"/>
          <p:cNvSpPr>
            <a:spLocks noChangeArrowheads="1"/>
          </p:cNvSpPr>
          <p:nvPr/>
        </p:nvSpPr>
        <p:spPr bwMode="auto">
          <a:xfrm>
            <a:off x="7383463" y="4281488"/>
            <a:ext cx="1685925" cy="573087"/>
          </a:xfrm>
          <a:prstGeom prst="roundRect">
            <a:avLst>
              <a:gd name="adj" fmla="val 16667"/>
            </a:avLst>
          </a:prstGeom>
          <a:solidFill>
            <a:srgbClr val="F2F1B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square" anchor="ctr"/>
          <a:lstStyle/>
          <a:p>
            <a:pPr marL="115888" indent="-115888">
              <a:buClr>
                <a:srgbClr val="4E84C4"/>
              </a:buClr>
              <a:buFontTx/>
              <a:buChar char="•"/>
              <a:defRPr/>
            </a:pPr>
            <a:r>
              <a:rPr lang="en-US" sz="1000" b="1" dirty="0">
                <a:solidFill>
                  <a:srgbClr val="000000"/>
                </a:solidFill>
                <a:latin typeface="Arial" charset="0"/>
              </a:rPr>
              <a:t>Meta data creation and management</a:t>
            </a:r>
          </a:p>
          <a:p>
            <a:pPr marL="115888" indent="-115888">
              <a:buClr>
                <a:srgbClr val="4E84C4"/>
              </a:buClr>
              <a:buFontTx/>
              <a:buChar char="•"/>
              <a:defRPr/>
            </a:pPr>
            <a:r>
              <a:rPr lang="en-US" sz="1000" b="1" dirty="0">
                <a:solidFill>
                  <a:srgbClr val="000000"/>
                </a:solidFill>
                <a:latin typeface="Arial" charset="0"/>
              </a:rPr>
              <a:t>Fallout management</a:t>
            </a:r>
          </a:p>
        </p:txBody>
      </p:sp>
      <p:sp>
        <p:nvSpPr>
          <p:cNvPr id="27685" name="AutoShape 102"/>
          <p:cNvSpPr>
            <a:spLocks noChangeArrowheads="1"/>
          </p:cNvSpPr>
          <p:nvPr/>
        </p:nvSpPr>
        <p:spPr bwMode="auto">
          <a:xfrm>
            <a:off x="7383463" y="4913313"/>
            <a:ext cx="1685925" cy="549275"/>
          </a:xfrm>
          <a:prstGeom prst="roundRect">
            <a:avLst>
              <a:gd name="adj" fmla="val 16667"/>
            </a:avLst>
          </a:prstGeom>
          <a:solidFill>
            <a:srgbClr val="FEE7C2"/>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square" anchor="ctr"/>
          <a:lstStyle/>
          <a:p>
            <a:pPr marL="115888" indent="-115888">
              <a:buClr>
                <a:srgbClr val="4E84C4"/>
              </a:buClr>
              <a:buFontTx/>
              <a:buChar char="•"/>
              <a:defRPr/>
            </a:pPr>
            <a:r>
              <a:rPr lang="en-US" sz="1000" b="1">
                <a:solidFill>
                  <a:srgbClr val="000000"/>
                </a:solidFill>
                <a:latin typeface="Arial" charset="0"/>
              </a:rPr>
              <a:t>Jeopardy management</a:t>
            </a:r>
          </a:p>
          <a:p>
            <a:pPr marL="115888" indent="-115888">
              <a:buClr>
                <a:srgbClr val="4E84C4"/>
              </a:buClr>
              <a:buFontTx/>
              <a:buChar char="•"/>
              <a:defRPr/>
            </a:pPr>
            <a:r>
              <a:rPr lang="en-US" sz="1000" b="1">
                <a:solidFill>
                  <a:srgbClr val="000000"/>
                </a:solidFill>
                <a:latin typeface="Arial" charset="0"/>
              </a:rPr>
              <a:t>Manual task handling</a:t>
            </a:r>
          </a:p>
        </p:txBody>
      </p:sp>
      <p:sp>
        <p:nvSpPr>
          <p:cNvPr id="27686" name="AutoShape 103"/>
          <p:cNvSpPr>
            <a:spLocks noChangeArrowheads="1"/>
          </p:cNvSpPr>
          <p:nvPr/>
        </p:nvSpPr>
        <p:spPr bwMode="auto">
          <a:xfrm>
            <a:off x="7383463" y="5522913"/>
            <a:ext cx="1685925" cy="809625"/>
          </a:xfrm>
          <a:prstGeom prst="roundRect">
            <a:avLst>
              <a:gd name="adj" fmla="val 16667"/>
            </a:avLst>
          </a:prstGeom>
          <a:solidFill>
            <a:srgbClr val="CBEAC8"/>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square" anchor="ctr"/>
          <a:lstStyle/>
          <a:p>
            <a:pPr marL="115888" indent="-115888">
              <a:lnSpc>
                <a:spcPct val="110000"/>
              </a:lnSpc>
              <a:buClr>
                <a:srgbClr val="4E84C4"/>
              </a:buClr>
              <a:buFontTx/>
              <a:buChar char="•"/>
              <a:defRPr/>
            </a:pPr>
            <a:r>
              <a:rPr lang="en-US" sz="1000" b="1">
                <a:solidFill>
                  <a:srgbClr val="000000"/>
                </a:solidFill>
                <a:latin typeface="Arial" charset="0"/>
              </a:rPr>
              <a:t>Level 1/2 support</a:t>
            </a:r>
          </a:p>
          <a:p>
            <a:pPr marL="115888" indent="-115888">
              <a:lnSpc>
                <a:spcPct val="110000"/>
              </a:lnSpc>
              <a:buClr>
                <a:srgbClr val="4E84C4"/>
              </a:buClr>
              <a:buFontTx/>
              <a:buChar char="•"/>
              <a:defRPr/>
            </a:pPr>
            <a:r>
              <a:rPr lang="en-US" sz="1000" b="1">
                <a:solidFill>
                  <a:srgbClr val="000000"/>
                </a:solidFill>
                <a:latin typeface="Arial" charset="0"/>
              </a:rPr>
              <a:t>Contact centre operations for Sales &amp; Support</a:t>
            </a:r>
          </a:p>
        </p:txBody>
      </p:sp>
      <p:sp>
        <p:nvSpPr>
          <p:cNvPr id="36" name="Rectangle 104"/>
          <p:cNvSpPr>
            <a:spLocks noChangeArrowheads="1"/>
          </p:cNvSpPr>
          <p:nvPr/>
        </p:nvSpPr>
        <p:spPr bwMode="auto">
          <a:xfrm rot="16200000">
            <a:off x="-409341" y="1533758"/>
            <a:ext cx="1072684" cy="254001"/>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900" b="1" dirty="0" smtClean="0">
                <a:solidFill>
                  <a:srgbClr val="000000"/>
                </a:solidFill>
                <a:latin typeface="Arial" charset="0"/>
              </a:rPr>
              <a:t>Network</a:t>
            </a:r>
          </a:p>
          <a:p>
            <a:pPr algn="ctr">
              <a:defRPr/>
            </a:pPr>
            <a:r>
              <a:rPr lang="en-US" sz="900" b="1" dirty="0" smtClean="0">
                <a:solidFill>
                  <a:srgbClr val="000000"/>
                </a:solidFill>
                <a:latin typeface="Arial" charset="0"/>
              </a:rPr>
              <a:t> </a:t>
            </a:r>
            <a:r>
              <a:rPr lang="en-US" sz="900" b="1" dirty="0">
                <a:solidFill>
                  <a:srgbClr val="000000"/>
                </a:solidFill>
                <a:latin typeface="Arial" charset="0"/>
              </a:rPr>
              <a:t>Services</a:t>
            </a:r>
          </a:p>
        </p:txBody>
      </p:sp>
      <p:sp>
        <p:nvSpPr>
          <p:cNvPr id="37" name="Rectangle 104"/>
          <p:cNvSpPr>
            <a:spLocks noChangeArrowheads="1"/>
          </p:cNvSpPr>
          <p:nvPr/>
        </p:nvSpPr>
        <p:spPr bwMode="auto">
          <a:xfrm rot="16200000">
            <a:off x="-498241" y="2816460"/>
            <a:ext cx="1250485" cy="253999"/>
          </a:xfrm>
          <a:prstGeom prst="rect">
            <a:avLst/>
          </a:prstGeom>
          <a:solidFill>
            <a:srgbClr val="F2F1B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1000" b="1" dirty="0" smtClean="0">
                <a:solidFill>
                  <a:srgbClr val="000000"/>
                </a:solidFill>
                <a:latin typeface="Arial" charset="0"/>
              </a:rPr>
              <a:t>Content </a:t>
            </a:r>
          </a:p>
          <a:p>
            <a:pPr algn="ctr">
              <a:defRPr/>
            </a:pPr>
            <a:r>
              <a:rPr lang="en-US" sz="1000" b="1" dirty="0" smtClean="0">
                <a:solidFill>
                  <a:srgbClr val="000000"/>
                </a:solidFill>
                <a:latin typeface="Arial" charset="0"/>
              </a:rPr>
              <a:t>Services</a:t>
            </a:r>
            <a:endParaRPr lang="en-US" sz="1000" b="1" dirty="0">
              <a:solidFill>
                <a:srgbClr val="000000"/>
              </a:solidFill>
              <a:latin typeface="Arial" charset="0"/>
            </a:endParaRPr>
          </a:p>
        </p:txBody>
      </p:sp>
      <p:sp>
        <p:nvSpPr>
          <p:cNvPr id="38" name="Rectangle 104"/>
          <p:cNvSpPr>
            <a:spLocks noChangeArrowheads="1"/>
          </p:cNvSpPr>
          <p:nvPr/>
        </p:nvSpPr>
        <p:spPr bwMode="auto">
          <a:xfrm rot="16200000">
            <a:off x="-498241" y="4238860"/>
            <a:ext cx="1250485" cy="253999"/>
          </a:xfrm>
          <a:prstGeom prst="rect">
            <a:avLst/>
          </a:prstGeom>
          <a:solidFill>
            <a:srgbClr val="FEE7C2"/>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1000" b="1" dirty="0" smtClean="0">
                <a:solidFill>
                  <a:srgbClr val="000000"/>
                </a:solidFill>
                <a:latin typeface="Arial" charset="0"/>
              </a:rPr>
              <a:t>OSS/BSS </a:t>
            </a:r>
          </a:p>
          <a:p>
            <a:pPr algn="ctr">
              <a:defRPr/>
            </a:pPr>
            <a:r>
              <a:rPr lang="en-US" sz="1000" b="1" dirty="0" smtClean="0">
                <a:solidFill>
                  <a:srgbClr val="000000"/>
                </a:solidFill>
                <a:latin typeface="Arial" charset="0"/>
              </a:rPr>
              <a:t>Services</a:t>
            </a:r>
            <a:endParaRPr lang="en-US" sz="1000" b="1" dirty="0">
              <a:solidFill>
                <a:srgbClr val="000000"/>
              </a:solidFill>
              <a:latin typeface="Arial" charset="0"/>
            </a:endParaRPr>
          </a:p>
        </p:txBody>
      </p:sp>
      <p:sp>
        <p:nvSpPr>
          <p:cNvPr id="39" name="Rectangle 104"/>
          <p:cNvSpPr>
            <a:spLocks noChangeArrowheads="1"/>
          </p:cNvSpPr>
          <p:nvPr/>
        </p:nvSpPr>
        <p:spPr bwMode="auto">
          <a:xfrm rot="16200000">
            <a:off x="-406401" y="5626100"/>
            <a:ext cx="1066802" cy="254000"/>
          </a:xfrm>
          <a:prstGeom prst="rect">
            <a:avLst/>
          </a:prstGeom>
          <a:solidFill>
            <a:srgbClr val="CBEAC8"/>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1000" b="1" dirty="0" smtClean="0">
                <a:solidFill>
                  <a:srgbClr val="000000"/>
                </a:solidFill>
                <a:latin typeface="Arial" charset="0"/>
              </a:rPr>
              <a:t>Application</a:t>
            </a:r>
          </a:p>
          <a:p>
            <a:pPr algn="ctr">
              <a:defRPr/>
            </a:pPr>
            <a:r>
              <a:rPr lang="en-US" sz="1000" b="1" dirty="0" smtClean="0">
                <a:solidFill>
                  <a:srgbClr val="000000"/>
                </a:solidFill>
                <a:latin typeface="Arial" charset="0"/>
              </a:rPr>
              <a:t>Services</a:t>
            </a:r>
            <a:endParaRPr lang="en-US" sz="1000" b="1" dirty="0">
              <a:solidFill>
                <a:srgbClr val="000000"/>
              </a:solidFill>
              <a:latin typeface="Arial" charset="0"/>
            </a:endParaRPr>
          </a:p>
        </p:txBody>
      </p:sp>
      <p:grpSp>
        <p:nvGrpSpPr>
          <p:cNvPr id="2" name="Group 35"/>
          <p:cNvGrpSpPr>
            <a:grpSpLocks/>
          </p:cNvGrpSpPr>
          <p:nvPr/>
        </p:nvGrpSpPr>
        <p:grpSpPr bwMode="auto">
          <a:xfrm>
            <a:off x="5799138" y="711200"/>
            <a:ext cx="3049587" cy="928688"/>
            <a:chOff x="5718968" y="764567"/>
            <a:chExt cx="3049092" cy="772251"/>
          </a:xfrm>
        </p:grpSpPr>
        <p:sp>
          <p:nvSpPr>
            <p:cNvPr id="41" name="Rectangle 73"/>
            <p:cNvSpPr>
              <a:spLocks noChangeArrowheads="1"/>
            </p:cNvSpPr>
            <p:nvPr/>
          </p:nvSpPr>
          <p:spPr bwMode="auto">
            <a:xfrm>
              <a:off x="5718968" y="764567"/>
              <a:ext cx="3049092" cy="772251"/>
            </a:xfrm>
            <a:prstGeom prst="rect">
              <a:avLst/>
            </a:prstGeom>
            <a:solidFill>
              <a:srgbClr val="F1EFED"/>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defRPr/>
              </a:pPr>
              <a:endParaRPr lang="en-US" sz="1800" dirty="0">
                <a:latin typeface="Arial" charset="0"/>
              </a:endParaRPr>
            </a:p>
          </p:txBody>
        </p:sp>
        <p:sp>
          <p:nvSpPr>
            <p:cNvPr id="42" name="Rectangle 104"/>
            <p:cNvSpPr>
              <a:spLocks noChangeArrowheads="1"/>
            </p:cNvSpPr>
            <p:nvPr/>
          </p:nvSpPr>
          <p:spPr bwMode="auto">
            <a:xfrm>
              <a:off x="5812308" y="854036"/>
              <a:ext cx="1418761" cy="273113"/>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defRPr/>
              </a:pPr>
              <a:r>
                <a:rPr lang="en-US" sz="1000" b="1" dirty="0">
                  <a:solidFill>
                    <a:srgbClr val="000000"/>
                  </a:solidFill>
                  <a:latin typeface="Arial" charset="0"/>
                </a:rPr>
                <a:t>Network Services</a:t>
              </a:r>
            </a:p>
          </p:txBody>
        </p:sp>
        <p:sp>
          <p:nvSpPr>
            <p:cNvPr id="43" name="Rectangle 105"/>
            <p:cNvSpPr>
              <a:spLocks noChangeArrowheads="1"/>
            </p:cNvSpPr>
            <p:nvPr/>
          </p:nvSpPr>
          <p:spPr bwMode="auto">
            <a:xfrm>
              <a:off x="7282406" y="852465"/>
              <a:ext cx="1418761" cy="273113"/>
            </a:xfrm>
            <a:prstGeom prst="rect">
              <a:avLst/>
            </a:prstGeom>
            <a:solidFill>
              <a:srgbClr val="FEE7C2"/>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defRPr/>
              </a:pPr>
              <a:r>
                <a:rPr lang="en-US" sz="1000" b="1" dirty="0">
                  <a:solidFill>
                    <a:srgbClr val="000000"/>
                  </a:solidFill>
                  <a:latin typeface="Arial" charset="0"/>
                </a:rPr>
                <a:t>OSS/BSS Services</a:t>
              </a:r>
            </a:p>
          </p:txBody>
        </p:sp>
        <p:sp>
          <p:nvSpPr>
            <p:cNvPr id="44" name="Rectangle 106"/>
            <p:cNvSpPr>
              <a:spLocks noChangeArrowheads="1"/>
            </p:cNvSpPr>
            <p:nvPr/>
          </p:nvSpPr>
          <p:spPr bwMode="auto">
            <a:xfrm>
              <a:off x="5810753" y="1172667"/>
              <a:ext cx="1418761" cy="273113"/>
            </a:xfrm>
            <a:prstGeom prst="rect">
              <a:avLst/>
            </a:prstGeom>
            <a:solidFill>
              <a:srgbClr val="F2F1B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defRPr/>
              </a:pPr>
              <a:r>
                <a:rPr lang="en-US" sz="1000" b="1" dirty="0">
                  <a:solidFill>
                    <a:srgbClr val="000000"/>
                  </a:solidFill>
                  <a:latin typeface="Arial" charset="0"/>
                </a:rPr>
                <a:t>Content Services</a:t>
              </a:r>
            </a:p>
          </p:txBody>
        </p:sp>
        <p:sp>
          <p:nvSpPr>
            <p:cNvPr id="45" name="Rectangle 107"/>
            <p:cNvSpPr>
              <a:spLocks noChangeArrowheads="1"/>
            </p:cNvSpPr>
            <p:nvPr/>
          </p:nvSpPr>
          <p:spPr bwMode="auto">
            <a:xfrm>
              <a:off x="7280850" y="1171098"/>
              <a:ext cx="1418761" cy="273113"/>
            </a:xfrm>
            <a:prstGeom prst="rect">
              <a:avLst/>
            </a:prstGeom>
            <a:solidFill>
              <a:srgbClr val="CBEAC8"/>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defRPr/>
              </a:pPr>
              <a:r>
                <a:rPr lang="en-US" sz="1000" b="1" dirty="0">
                  <a:solidFill>
                    <a:srgbClr val="000000"/>
                  </a:solidFill>
                  <a:latin typeface="Arial" charset="0"/>
                </a:rPr>
                <a:t>Application Services</a:t>
              </a:r>
            </a:p>
          </p:txBody>
        </p:sp>
      </p:grpSp>
      <p:sp>
        <p:nvSpPr>
          <p:cNvPr id="40"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14</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8753475" cy="448521"/>
          </a:xfrm>
        </p:spPr>
        <p:txBody>
          <a:bodyPr>
            <a:noAutofit/>
          </a:bodyPr>
          <a:lstStyle/>
          <a:p>
            <a:r>
              <a:rPr lang="en-US" dirty="0" smtClean="0"/>
              <a:t>Broadband and Broadcasting Offerings </a:t>
            </a:r>
            <a:endParaRPr lang="en-US" dirty="0"/>
          </a:p>
        </p:txBody>
      </p:sp>
      <p:sp>
        <p:nvSpPr>
          <p:cNvPr id="31" name="AutoShape 17"/>
          <p:cNvSpPr>
            <a:spLocks noChangeArrowheads="1"/>
          </p:cNvSpPr>
          <p:nvPr/>
        </p:nvSpPr>
        <p:spPr bwMode="auto">
          <a:xfrm>
            <a:off x="6932220" y="5033794"/>
            <a:ext cx="1970480" cy="439906"/>
          </a:xfrm>
          <a:prstGeom prst="parallelogram">
            <a:avLst>
              <a:gd name="adj" fmla="val 95623"/>
            </a:avLst>
          </a:prstGeom>
          <a:gradFill rotWithShape="0">
            <a:gsLst>
              <a:gs pos="0">
                <a:srgbClr val="00B9E1"/>
              </a:gs>
              <a:gs pos="100000">
                <a:srgbClr val="AAE8F5"/>
              </a:gs>
            </a:gsLst>
            <a:lin ang="18900000" scaled="1"/>
          </a:gradFill>
          <a:ln w="9525">
            <a:noFill/>
            <a:miter lim="800000"/>
            <a:headEnd/>
            <a:tailEnd/>
          </a:ln>
        </p:spPr>
        <p:txBody>
          <a:bodyPr lIns="45720" rIns="45720" anchor="b"/>
          <a:lstStyle/>
          <a:p>
            <a:pPr>
              <a:lnSpc>
                <a:spcPct val="150000"/>
              </a:lnSpc>
            </a:pPr>
            <a:r>
              <a:rPr lang="en-US" sz="1200" b="1" i="1" dirty="0" smtClean="0">
                <a:solidFill>
                  <a:srgbClr val="002060"/>
                </a:solidFill>
              </a:rPr>
              <a:t>          Stage</a:t>
            </a:r>
          </a:p>
        </p:txBody>
      </p:sp>
      <p:sp>
        <p:nvSpPr>
          <p:cNvPr id="27" name="Rectangle 26"/>
          <p:cNvSpPr/>
          <p:nvPr/>
        </p:nvSpPr>
        <p:spPr bwMode="auto">
          <a:xfrm>
            <a:off x="7569200" y="1295400"/>
            <a:ext cx="1320800" cy="3771900"/>
          </a:xfrm>
          <a:prstGeom prst="rect">
            <a:avLst/>
          </a:prstGeom>
          <a:gradFill rotWithShape="0">
            <a:gsLst>
              <a:gs pos="0">
                <a:srgbClr val="00B9E1"/>
              </a:gs>
              <a:gs pos="100000">
                <a:srgbClr val="AAE8F5"/>
              </a:gs>
            </a:gsLst>
            <a:lin ang="18900000" scaled="1"/>
          </a:gradFill>
          <a:ln w="9525">
            <a:noFill/>
            <a:miter lim="800000"/>
            <a:headEnd/>
            <a:tailEnd/>
          </a:ln>
        </p:spPr>
        <p:txBody>
          <a:bodyPr lIns="45720" rIns="45720" anchor="b"/>
          <a:lstStyle/>
          <a:p>
            <a:pPr marL="0" marR="0" indent="0" defTabSz="914400" eaLnBrk="1" latinLnBrk="0" hangingPunct="1">
              <a:lnSpc>
                <a:spcPct val="150000"/>
              </a:lnSpc>
              <a:buClrTx/>
              <a:buSzTx/>
              <a:buFontTx/>
              <a:buNone/>
              <a:tabLst/>
            </a:pPr>
            <a:endParaRPr lang="en-US" sz="1200" b="1" i="1" smtClean="0">
              <a:solidFill>
                <a:srgbClr val="002060"/>
              </a:solidFill>
            </a:endParaRPr>
          </a:p>
        </p:txBody>
      </p:sp>
      <p:grpSp>
        <p:nvGrpSpPr>
          <p:cNvPr id="3" name="Group 17"/>
          <p:cNvGrpSpPr/>
          <p:nvPr/>
        </p:nvGrpSpPr>
        <p:grpSpPr>
          <a:xfrm>
            <a:off x="190500" y="1287294"/>
            <a:ext cx="8699500" cy="439906"/>
            <a:chOff x="279400" y="957094"/>
            <a:chExt cx="8699500" cy="439906"/>
          </a:xfrm>
        </p:grpSpPr>
        <p:sp>
          <p:nvSpPr>
            <p:cNvPr id="6" name="AutoShape 15"/>
            <p:cNvSpPr>
              <a:spLocks noChangeArrowheads="1"/>
            </p:cNvSpPr>
            <p:nvPr/>
          </p:nvSpPr>
          <p:spPr bwMode="auto">
            <a:xfrm>
              <a:off x="279400" y="957094"/>
              <a:ext cx="2723044" cy="439906"/>
            </a:xfrm>
            <a:prstGeom prst="parallelogram">
              <a:avLst>
                <a:gd name="adj" fmla="val 95623"/>
              </a:avLst>
            </a:prstGeom>
            <a:gradFill rotWithShape="0">
              <a:gsLst>
                <a:gs pos="0">
                  <a:srgbClr val="00B9E1"/>
                </a:gs>
                <a:gs pos="100000">
                  <a:srgbClr val="AAE8F5"/>
                </a:gs>
              </a:gsLst>
              <a:lin ang="18900000" scaled="1"/>
            </a:gradFill>
            <a:ln w="9525">
              <a:noFill/>
              <a:miter lim="800000"/>
              <a:headEnd/>
              <a:tailEnd/>
            </a:ln>
          </p:spPr>
          <p:txBody>
            <a:bodyPr lIns="45720" rIns="45720" anchor="b"/>
            <a:lstStyle/>
            <a:p>
              <a:pPr>
                <a:lnSpc>
                  <a:spcPct val="150000"/>
                </a:lnSpc>
              </a:pPr>
              <a:r>
                <a:rPr lang="en-US" sz="1200" b="1" i="1" dirty="0" smtClean="0">
                  <a:solidFill>
                    <a:srgbClr val="002060"/>
                  </a:solidFill>
                </a:rPr>
                <a:t>Conceptualize</a:t>
              </a:r>
              <a:endParaRPr lang="en-US" sz="1200" b="1" i="1" dirty="0">
                <a:solidFill>
                  <a:srgbClr val="002060"/>
                </a:solidFill>
              </a:endParaRPr>
            </a:p>
          </p:txBody>
        </p:sp>
        <p:sp>
          <p:nvSpPr>
            <p:cNvPr id="7" name="AutoShape 16"/>
            <p:cNvSpPr>
              <a:spLocks noChangeArrowheads="1"/>
            </p:cNvSpPr>
            <p:nvPr/>
          </p:nvSpPr>
          <p:spPr bwMode="auto">
            <a:xfrm>
              <a:off x="1646557" y="957094"/>
              <a:ext cx="2723044" cy="439906"/>
            </a:xfrm>
            <a:prstGeom prst="parallelogram">
              <a:avLst>
                <a:gd name="adj" fmla="val 95623"/>
              </a:avLst>
            </a:prstGeom>
            <a:gradFill rotWithShape="0">
              <a:gsLst>
                <a:gs pos="0">
                  <a:srgbClr val="00B9E1"/>
                </a:gs>
                <a:gs pos="100000">
                  <a:srgbClr val="AAE8F5"/>
                </a:gs>
              </a:gsLst>
              <a:lin ang="18900000" scaled="1"/>
            </a:gradFill>
            <a:ln w="9525">
              <a:noFill/>
              <a:miter lim="800000"/>
              <a:headEnd/>
              <a:tailEnd/>
            </a:ln>
          </p:spPr>
          <p:txBody>
            <a:bodyPr lIns="45720" rIns="45720" anchor="b"/>
            <a:lstStyle/>
            <a:p>
              <a:pPr>
                <a:lnSpc>
                  <a:spcPct val="150000"/>
                </a:lnSpc>
              </a:pPr>
              <a:r>
                <a:rPr lang="en-US" sz="1200" b="1" i="1" dirty="0" smtClean="0">
                  <a:solidFill>
                    <a:srgbClr val="002060"/>
                  </a:solidFill>
                </a:rPr>
                <a:t>        Plan</a:t>
              </a:r>
            </a:p>
          </p:txBody>
        </p:sp>
        <p:sp>
          <p:nvSpPr>
            <p:cNvPr id="8" name="AutoShape 17"/>
            <p:cNvSpPr>
              <a:spLocks noChangeArrowheads="1"/>
            </p:cNvSpPr>
            <p:nvPr/>
          </p:nvSpPr>
          <p:spPr bwMode="auto">
            <a:xfrm>
              <a:off x="3011693" y="957094"/>
              <a:ext cx="2723044" cy="439906"/>
            </a:xfrm>
            <a:prstGeom prst="parallelogram">
              <a:avLst>
                <a:gd name="adj" fmla="val 95623"/>
              </a:avLst>
            </a:prstGeom>
            <a:gradFill rotWithShape="0">
              <a:gsLst>
                <a:gs pos="0">
                  <a:srgbClr val="00B9E1"/>
                </a:gs>
                <a:gs pos="100000">
                  <a:srgbClr val="AAE8F5"/>
                </a:gs>
              </a:gsLst>
              <a:lin ang="18900000" scaled="1"/>
            </a:gradFill>
            <a:ln w="9525">
              <a:noFill/>
              <a:miter lim="800000"/>
              <a:headEnd/>
              <a:tailEnd/>
            </a:ln>
          </p:spPr>
          <p:txBody>
            <a:bodyPr lIns="45720" rIns="45720" anchor="b"/>
            <a:lstStyle/>
            <a:p>
              <a:pPr>
                <a:lnSpc>
                  <a:spcPct val="150000"/>
                </a:lnSpc>
              </a:pPr>
              <a:r>
                <a:rPr lang="en-US" sz="1200" b="1" i="1" dirty="0" smtClean="0">
                  <a:solidFill>
                    <a:srgbClr val="002060"/>
                  </a:solidFill>
                </a:rPr>
                <a:t>     Select</a:t>
              </a:r>
            </a:p>
          </p:txBody>
        </p:sp>
        <p:sp>
          <p:nvSpPr>
            <p:cNvPr id="12" name="AutoShape 15"/>
            <p:cNvSpPr>
              <a:spLocks noChangeArrowheads="1"/>
            </p:cNvSpPr>
            <p:nvPr/>
          </p:nvSpPr>
          <p:spPr bwMode="auto">
            <a:xfrm>
              <a:off x="4276128" y="957094"/>
              <a:ext cx="2723044" cy="439906"/>
            </a:xfrm>
            <a:prstGeom prst="parallelogram">
              <a:avLst>
                <a:gd name="adj" fmla="val 95623"/>
              </a:avLst>
            </a:prstGeom>
            <a:gradFill rotWithShape="0">
              <a:gsLst>
                <a:gs pos="0">
                  <a:srgbClr val="00B9E1"/>
                </a:gs>
                <a:gs pos="100000">
                  <a:srgbClr val="AAE8F5"/>
                </a:gs>
              </a:gsLst>
              <a:lin ang="18900000" scaled="1"/>
            </a:gradFill>
            <a:ln w="9525">
              <a:noFill/>
              <a:miter lim="800000"/>
              <a:headEnd/>
              <a:tailEnd/>
            </a:ln>
          </p:spPr>
          <p:txBody>
            <a:bodyPr lIns="45720" rIns="45720" anchor="b"/>
            <a:lstStyle/>
            <a:p>
              <a:pPr>
                <a:lnSpc>
                  <a:spcPct val="150000"/>
                </a:lnSpc>
              </a:pPr>
              <a:r>
                <a:rPr lang="en-US" sz="1200" b="1" i="1" dirty="0" smtClean="0">
                  <a:solidFill>
                    <a:srgbClr val="002060"/>
                  </a:solidFill>
                </a:rPr>
                <a:t>     Stage</a:t>
              </a:r>
            </a:p>
          </p:txBody>
        </p:sp>
        <p:sp>
          <p:nvSpPr>
            <p:cNvPr id="13" name="AutoShape 16"/>
            <p:cNvSpPr>
              <a:spLocks noChangeArrowheads="1"/>
            </p:cNvSpPr>
            <p:nvPr/>
          </p:nvSpPr>
          <p:spPr bwMode="auto">
            <a:xfrm>
              <a:off x="5643285" y="957094"/>
              <a:ext cx="2723044" cy="439906"/>
            </a:xfrm>
            <a:prstGeom prst="parallelogram">
              <a:avLst>
                <a:gd name="adj" fmla="val 95623"/>
              </a:avLst>
            </a:prstGeom>
            <a:gradFill rotWithShape="0">
              <a:gsLst>
                <a:gs pos="0">
                  <a:srgbClr val="00B9E1"/>
                </a:gs>
                <a:gs pos="100000">
                  <a:srgbClr val="AAE8F5"/>
                </a:gs>
              </a:gsLst>
              <a:lin ang="18900000" scaled="1"/>
            </a:gradFill>
            <a:ln w="9525">
              <a:noFill/>
              <a:miter lim="800000"/>
              <a:headEnd/>
              <a:tailEnd/>
            </a:ln>
          </p:spPr>
          <p:txBody>
            <a:bodyPr lIns="45720" rIns="45720" anchor="b"/>
            <a:lstStyle/>
            <a:p>
              <a:pPr>
                <a:lnSpc>
                  <a:spcPct val="150000"/>
                </a:lnSpc>
              </a:pPr>
              <a:r>
                <a:rPr lang="en-US" sz="1200" b="1" i="1" dirty="0" smtClean="0">
                  <a:solidFill>
                    <a:srgbClr val="002060"/>
                  </a:solidFill>
                </a:rPr>
                <a:t>  Implement</a:t>
              </a:r>
            </a:p>
          </p:txBody>
        </p:sp>
        <p:sp>
          <p:nvSpPr>
            <p:cNvPr id="14" name="AutoShape 17"/>
            <p:cNvSpPr>
              <a:spLocks noChangeArrowheads="1"/>
            </p:cNvSpPr>
            <p:nvPr/>
          </p:nvSpPr>
          <p:spPr bwMode="auto">
            <a:xfrm>
              <a:off x="7008420" y="957094"/>
              <a:ext cx="1970480" cy="439906"/>
            </a:xfrm>
            <a:prstGeom prst="parallelogram">
              <a:avLst>
                <a:gd name="adj" fmla="val 95623"/>
              </a:avLst>
            </a:prstGeom>
            <a:gradFill rotWithShape="0">
              <a:gsLst>
                <a:gs pos="0">
                  <a:srgbClr val="00B9E1"/>
                </a:gs>
                <a:gs pos="100000">
                  <a:srgbClr val="AAE8F5"/>
                </a:gs>
              </a:gsLst>
              <a:lin ang="18900000" scaled="1"/>
            </a:gradFill>
            <a:ln w="9525">
              <a:noFill/>
              <a:miter lim="800000"/>
              <a:headEnd/>
              <a:tailEnd/>
            </a:ln>
          </p:spPr>
          <p:txBody>
            <a:bodyPr lIns="45720" rIns="45720" anchor="b"/>
            <a:lstStyle/>
            <a:p>
              <a:pPr>
                <a:lnSpc>
                  <a:spcPct val="150000"/>
                </a:lnSpc>
              </a:pPr>
              <a:r>
                <a:rPr lang="en-US" sz="1200" b="1" i="1" dirty="0" smtClean="0">
                  <a:solidFill>
                    <a:srgbClr val="002060"/>
                  </a:solidFill>
                </a:rPr>
                <a:t>    Operate</a:t>
              </a:r>
            </a:p>
          </p:txBody>
        </p:sp>
      </p:grpSp>
      <p:sp>
        <p:nvSpPr>
          <p:cNvPr id="19" name="Rectangle 18"/>
          <p:cNvSpPr/>
          <p:nvPr/>
        </p:nvSpPr>
        <p:spPr bwMode="auto">
          <a:xfrm>
            <a:off x="203200" y="1727200"/>
            <a:ext cx="1384300" cy="3759200"/>
          </a:xfrm>
          <a:prstGeom prst="rect">
            <a:avLst/>
          </a:prstGeom>
          <a:gradFill flip="none" rotWithShape="1">
            <a:gsLst>
              <a:gs pos="0">
                <a:srgbClr val="89DAF7">
                  <a:tint val="66000"/>
                  <a:satMod val="160000"/>
                </a:srgbClr>
              </a:gs>
              <a:gs pos="50000">
                <a:srgbClr val="89DAF7">
                  <a:tint val="44500"/>
                  <a:satMod val="160000"/>
                </a:srgbClr>
              </a:gs>
              <a:gs pos="100000">
                <a:srgbClr val="89DAF7">
                  <a:tint val="23500"/>
                  <a:satMod val="160000"/>
                </a:srgbClr>
              </a:gs>
            </a:gsLst>
            <a:lin ang="16200000" scaled="1"/>
            <a:tileRect/>
          </a:gra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114300" indent="-114300">
              <a:lnSpc>
                <a:spcPct val="150000"/>
              </a:lnSpc>
              <a:buClr>
                <a:schemeClr val="hlink"/>
              </a:buClr>
              <a:buFontTx/>
              <a:buChar char="•"/>
              <a:defRPr/>
            </a:pPr>
            <a:r>
              <a:rPr lang="en-US" sz="1300" i="1" dirty="0" smtClean="0">
                <a:latin typeface="Calibri" pitchFamily="34" charset="0"/>
              </a:rPr>
              <a:t>Conceptualise Offerings</a:t>
            </a:r>
          </a:p>
          <a:p>
            <a:pPr marL="114300" indent="-114300">
              <a:lnSpc>
                <a:spcPct val="150000"/>
              </a:lnSpc>
              <a:buClr>
                <a:schemeClr val="hlink"/>
              </a:buClr>
              <a:buFontTx/>
              <a:buChar char="•"/>
              <a:defRPr/>
            </a:pPr>
            <a:r>
              <a:rPr lang="en-US" sz="1300" i="1" dirty="0" smtClean="0">
                <a:latin typeface="Calibri" pitchFamily="34" charset="0"/>
              </a:rPr>
              <a:t>Identify Technology Partners</a:t>
            </a:r>
          </a:p>
          <a:p>
            <a:pPr marL="114300" indent="-114300">
              <a:lnSpc>
                <a:spcPct val="150000"/>
              </a:lnSpc>
              <a:buClr>
                <a:schemeClr val="hlink"/>
              </a:buClr>
              <a:buFontTx/>
              <a:buChar char="•"/>
              <a:defRPr/>
            </a:pPr>
            <a:r>
              <a:rPr lang="en-US" sz="1300" i="1" dirty="0" smtClean="0">
                <a:latin typeface="Calibri" pitchFamily="34" charset="0"/>
              </a:rPr>
              <a:t>Establish Proof of Concept (POC)</a:t>
            </a:r>
            <a:endParaRPr lang="en-US" sz="1300" i="1" dirty="0">
              <a:latin typeface="Calibri" pitchFamily="34" charset="0"/>
            </a:endParaRPr>
          </a:p>
        </p:txBody>
      </p:sp>
      <p:sp>
        <p:nvSpPr>
          <p:cNvPr id="20" name="Rectangle 19"/>
          <p:cNvSpPr/>
          <p:nvPr/>
        </p:nvSpPr>
        <p:spPr bwMode="auto">
          <a:xfrm>
            <a:off x="1574800" y="1727200"/>
            <a:ext cx="1485900" cy="3759200"/>
          </a:xfrm>
          <a:prstGeom prst="rect">
            <a:avLst/>
          </a:prstGeom>
          <a:gradFill flip="none" rotWithShape="1">
            <a:gsLst>
              <a:gs pos="0">
                <a:srgbClr val="89DAF7">
                  <a:tint val="66000"/>
                  <a:satMod val="160000"/>
                </a:srgbClr>
              </a:gs>
              <a:gs pos="50000">
                <a:srgbClr val="89DAF7">
                  <a:tint val="44500"/>
                  <a:satMod val="160000"/>
                </a:srgbClr>
              </a:gs>
              <a:gs pos="100000">
                <a:srgbClr val="89DAF7">
                  <a:tint val="23500"/>
                  <a:satMod val="160000"/>
                </a:srgbClr>
              </a:gs>
            </a:gsLst>
            <a:lin ang="16200000" scaled="1"/>
            <a:tileRect/>
          </a:gra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114300" indent="-114300">
              <a:buClr>
                <a:schemeClr val="hlink"/>
              </a:buClr>
              <a:buFontTx/>
              <a:buChar char="•"/>
              <a:defRPr/>
            </a:pPr>
            <a:r>
              <a:rPr lang="en-US" sz="1300" i="1" dirty="0" smtClean="0">
                <a:latin typeface="Calibri" pitchFamily="34" charset="0"/>
              </a:rPr>
              <a:t>Plan for Content</a:t>
            </a:r>
          </a:p>
          <a:p>
            <a:pPr marL="114300" indent="-114300">
              <a:buClr>
                <a:schemeClr val="hlink"/>
              </a:buClr>
              <a:buFontTx/>
              <a:buChar char="•"/>
              <a:defRPr/>
            </a:pPr>
            <a:r>
              <a:rPr lang="en-US" sz="1300" i="1" dirty="0" smtClean="0">
                <a:latin typeface="Calibri" pitchFamily="34" charset="0"/>
              </a:rPr>
              <a:t>Plan for Services</a:t>
            </a:r>
          </a:p>
          <a:p>
            <a:pPr marL="114300" indent="-114300">
              <a:buClr>
                <a:schemeClr val="hlink"/>
              </a:buClr>
              <a:buFontTx/>
              <a:buChar char="•"/>
              <a:defRPr/>
            </a:pPr>
            <a:r>
              <a:rPr lang="en-US" sz="1300" i="1" dirty="0" smtClean="0">
                <a:latin typeface="Calibri" pitchFamily="34" charset="0"/>
              </a:rPr>
              <a:t>Plan for Network</a:t>
            </a:r>
          </a:p>
          <a:p>
            <a:pPr marL="114300" indent="-114300">
              <a:buClr>
                <a:schemeClr val="hlink"/>
              </a:buClr>
              <a:buFontTx/>
              <a:buChar char="•"/>
              <a:defRPr/>
            </a:pPr>
            <a:r>
              <a:rPr lang="en-US" sz="1300" i="1" dirty="0" smtClean="0">
                <a:latin typeface="Calibri" pitchFamily="34" charset="0"/>
              </a:rPr>
              <a:t>Plan for Technology</a:t>
            </a:r>
          </a:p>
          <a:p>
            <a:pPr marL="114300" indent="-114300">
              <a:buClr>
                <a:schemeClr val="hlink"/>
              </a:buClr>
              <a:buFontTx/>
              <a:buChar char="•"/>
              <a:defRPr/>
            </a:pPr>
            <a:r>
              <a:rPr lang="en-US" sz="1300" i="1" dirty="0" smtClean="0">
                <a:latin typeface="Calibri" pitchFamily="34" charset="0"/>
              </a:rPr>
              <a:t>Plan for Framework</a:t>
            </a:r>
          </a:p>
          <a:p>
            <a:pPr marL="114300" indent="-114300">
              <a:buClr>
                <a:schemeClr val="hlink"/>
              </a:buClr>
              <a:buFontTx/>
              <a:buChar char="•"/>
              <a:defRPr/>
            </a:pPr>
            <a:r>
              <a:rPr lang="en-US" sz="1300" i="1" dirty="0" smtClean="0">
                <a:latin typeface="Calibri" pitchFamily="34" charset="0"/>
              </a:rPr>
              <a:t>Plan for Broadcast Head end</a:t>
            </a:r>
          </a:p>
          <a:p>
            <a:pPr marL="114300" indent="-114300">
              <a:buClr>
                <a:schemeClr val="hlink"/>
              </a:buClr>
              <a:buFontTx/>
              <a:buChar char="•"/>
              <a:defRPr/>
            </a:pPr>
            <a:r>
              <a:rPr lang="en-US" sz="1300" i="1" dirty="0" smtClean="0">
                <a:latin typeface="Calibri" pitchFamily="34" charset="0"/>
              </a:rPr>
              <a:t>Plan for Video Server</a:t>
            </a:r>
          </a:p>
          <a:p>
            <a:pPr marL="114300" indent="-114300">
              <a:buClr>
                <a:schemeClr val="hlink"/>
              </a:buClr>
              <a:buFontTx/>
              <a:buChar char="•"/>
              <a:defRPr/>
            </a:pPr>
            <a:r>
              <a:rPr lang="en-US" sz="1300" i="1" dirty="0" smtClean="0">
                <a:latin typeface="Calibri" pitchFamily="34" charset="0"/>
              </a:rPr>
              <a:t>Plan for CA/DRM encryption</a:t>
            </a:r>
          </a:p>
          <a:p>
            <a:pPr marL="114300" indent="-114300">
              <a:buClr>
                <a:schemeClr val="hlink"/>
              </a:buClr>
              <a:buFontTx/>
              <a:buChar char="•"/>
              <a:defRPr/>
            </a:pPr>
            <a:r>
              <a:rPr lang="en-US" sz="1300" i="1" dirty="0" smtClean="0">
                <a:latin typeface="Calibri" pitchFamily="34" charset="0"/>
              </a:rPr>
              <a:t>Customer Premises Equipment (CPE)</a:t>
            </a:r>
            <a:endParaRPr lang="en-US" sz="1300" i="1" dirty="0">
              <a:latin typeface="Calibri" pitchFamily="34" charset="0"/>
            </a:endParaRPr>
          </a:p>
        </p:txBody>
      </p:sp>
      <p:sp>
        <p:nvSpPr>
          <p:cNvPr id="21" name="Rectangle 20"/>
          <p:cNvSpPr/>
          <p:nvPr/>
        </p:nvSpPr>
        <p:spPr bwMode="auto">
          <a:xfrm>
            <a:off x="2984500" y="1727200"/>
            <a:ext cx="1282700" cy="3759200"/>
          </a:xfrm>
          <a:prstGeom prst="rect">
            <a:avLst/>
          </a:prstGeom>
          <a:gradFill flip="none" rotWithShape="1">
            <a:gsLst>
              <a:gs pos="0">
                <a:srgbClr val="89DAF7">
                  <a:tint val="66000"/>
                  <a:satMod val="160000"/>
                </a:srgbClr>
              </a:gs>
              <a:gs pos="50000">
                <a:srgbClr val="89DAF7">
                  <a:tint val="44500"/>
                  <a:satMod val="160000"/>
                </a:srgbClr>
              </a:gs>
              <a:gs pos="100000">
                <a:srgbClr val="89DAF7">
                  <a:tint val="23500"/>
                  <a:satMod val="160000"/>
                </a:srgbClr>
              </a:gs>
            </a:gsLst>
            <a:lin ang="16200000" scaled="1"/>
            <a:tileRect/>
          </a:gra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114300" indent="-114300">
              <a:lnSpc>
                <a:spcPct val="150000"/>
              </a:lnSpc>
              <a:buClr>
                <a:schemeClr val="hlink"/>
              </a:buClr>
              <a:buFontTx/>
              <a:buChar char="•"/>
              <a:defRPr/>
            </a:pPr>
            <a:r>
              <a:rPr lang="en-US" sz="1300" i="1" dirty="0" smtClean="0">
                <a:latin typeface="Calibri" pitchFamily="34" charset="0"/>
              </a:rPr>
              <a:t>Finalise Requirements</a:t>
            </a:r>
          </a:p>
          <a:p>
            <a:pPr marL="114300" indent="-114300">
              <a:lnSpc>
                <a:spcPct val="150000"/>
              </a:lnSpc>
              <a:buClr>
                <a:schemeClr val="hlink"/>
              </a:buClr>
              <a:buFontTx/>
              <a:buChar char="•"/>
              <a:defRPr/>
            </a:pPr>
            <a:r>
              <a:rPr lang="en-US" sz="1300" i="1" dirty="0" smtClean="0">
                <a:latin typeface="Calibri" pitchFamily="34" charset="0"/>
              </a:rPr>
              <a:t>Prepare and Release RFP</a:t>
            </a:r>
          </a:p>
          <a:p>
            <a:pPr marL="114300" indent="-114300">
              <a:lnSpc>
                <a:spcPct val="150000"/>
              </a:lnSpc>
              <a:buClr>
                <a:schemeClr val="hlink"/>
              </a:buClr>
              <a:buFontTx/>
              <a:buChar char="•"/>
              <a:defRPr/>
            </a:pPr>
            <a:r>
              <a:rPr lang="en-US" sz="1300" i="1" dirty="0" smtClean="0">
                <a:latin typeface="Calibri" pitchFamily="34" charset="0"/>
              </a:rPr>
              <a:t>Evaluate vendors &amp; solutions</a:t>
            </a:r>
          </a:p>
          <a:p>
            <a:pPr marL="114300" indent="-114300">
              <a:lnSpc>
                <a:spcPct val="150000"/>
              </a:lnSpc>
              <a:buClr>
                <a:schemeClr val="hlink"/>
              </a:buClr>
              <a:buFontTx/>
              <a:buChar char="•"/>
              <a:defRPr/>
            </a:pPr>
            <a:r>
              <a:rPr lang="en-US" sz="1300" i="1" dirty="0" smtClean="0">
                <a:latin typeface="Calibri" pitchFamily="34" charset="0"/>
              </a:rPr>
              <a:t>Select Vendor and solution</a:t>
            </a:r>
          </a:p>
        </p:txBody>
      </p:sp>
      <p:sp>
        <p:nvSpPr>
          <p:cNvPr id="22" name="Rectangle 21"/>
          <p:cNvSpPr/>
          <p:nvPr/>
        </p:nvSpPr>
        <p:spPr bwMode="auto">
          <a:xfrm>
            <a:off x="4229100" y="1727200"/>
            <a:ext cx="1371600" cy="3759200"/>
          </a:xfrm>
          <a:prstGeom prst="rect">
            <a:avLst/>
          </a:prstGeom>
          <a:gradFill flip="none" rotWithShape="1">
            <a:gsLst>
              <a:gs pos="0">
                <a:srgbClr val="89DAF7">
                  <a:tint val="66000"/>
                  <a:satMod val="160000"/>
                </a:srgbClr>
              </a:gs>
              <a:gs pos="50000">
                <a:srgbClr val="89DAF7">
                  <a:tint val="44500"/>
                  <a:satMod val="160000"/>
                </a:srgbClr>
              </a:gs>
              <a:gs pos="100000">
                <a:srgbClr val="89DAF7">
                  <a:tint val="23500"/>
                  <a:satMod val="160000"/>
                </a:srgbClr>
              </a:gs>
            </a:gsLst>
            <a:lin ang="16200000" scaled="1"/>
            <a:tileRect/>
          </a:gra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114300" indent="-114300">
              <a:lnSpc>
                <a:spcPct val="150000"/>
              </a:lnSpc>
              <a:buClr>
                <a:schemeClr val="hlink"/>
              </a:buClr>
              <a:buFontTx/>
              <a:buChar char="•"/>
              <a:defRPr/>
            </a:pPr>
            <a:r>
              <a:rPr lang="en-US" sz="1300" i="1" dirty="0" smtClean="0">
                <a:latin typeface="Calibri" pitchFamily="34" charset="0"/>
              </a:rPr>
              <a:t>Component Integration</a:t>
            </a:r>
          </a:p>
          <a:p>
            <a:pPr marL="114300" indent="-114300">
              <a:lnSpc>
                <a:spcPct val="150000"/>
              </a:lnSpc>
              <a:buClr>
                <a:schemeClr val="hlink"/>
              </a:buClr>
              <a:buFontTx/>
              <a:buChar char="•"/>
              <a:defRPr/>
            </a:pPr>
            <a:r>
              <a:rPr lang="en-US" sz="1300" i="1" dirty="0" smtClean="0">
                <a:latin typeface="Calibri" pitchFamily="34" charset="0"/>
              </a:rPr>
              <a:t>SI</a:t>
            </a:r>
          </a:p>
          <a:p>
            <a:pPr marL="114300" indent="-114300">
              <a:lnSpc>
                <a:spcPct val="150000"/>
              </a:lnSpc>
              <a:buClr>
                <a:schemeClr val="hlink"/>
              </a:buClr>
              <a:buFontTx/>
              <a:buChar char="•"/>
              <a:defRPr/>
            </a:pPr>
            <a:r>
              <a:rPr lang="en-US" sz="1300" i="1" dirty="0" err="1" smtClean="0">
                <a:latin typeface="Calibri" pitchFamily="34" charset="0"/>
              </a:rPr>
              <a:t>Customise</a:t>
            </a:r>
            <a:endParaRPr lang="en-US" sz="1300" i="1" dirty="0" smtClean="0">
              <a:latin typeface="Calibri" pitchFamily="34" charset="0"/>
            </a:endParaRPr>
          </a:p>
          <a:p>
            <a:pPr marL="114300" indent="-114300">
              <a:lnSpc>
                <a:spcPct val="150000"/>
              </a:lnSpc>
              <a:buClr>
                <a:schemeClr val="hlink"/>
              </a:buClr>
              <a:buFontTx/>
              <a:buChar char="•"/>
              <a:defRPr/>
            </a:pPr>
            <a:r>
              <a:rPr lang="en-US" sz="1300" i="1" dirty="0" smtClean="0">
                <a:latin typeface="Calibri" pitchFamily="34" charset="0"/>
              </a:rPr>
              <a:t>Build new services</a:t>
            </a:r>
          </a:p>
          <a:p>
            <a:pPr marL="114300" indent="-114300">
              <a:lnSpc>
                <a:spcPct val="150000"/>
              </a:lnSpc>
              <a:buClr>
                <a:schemeClr val="hlink"/>
              </a:buClr>
              <a:buFontTx/>
              <a:buChar char="•"/>
              <a:defRPr/>
            </a:pPr>
            <a:r>
              <a:rPr lang="en-US" sz="1300" i="1" dirty="0" smtClean="0">
                <a:latin typeface="Calibri" pitchFamily="34" charset="0"/>
              </a:rPr>
              <a:t>Configure</a:t>
            </a:r>
          </a:p>
          <a:p>
            <a:pPr marL="114300" indent="-114300">
              <a:lnSpc>
                <a:spcPct val="150000"/>
              </a:lnSpc>
              <a:buClr>
                <a:schemeClr val="hlink"/>
              </a:buClr>
              <a:buFontTx/>
              <a:buChar char="•"/>
              <a:defRPr/>
            </a:pPr>
            <a:r>
              <a:rPr lang="en-US" sz="1300" i="1" dirty="0" smtClean="0">
                <a:latin typeface="Calibri" pitchFamily="34" charset="0"/>
              </a:rPr>
              <a:t>Security Testing</a:t>
            </a:r>
          </a:p>
          <a:p>
            <a:pPr marL="114300" indent="-114300">
              <a:lnSpc>
                <a:spcPct val="150000"/>
              </a:lnSpc>
              <a:buClr>
                <a:schemeClr val="hlink"/>
              </a:buClr>
              <a:buFontTx/>
              <a:buChar char="•"/>
              <a:defRPr/>
            </a:pPr>
            <a:r>
              <a:rPr lang="en-US" sz="1300" i="1" dirty="0" smtClean="0">
                <a:latin typeface="Calibri" pitchFamily="34" charset="0"/>
              </a:rPr>
              <a:t>Limited Field Trials</a:t>
            </a:r>
          </a:p>
          <a:p>
            <a:pPr marL="114300" indent="-114300">
              <a:lnSpc>
                <a:spcPct val="150000"/>
              </a:lnSpc>
              <a:buClr>
                <a:schemeClr val="hlink"/>
              </a:buClr>
              <a:buFontTx/>
              <a:buChar char="•"/>
              <a:defRPr/>
            </a:pPr>
            <a:r>
              <a:rPr lang="en-US" sz="1300" i="1" dirty="0" smtClean="0">
                <a:latin typeface="Calibri" pitchFamily="34" charset="0"/>
              </a:rPr>
              <a:t>Simulated Load Tests</a:t>
            </a:r>
            <a:endParaRPr lang="en-US" sz="1300" i="1" dirty="0">
              <a:latin typeface="Calibri" pitchFamily="34" charset="0"/>
            </a:endParaRPr>
          </a:p>
        </p:txBody>
      </p:sp>
      <p:sp>
        <p:nvSpPr>
          <p:cNvPr id="23" name="Rectangle 22"/>
          <p:cNvSpPr/>
          <p:nvPr/>
        </p:nvSpPr>
        <p:spPr bwMode="auto">
          <a:xfrm>
            <a:off x="5600700" y="1727200"/>
            <a:ext cx="1371600" cy="3759200"/>
          </a:xfrm>
          <a:prstGeom prst="rect">
            <a:avLst/>
          </a:prstGeom>
          <a:gradFill flip="none" rotWithShape="1">
            <a:gsLst>
              <a:gs pos="0">
                <a:srgbClr val="89DAF7">
                  <a:tint val="66000"/>
                  <a:satMod val="160000"/>
                </a:srgbClr>
              </a:gs>
              <a:gs pos="50000">
                <a:srgbClr val="89DAF7">
                  <a:tint val="44500"/>
                  <a:satMod val="160000"/>
                </a:srgbClr>
              </a:gs>
              <a:gs pos="100000">
                <a:srgbClr val="89DAF7">
                  <a:tint val="23500"/>
                  <a:satMod val="160000"/>
                </a:srgbClr>
              </a:gs>
            </a:gsLst>
            <a:lin ang="16200000" scaled="1"/>
            <a:tileRect/>
          </a:gra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114300" indent="-114300">
              <a:lnSpc>
                <a:spcPct val="150000"/>
              </a:lnSpc>
              <a:buClr>
                <a:schemeClr val="hlink"/>
              </a:buClr>
              <a:buFontTx/>
              <a:buChar char="•"/>
              <a:defRPr/>
            </a:pPr>
            <a:r>
              <a:rPr lang="en-US" sz="1300" i="1" dirty="0" smtClean="0">
                <a:latin typeface="Calibri" pitchFamily="34" charset="0"/>
              </a:rPr>
              <a:t>Scale the solution</a:t>
            </a:r>
          </a:p>
          <a:p>
            <a:pPr marL="114300" indent="-114300">
              <a:lnSpc>
                <a:spcPct val="150000"/>
              </a:lnSpc>
              <a:buClr>
                <a:schemeClr val="hlink"/>
              </a:buClr>
              <a:buFontTx/>
              <a:buChar char="•"/>
              <a:defRPr/>
            </a:pPr>
            <a:r>
              <a:rPr lang="en-US" sz="1300" i="1" dirty="0" smtClean="0">
                <a:latin typeface="Calibri" pitchFamily="34" charset="0"/>
              </a:rPr>
              <a:t>Manage Configuration</a:t>
            </a:r>
          </a:p>
          <a:p>
            <a:pPr marL="114300" indent="-114300">
              <a:lnSpc>
                <a:spcPct val="150000"/>
              </a:lnSpc>
              <a:buClr>
                <a:schemeClr val="hlink"/>
              </a:buClr>
              <a:buFontTx/>
              <a:buChar char="•"/>
              <a:defRPr/>
            </a:pPr>
            <a:r>
              <a:rPr lang="en-US" sz="1300" i="1" dirty="0" smtClean="0">
                <a:latin typeface="Calibri" pitchFamily="34" charset="0"/>
              </a:rPr>
              <a:t>Manage </a:t>
            </a:r>
            <a:r>
              <a:rPr lang="en-US" sz="1300" i="1" dirty="0" err="1" smtClean="0">
                <a:latin typeface="Calibri" pitchFamily="34" charset="0"/>
              </a:rPr>
              <a:t>Localisation</a:t>
            </a:r>
            <a:endParaRPr lang="en-US" sz="1300" i="1" dirty="0" smtClean="0">
              <a:latin typeface="Calibri" pitchFamily="34" charset="0"/>
            </a:endParaRPr>
          </a:p>
          <a:p>
            <a:pPr marL="114300" indent="-114300">
              <a:lnSpc>
                <a:spcPct val="150000"/>
              </a:lnSpc>
              <a:buClr>
                <a:schemeClr val="hlink"/>
              </a:buClr>
              <a:buFontTx/>
              <a:buChar char="•"/>
              <a:defRPr/>
            </a:pPr>
            <a:r>
              <a:rPr lang="en-US" sz="1300" i="1" dirty="0" smtClean="0">
                <a:latin typeface="Calibri" pitchFamily="34" charset="0"/>
              </a:rPr>
              <a:t>Manage Network</a:t>
            </a:r>
          </a:p>
          <a:p>
            <a:pPr marL="114300" indent="-114300">
              <a:lnSpc>
                <a:spcPct val="150000"/>
              </a:lnSpc>
              <a:buClr>
                <a:schemeClr val="hlink"/>
              </a:buClr>
              <a:buFontTx/>
              <a:buChar char="•"/>
              <a:defRPr/>
            </a:pPr>
            <a:r>
              <a:rPr lang="en-US" sz="1300" i="1" dirty="0" smtClean="0">
                <a:latin typeface="Calibri" pitchFamily="34" charset="0"/>
              </a:rPr>
              <a:t>Manage Location/sites</a:t>
            </a:r>
            <a:endParaRPr lang="en-US" sz="1300" i="1" dirty="0">
              <a:latin typeface="Calibri" pitchFamily="34" charset="0"/>
            </a:endParaRPr>
          </a:p>
        </p:txBody>
      </p:sp>
      <p:sp>
        <p:nvSpPr>
          <p:cNvPr id="24" name="Rectangle 23"/>
          <p:cNvSpPr/>
          <p:nvPr/>
        </p:nvSpPr>
        <p:spPr bwMode="auto">
          <a:xfrm>
            <a:off x="6972300" y="1727200"/>
            <a:ext cx="1473200" cy="3759200"/>
          </a:xfrm>
          <a:prstGeom prst="rect">
            <a:avLst/>
          </a:prstGeom>
          <a:gradFill flip="none" rotWithShape="1">
            <a:gsLst>
              <a:gs pos="0">
                <a:srgbClr val="89DAF7">
                  <a:tint val="66000"/>
                  <a:satMod val="160000"/>
                </a:srgbClr>
              </a:gs>
              <a:gs pos="50000">
                <a:srgbClr val="89DAF7">
                  <a:tint val="44500"/>
                  <a:satMod val="160000"/>
                </a:srgbClr>
              </a:gs>
              <a:gs pos="100000">
                <a:srgbClr val="89DAF7">
                  <a:tint val="23500"/>
                  <a:satMod val="160000"/>
                </a:srgbClr>
              </a:gs>
            </a:gsLst>
            <a:lin ang="16200000" scaled="1"/>
            <a:tileRect/>
          </a:gra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114300" indent="-114300">
              <a:lnSpc>
                <a:spcPct val="150000"/>
              </a:lnSpc>
              <a:buClr>
                <a:schemeClr val="hlink"/>
              </a:buClr>
              <a:buFontTx/>
              <a:buChar char="•"/>
              <a:defRPr/>
            </a:pPr>
            <a:r>
              <a:rPr lang="en-US" sz="1300" i="1" dirty="0" smtClean="0">
                <a:latin typeface="Calibri" pitchFamily="34" charset="0"/>
              </a:rPr>
              <a:t>Support and Maintain</a:t>
            </a:r>
          </a:p>
          <a:p>
            <a:pPr marL="114300" indent="-114300">
              <a:lnSpc>
                <a:spcPct val="150000"/>
              </a:lnSpc>
              <a:buClr>
                <a:schemeClr val="hlink"/>
              </a:buClr>
              <a:buFontTx/>
              <a:buChar char="•"/>
              <a:defRPr/>
            </a:pPr>
            <a:r>
              <a:rPr lang="en-US" sz="1300" i="1" dirty="0" smtClean="0">
                <a:latin typeface="Calibri" pitchFamily="34" charset="0"/>
              </a:rPr>
              <a:t>Enhance</a:t>
            </a:r>
          </a:p>
          <a:p>
            <a:pPr marL="114300" indent="-114300">
              <a:lnSpc>
                <a:spcPct val="150000"/>
              </a:lnSpc>
              <a:buClr>
                <a:schemeClr val="hlink"/>
              </a:buClr>
              <a:buFontTx/>
              <a:buChar char="•"/>
              <a:defRPr/>
            </a:pPr>
            <a:r>
              <a:rPr lang="en-US" sz="1300" i="1" dirty="0" smtClean="0">
                <a:latin typeface="Calibri" pitchFamily="34" charset="0"/>
              </a:rPr>
              <a:t>Add new services</a:t>
            </a:r>
          </a:p>
          <a:p>
            <a:pPr marL="114300" indent="-114300">
              <a:lnSpc>
                <a:spcPct val="150000"/>
              </a:lnSpc>
              <a:buClr>
                <a:schemeClr val="hlink"/>
              </a:buClr>
              <a:buFontTx/>
              <a:buChar char="•"/>
              <a:defRPr/>
            </a:pPr>
            <a:r>
              <a:rPr lang="en-US" sz="1300" i="1" dirty="0" smtClean="0">
                <a:latin typeface="Calibri" pitchFamily="34" charset="0"/>
              </a:rPr>
              <a:t>Upgrade services</a:t>
            </a:r>
          </a:p>
          <a:p>
            <a:pPr marL="114300" indent="-114300">
              <a:lnSpc>
                <a:spcPct val="150000"/>
              </a:lnSpc>
              <a:buClr>
                <a:schemeClr val="hlink"/>
              </a:buClr>
              <a:buFontTx/>
              <a:buChar char="•"/>
              <a:defRPr/>
            </a:pPr>
            <a:r>
              <a:rPr lang="en-US" sz="1300" i="1" dirty="0" smtClean="0">
                <a:latin typeface="Calibri" pitchFamily="34" charset="0"/>
              </a:rPr>
              <a:t>Upgrade middleware</a:t>
            </a:r>
          </a:p>
          <a:p>
            <a:pPr marL="114300" indent="-114300">
              <a:lnSpc>
                <a:spcPct val="150000"/>
              </a:lnSpc>
              <a:buClr>
                <a:schemeClr val="hlink"/>
              </a:buClr>
              <a:buFontTx/>
              <a:buChar char="•"/>
              <a:defRPr/>
            </a:pPr>
            <a:r>
              <a:rPr lang="en-US" sz="1300" i="1" dirty="0" smtClean="0">
                <a:latin typeface="Calibri" pitchFamily="34" charset="0"/>
              </a:rPr>
              <a:t>Upgrade OSS/BSS system</a:t>
            </a:r>
            <a:endParaRPr lang="en-US" sz="1300" i="1" dirty="0">
              <a:latin typeface="Calibri" pitchFamily="34" charset="0"/>
            </a:endParaRPr>
          </a:p>
        </p:txBody>
      </p:sp>
      <p:sp>
        <p:nvSpPr>
          <p:cNvPr id="42" name="Up Arrow 41"/>
          <p:cNvSpPr/>
          <p:nvPr/>
        </p:nvSpPr>
        <p:spPr bwMode="auto">
          <a:xfrm rot="5400000">
            <a:off x="4610100" y="-3041650"/>
            <a:ext cx="349250" cy="8235950"/>
          </a:xfrm>
          <a:prstGeom prst="upArrow">
            <a:avLst/>
          </a:prstGeom>
          <a:gradFill flip="none" rotWithShape="1">
            <a:gsLst>
              <a:gs pos="0">
                <a:srgbClr val="000082"/>
              </a:gs>
              <a:gs pos="30000">
                <a:srgbClr val="66008F"/>
              </a:gs>
              <a:gs pos="64999">
                <a:srgbClr val="BA0066"/>
              </a:gs>
              <a:gs pos="89999">
                <a:srgbClr val="FF0000"/>
              </a:gs>
              <a:gs pos="100000">
                <a:srgbClr val="FF8200"/>
              </a:gs>
            </a:gsLst>
            <a:lin ang="5400000" scaled="0"/>
            <a:tileRect t="-100000" r="-100000"/>
          </a:gra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26" name="Rectangle 25"/>
          <p:cNvSpPr/>
          <p:nvPr/>
        </p:nvSpPr>
        <p:spPr bwMode="auto">
          <a:xfrm>
            <a:off x="780194" y="979603"/>
            <a:ext cx="81886" cy="191069"/>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ndParaRPr>
          </a:p>
        </p:txBody>
      </p:sp>
      <p:sp>
        <p:nvSpPr>
          <p:cNvPr id="28" name="Rectangle 27"/>
          <p:cNvSpPr/>
          <p:nvPr/>
        </p:nvSpPr>
        <p:spPr bwMode="auto">
          <a:xfrm>
            <a:off x="684658" y="979603"/>
            <a:ext cx="81886" cy="191069"/>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873458" y="868149"/>
            <a:ext cx="81885" cy="313899"/>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p:txBody>
      </p:sp>
      <p:sp>
        <p:nvSpPr>
          <p:cNvPr id="25"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15</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ext Box 8"/>
          <p:cNvSpPr txBox="1">
            <a:spLocks noChangeArrowheads="1"/>
          </p:cNvSpPr>
          <p:nvPr/>
        </p:nvSpPr>
        <p:spPr bwMode="auto">
          <a:xfrm>
            <a:off x="381000" y="4503924"/>
            <a:ext cx="8348662" cy="590550"/>
          </a:xfrm>
          <a:prstGeom prst="rect">
            <a:avLst/>
          </a:prstGeom>
          <a:solidFill>
            <a:srgbClr val="E2DB92"/>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lstStyle/>
          <a:p>
            <a:pPr algn="ctr">
              <a:spcBef>
                <a:spcPct val="50000"/>
              </a:spcBef>
              <a:defRPr/>
            </a:pPr>
            <a:r>
              <a:rPr lang="en-US" sz="1100" b="1" dirty="0">
                <a:solidFill>
                  <a:srgbClr val="000000"/>
                </a:solidFill>
                <a:latin typeface="Arial" charset="0"/>
              </a:rPr>
              <a:t>HR Services</a:t>
            </a:r>
          </a:p>
          <a:p>
            <a:pPr algn="ctr">
              <a:spcBef>
                <a:spcPct val="50000"/>
              </a:spcBef>
              <a:defRPr/>
            </a:pPr>
            <a:endParaRPr lang="en-US" sz="1100" b="1" dirty="0">
              <a:solidFill>
                <a:srgbClr val="000000"/>
              </a:solidFill>
              <a:latin typeface="Arial" charset="0"/>
            </a:endParaRPr>
          </a:p>
        </p:txBody>
      </p:sp>
      <p:sp>
        <p:nvSpPr>
          <p:cNvPr id="31750" name="Rectangle 2"/>
          <p:cNvSpPr>
            <a:spLocks noGrp="1" noChangeArrowheads="1"/>
          </p:cNvSpPr>
          <p:nvPr>
            <p:ph type="title"/>
          </p:nvPr>
        </p:nvSpPr>
        <p:spPr/>
        <p:txBody>
          <a:bodyPr/>
          <a:lstStyle/>
          <a:p>
            <a:pPr eaLnBrk="1" hangingPunct="1"/>
            <a:r>
              <a:rPr lang="en-US" smtClean="0"/>
              <a:t>Telecom BPO Value Chain</a:t>
            </a:r>
          </a:p>
        </p:txBody>
      </p:sp>
      <p:sp>
        <p:nvSpPr>
          <p:cNvPr id="50181" name="Rectangle 3"/>
          <p:cNvSpPr>
            <a:spLocks noChangeArrowheads="1"/>
          </p:cNvSpPr>
          <p:nvPr/>
        </p:nvSpPr>
        <p:spPr bwMode="auto">
          <a:xfrm>
            <a:off x="381000" y="1449574"/>
            <a:ext cx="1590675" cy="2146300"/>
          </a:xfrm>
          <a:prstGeom prst="rect">
            <a:avLst/>
          </a:prstGeom>
          <a:solidFill>
            <a:schemeClr val="accent5">
              <a:lumMod val="40000"/>
              <a:lumOff val="60000"/>
            </a:schemeClr>
          </a:solidFill>
          <a:ln w="12700">
            <a:noFill/>
            <a:miter lim="800000"/>
            <a:headEnd/>
            <a:tailEnd/>
          </a:ln>
          <a:effectLst/>
          <a:scene3d>
            <a:camera prst="orthographicFront">
              <a:rot lat="0" lon="0" rev="0"/>
            </a:camera>
            <a:lightRig rig="contrasting" dir="t">
              <a:rot lat="0" lon="0" rev="7800000"/>
            </a:lightRig>
          </a:scene3d>
          <a:sp3d>
            <a:bevelT w="139700" h="139700"/>
          </a:sp3d>
        </p:spPr>
        <p:txBody>
          <a:bodyPr/>
          <a:lstStyle/>
          <a:p>
            <a:pPr marL="120650" indent="-120650">
              <a:lnSpc>
                <a:spcPct val="110000"/>
              </a:lnSpc>
              <a:buClr>
                <a:srgbClr val="4E84C4"/>
              </a:buClr>
              <a:buFontTx/>
              <a:buChar char="•"/>
              <a:defRPr/>
            </a:pPr>
            <a:r>
              <a:rPr lang="en-US" sz="1100" dirty="0">
                <a:solidFill>
                  <a:srgbClr val="000000"/>
                </a:solidFill>
                <a:latin typeface="Arial" charset="0"/>
              </a:rPr>
              <a:t>Customer Contact Center</a:t>
            </a:r>
          </a:p>
          <a:p>
            <a:pPr marL="120650" indent="-120650">
              <a:lnSpc>
                <a:spcPct val="110000"/>
              </a:lnSpc>
              <a:buClr>
                <a:srgbClr val="4E84C4"/>
              </a:buClr>
              <a:buFontTx/>
              <a:buChar char="•"/>
              <a:defRPr/>
            </a:pPr>
            <a:r>
              <a:rPr lang="en-US" sz="1100" dirty="0">
                <a:solidFill>
                  <a:srgbClr val="000000"/>
                </a:solidFill>
                <a:latin typeface="Arial" charset="0"/>
              </a:rPr>
              <a:t>Order Management</a:t>
            </a:r>
          </a:p>
          <a:p>
            <a:pPr marL="120650" indent="-120650">
              <a:lnSpc>
                <a:spcPct val="110000"/>
              </a:lnSpc>
              <a:buClr>
                <a:srgbClr val="4E84C4"/>
              </a:buClr>
              <a:buFontTx/>
              <a:buChar char="•"/>
              <a:defRPr/>
            </a:pPr>
            <a:r>
              <a:rPr lang="en-US" sz="1100" dirty="0">
                <a:solidFill>
                  <a:srgbClr val="000000"/>
                </a:solidFill>
                <a:latin typeface="Arial" charset="0"/>
              </a:rPr>
              <a:t>Problem Management &amp; billing queries</a:t>
            </a:r>
          </a:p>
          <a:p>
            <a:pPr marL="120650" indent="-120650">
              <a:lnSpc>
                <a:spcPct val="110000"/>
              </a:lnSpc>
              <a:buClr>
                <a:srgbClr val="4E84C4"/>
              </a:buClr>
              <a:buFontTx/>
              <a:buChar char="•"/>
              <a:defRPr/>
            </a:pPr>
            <a:r>
              <a:rPr lang="en-US" sz="1100" dirty="0">
                <a:solidFill>
                  <a:srgbClr val="000000"/>
                </a:solidFill>
                <a:latin typeface="Arial" charset="0"/>
              </a:rPr>
              <a:t>Customer Communication</a:t>
            </a:r>
          </a:p>
          <a:p>
            <a:pPr marL="120650" indent="-120650">
              <a:lnSpc>
                <a:spcPct val="110000"/>
              </a:lnSpc>
              <a:buClr>
                <a:srgbClr val="4E84C4"/>
              </a:buClr>
              <a:buFontTx/>
              <a:buChar char="•"/>
              <a:defRPr/>
            </a:pPr>
            <a:r>
              <a:rPr lang="en-US" sz="1100" dirty="0">
                <a:solidFill>
                  <a:srgbClr val="000000"/>
                </a:solidFill>
                <a:latin typeface="Arial" charset="0"/>
              </a:rPr>
              <a:t>Customer Win back</a:t>
            </a:r>
          </a:p>
          <a:p>
            <a:pPr marL="120650" indent="-120650">
              <a:lnSpc>
                <a:spcPct val="110000"/>
              </a:lnSpc>
              <a:buClr>
                <a:srgbClr val="4E84C4"/>
              </a:buClr>
              <a:buFontTx/>
              <a:buChar char="•"/>
              <a:defRPr/>
            </a:pPr>
            <a:r>
              <a:rPr lang="en-US" sz="1100" dirty="0">
                <a:solidFill>
                  <a:srgbClr val="000000"/>
                </a:solidFill>
                <a:latin typeface="Arial" charset="0"/>
              </a:rPr>
              <a:t>Directory assistance</a:t>
            </a:r>
          </a:p>
        </p:txBody>
      </p:sp>
      <p:sp>
        <p:nvSpPr>
          <p:cNvPr id="50182" name="Rectangle 4"/>
          <p:cNvSpPr>
            <a:spLocks noChangeArrowheads="1"/>
          </p:cNvSpPr>
          <p:nvPr/>
        </p:nvSpPr>
        <p:spPr bwMode="auto">
          <a:xfrm>
            <a:off x="7142162" y="1449574"/>
            <a:ext cx="1590675" cy="2146300"/>
          </a:xfrm>
          <a:prstGeom prst="rect">
            <a:avLst/>
          </a:prstGeom>
          <a:solidFill>
            <a:schemeClr val="accent5">
              <a:lumMod val="40000"/>
              <a:lumOff val="60000"/>
            </a:schemeClr>
          </a:solidFill>
          <a:ln w="12700">
            <a:noFill/>
            <a:miter lim="800000"/>
            <a:headEnd/>
            <a:tailEnd/>
          </a:ln>
          <a:effectLst/>
          <a:scene3d>
            <a:camera prst="orthographicFront">
              <a:rot lat="0" lon="0" rev="0"/>
            </a:camera>
            <a:lightRig rig="contrasting" dir="t">
              <a:rot lat="0" lon="0" rev="7800000"/>
            </a:lightRig>
          </a:scene3d>
          <a:sp3d>
            <a:bevelT w="139700" h="139700"/>
          </a:sp3d>
        </p:spPr>
        <p:txBody>
          <a:bodyPr/>
          <a:lstStyle/>
          <a:p>
            <a:pPr marL="120650" indent="-120650">
              <a:lnSpc>
                <a:spcPct val="110000"/>
              </a:lnSpc>
              <a:buClr>
                <a:srgbClr val="4E84C4"/>
              </a:buClr>
              <a:buFontTx/>
              <a:buChar char="•"/>
              <a:defRPr/>
            </a:pPr>
            <a:r>
              <a:rPr lang="en-US" sz="1100" dirty="0">
                <a:solidFill>
                  <a:srgbClr val="000000"/>
                </a:solidFill>
                <a:latin typeface="Arial" charset="0"/>
              </a:rPr>
              <a:t>Supplier Commercials Management</a:t>
            </a:r>
          </a:p>
          <a:p>
            <a:pPr marL="120650" indent="-120650">
              <a:lnSpc>
                <a:spcPct val="110000"/>
              </a:lnSpc>
              <a:buClr>
                <a:srgbClr val="4E84C4"/>
              </a:buClr>
              <a:buFontTx/>
              <a:buChar char="•"/>
              <a:defRPr/>
            </a:pPr>
            <a:r>
              <a:rPr lang="en-US" sz="1100" dirty="0">
                <a:solidFill>
                  <a:srgbClr val="000000"/>
                </a:solidFill>
                <a:latin typeface="Arial" charset="0"/>
              </a:rPr>
              <a:t>Supplier Contract Management</a:t>
            </a:r>
          </a:p>
          <a:p>
            <a:pPr marL="120650" indent="-120650">
              <a:lnSpc>
                <a:spcPct val="110000"/>
              </a:lnSpc>
              <a:buClr>
                <a:srgbClr val="4E84C4"/>
              </a:buClr>
              <a:buFontTx/>
              <a:buChar char="•"/>
              <a:defRPr/>
            </a:pPr>
            <a:r>
              <a:rPr lang="en-US" sz="1100" dirty="0">
                <a:solidFill>
                  <a:srgbClr val="000000"/>
                </a:solidFill>
                <a:latin typeface="Arial" charset="0"/>
              </a:rPr>
              <a:t>Supplier Problem Management</a:t>
            </a:r>
          </a:p>
          <a:p>
            <a:pPr marL="120650" indent="-120650">
              <a:lnSpc>
                <a:spcPct val="110000"/>
              </a:lnSpc>
              <a:buClr>
                <a:srgbClr val="4E84C4"/>
              </a:buClr>
              <a:buFontTx/>
              <a:buChar char="•"/>
              <a:defRPr/>
            </a:pPr>
            <a:r>
              <a:rPr lang="en-US" sz="1100" dirty="0">
                <a:solidFill>
                  <a:srgbClr val="000000"/>
                </a:solidFill>
                <a:latin typeface="Arial" charset="0"/>
              </a:rPr>
              <a:t>Supplier Communication</a:t>
            </a:r>
          </a:p>
          <a:p>
            <a:pPr marL="120650" indent="-120650">
              <a:lnSpc>
                <a:spcPct val="110000"/>
              </a:lnSpc>
              <a:buClr>
                <a:srgbClr val="4E84C4"/>
              </a:buClr>
              <a:buFontTx/>
              <a:buChar char="•"/>
              <a:defRPr/>
            </a:pPr>
            <a:endParaRPr lang="en-US" sz="1100" dirty="0">
              <a:solidFill>
                <a:srgbClr val="000000"/>
              </a:solidFill>
              <a:latin typeface="Arial" charset="0"/>
            </a:endParaRPr>
          </a:p>
          <a:p>
            <a:pPr marL="120650" indent="-120650">
              <a:lnSpc>
                <a:spcPct val="110000"/>
              </a:lnSpc>
              <a:buClr>
                <a:srgbClr val="4E84C4"/>
              </a:buClr>
              <a:buFontTx/>
              <a:buChar char="•"/>
              <a:defRPr/>
            </a:pPr>
            <a:endParaRPr lang="en-US" sz="1100" dirty="0">
              <a:solidFill>
                <a:srgbClr val="000000"/>
              </a:solidFill>
              <a:latin typeface="Arial" charset="0"/>
            </a:endParaRPr>
          </a:p>
          <a:p>
            <a:pPr marL="120650" indent="-120650">
              <a:lnSpc>
                <a:spcPct val="110000"/>
              </a:lnSpc>
              <a:buClr>
                <a:srgbClr val="4E84C4"/>
              </a:buClr>
              <a:buFontTx/>
              <a:buChar char="•"/>
              <a:defRPr/>
            </a:pPr>
            <a:endParaRPr lang="en-US" sz="1100" dirty="0">
              <a:solidFill>
                <a:srgbClr val="000000"/>
              </a:solidFill>
              <a:latin typeface="Arial" charset="0"/>
            </a:endParaRPr>
          </a:p>
          <a:p>
            <a:pPr marL="120650" indent="-120650">
              <a:lnSpc>
                <a:spcPct val="110000"/>
              </a:lnSpc>
              <a:buClr>
                <a:srgbClr val="4E84C4"/>
              </a:buClr>
              <a:buFontTx/>
              <a:buChar char="•"/>
              <a:defRPr/>
            </a:pPr>
            <a:endParaRPr lang="en-US" sz="1100" dirty="0">
              <a:solidFill>
                <a:srgbClr val="000000"/>
              </a:solidFill>
              <a:latin typeface="Arial" charset="0"/>
            </a:endParaRPr>
          </a:p>
        </p:txBody>
      </p:sp>
      <p:sp>
        <p:nvSpPr>
          <p:cNvPr id="50183" name="Rectangle 5"/>
          <p:cNvSpPr>
            <a:spLocks noChangeArrowheads="1"/>
          </p:cNvSpPr>
          <p:nvPr/>
        </p:nvSpPr>
        <p:spPr bwMode="auto">
          <a:xfrm>
            <a:off x="2071687" y="1449574"/>
            <a:ext cx="1590675" cy="2146300"/>
          </a:xfrm>
          <a:prstGeom prst="rect">
            <a:avLst/>
          </a:prstGeom>
          <a:solidFill>
            <a:schemeClr val="accent5">
              <a:lumMod val="40000"/>
              <a:lumOff val="60000"/>
            </a:schemeClr>
          </a:solidFill>
          <a:ln w="12700">
            <a:noFill/>
            <a:miter lim="800000"/>
            <a:headEnd/>
            <a:tailEnd/>
          </a:ln>
          <a:effectLst/>
          <a:scene3d>
            <a:camera prst="orthographicFront">
              <a:rot lat="0" lon="0" rev="0"/>
            </a:camera>
            <a:lightRig rig="contrasting" dir="t">
              <a:rot lat="0" lon="0" rev="7800000"/>
            </a:lightRig>
          </a:scene3d>
          <a:sp3d>
            <a:bevelT w="139700" h="139700"/>
          </a:sp3d>
        </p:spPr>
        <p:txBody>
          <a:bodyPr/>
          <a:lstStyle/>
          <a:p>
            <a:pPr marL="120650" indent="-120650">
              <a:lnSpc>
                <a:spcPct val="110000"/>
              </a:lnSpc>
              <a:buClr>
                <a:srgbClr val="4E84C4"/>
              </a:buClr>
              <a:buFontTx/>
              <a:buChar char="•"/>
              <a:defRPr/>
            </a:pPr>
            <a:r>
              <a:rPr lang="en-US" sz="1100" dirty="0">
                <a:solidFill>
                  <a:srgbClr val="000000"/>
                </a:solidFill>
                <a:latin typeface="Arial" charset="0"/>
              </a:rPr>
              <a:t>Service Configuration</a:t>
            </a:r>
          </a:p>
          <a:p>
            <a:pPr marL="120650" indent="-120650">
              <a:lnSpc>
                <a:spcPct val="110000"/>
              </a:lnSpc>
              <a:buClr>
                <a:srgbClr val="4E84C4"/>
              </a:buClr>
              <a:buFontTx/>
              <a:buChar char="•"/>
              <a:defRPr/>
            </a:pPr>
            <a:r>
              <a:rPr lang="en-US" sz="1100" dirty="0">
                <a:solidFill>
                  <a:srgbClr val="000000"/>
                </a:solidFill>
                <a:latin typeface="Arial" charset="0"/>
              </a:rPr>
              <a:t>Service Provisioning</a:t>
            </a:r>
          </a:p>
          <a:p>
            <a:pPr marL="120650" indent="-120650">
              <a:lnSpc>
                <a:spcPct val="110000"/>
              </a:lnSpc>
              <a:buClr>
                <a:srgbClr val="4E84C4"/>
              </a:buClr>
              <a:buFontTx/>
              <a:buChar char="•"/>
              <a:defRPr/>
            </a:pPr>
            <a:r>
              <a:rPr lang="en-US" sz="1100" dirty="0">
                <a:solidFill>
                  <a:srgbClr val="000000"/>
                </a:solidFill>
                <a:latin typeface="Arial" charset="0"/>
              </a:rPr>
              <a:t>Service Problem Management</a:t>
            </a:r>
          </a:p>
          <a:p>
            <a:pPr marL="120650" indent="-120650">
              <a:lnSpc>
                <a:spcPct val="110000"/>
              </a:lnSpc>
              <a:buClr>
                <a:srgbClr val="4E84C4"/>
              </a:buClr>
              <a:buFontTx/>
              <a:buChar char="•"/>
              <a:defRPr/>
            </a:pPr>
            <a:r>
              <a:rPr lang="en-US" sz="1100" dirty="0">
                <a:solidFill>
                  <a:srgbClr val="000000"/>
                </a:solidFill>
                <a:latin typeface="Arial" charset="0"/>
              </a:rPr>
              <a:t>Service Quality Management</a:t>
            </a:r>
          </a:p>
          <a:p>
            <a:pPr marL="120650" indent="-120650">
              <a:lnSpc>
                <a:spcPct val="110000"/>
              </a:lnSpc>
              <a:buClr>
                <a:srgbClr val="4E84C4"/>
              </a:buClr>
              <a:buFontTx/>
              <a:buChar char="•"/>
              <a:defRPr/>
            </a:pPr>
            <a:endParaRPr lang="en-US" sz="1100" dirty="0">
              <a:solidFill>
                <a:srgbClr val="000000"/>
              </a:solidFill>
              <a:latin typeface="Arial" charset="0"/>
            </a:endParaRPr>
          </a:p>
          <a:p>
            <a:pPr marL="120650" indent="-120650">
              <a:lnSpc>
                <a:spcPct val="110000"/>
              </a:lnSpc>
              <a:buClr>
                <a:srgbClr val="4E84C4"/>
              </a:buClr>
              <a:buFontTx/>
              <a:buChar char="•"/>
              <a:defRPr/>
            </a:pPr>
            <a:endParaRPr lang="en-US" sz="1100" dirty="0">
              <a:solidFill>
                <a:srgbClr val="000000"/>
              </a:solidFill>
              <a:latin typeface="Arial" charset="0"/>
            </a:endParaRPr>
          </a:p>
          <a:p>
            <a:pPr marL="120650" indent="-120650">
              <a:lnSpc>
                <a:spcPct val="110000"/>
              </a:lnSpc>
              <a:buClr>
                <a:srgbClr val="4E84C4"/>
              </a:buClr>
              <a:buFontTx/>
              <a:buChar char="•"/>
              <a:defRPr/>
            </a:pPr>
            <a:endParaRPr lang="en-US" sz="1100" dirty="0">
              <a:solidFill>
                <a:srgbClr val="000000"/>
              </a:solidFill>
              <a:latin typeface="Arial" charset="0"/>
            </a:endParaRPr>
          </a:p>
          <a:p>
            <a:pPr marL="120650" indent="-120650">
              <a:lnSpc>
                <a:spcPct val="110000"/>
              </a:lnSpc>
              <a:buClr>
                <a:srgbClr val="4E84C4"/>
              </a:buClr>
              <a:buFontTx/>
              <a:buChar char="•"/>
              <a:defRPr/>
            </a:pPr>
            <a:endParaRPr lang="en-US" sz="1100" dirty="0">
              <a:solidFill>
                <a:srgbClr val="000000"/>
              </a:solidFill>
              <a:latin typeface="Arial" charset="0"/>
            </a:endParaRPr>
          </a:p>
          <a:p>
            <a:pPr marL="120650" indent="-120650">
              <a:lnSpc>
                <a:spcPct val="110000"/>
              </a:lnSpc>
              <a:buClr>
                <a:srgbClr val="4E84C4"/>
              </a:buClr>
              <a:buFontTx/>
              <a:buChar char="•"/>
              <a:defRPr/>
            </a:pPr>
            <a:endParaRPr lang="en-US" sz="1100" dirty="0">
              <a:solidFill>
                <a:srgbClr val="000000"/>
              </a:solidFill>
              <a:latin typeface="Arial" charset="0"/>
            </a:endParaRPr>
          </a:p>
        </p:txBody>
      </p:sp>
      <p:sp>
        <p:nvSpPr>
          <p:cNvPr id="50184" name="Rectangle 6"/>
          <p:cNvSpPr>
            <a:spLocks noChangeArrowheads="1"/>
          </p:cNvSpPr>
          <p:nvPr/>
        </p:nvSpPr>
        <p:spPr bwMode="auto">
          <a:xfrm>
            <a:off x="3771900" y="1449574"/>
            <a:ext cx="1590675" cy="2146300"/>
          </a:xfrm>
          <a:prstGeom prst="rect">
            <a:avLst/>
          </a:prstGeom>
          <a:solidFill>
            <a:schemeClr val="accent5">
              <a:lumMod val="40000"/>
              <a:lumOff val="60000"/>
            </a:schemeClr>
          </a:solidFill>
          <a:ln w="12700">
            <a:noFill/>
            <a:miter lim="800000"/>
            <a:headEnd/>
            <a:tailEnd/>
          </a:ln>
          <a:effectLst/>
          <a:scene3d>
            <a:camera prst="orthographicFront">
              <a:rot lat="0" lon="0" rev="0"/>
            </a:camera>
            <a:lightRig rig="contrasting" dir="t">
              <a:rot lat="0" lon="0" rev="7800000"/>
            </a:lightRig>
          </a:scene3d>
          <a:sp3d>
            <a:bevelT w="139700" h="139700"/>
          </a:sp3d>
        </p:spPr>
        <p:txBody>
          <a:bodyPr/>
          <a:lstStyle/>
          <a:p>
            <a:pPr marL="120650" indent="-120650">
              <a:lnSpc>
                <a:spcPct val="110000"/>
              </a:lnSpc>
              <a:buClr>
                <a:srgbClr val="4E84C4"/>
              </a:buClr>
              <a:buFontTx/>
              <a:buChar char="•"/>
              <a:defRPr/>
            </a:pPr>
            <a:r>
              <a:rPr lang="en-US" sz="1100" dirty="0">
                <a:solidFill>
                  <a:srgbClr val="000000"/>
                </a:solidFill>
                <a:latin typeface="Arial" charset="0"/>
              </a:rPr>
              <a:t>Bill generation and Invoicing</a:t>
            </a:r>
          </a:p>
          <a:p>
            <a:pPr marL="120650" indent="-120650">
              <a:lnSpc>
                <a:spcPct val="110000"/>
              </a:lnSpc>
              <a:buClr>
                <a:srgbClr val="4E84C4"/>
              </a:buClr>
              <a:buFontTx/>
              <a:buChar char="•"/>
              <a:defRPr/>
            </a:pPr>
            <a:r>
              <a:rPr lang="en-US" sz="1100" dirty="0">
                <a:solidFill>
                  <a:srgbClr val="000000"/>
                </a:solidFill>
                <a:latin typeface="Arial" charset="0"/>
              </a:rPr>
              <a:t>Collections and posting</a:t>
            </a:r>
          </a:p>
          <a:p>
            <a:pPr marL="120650" indent="-120650">
              <a:lnSpc>
                <a:spcPct val="110000"/>
              </a:lnSpc>
              <a:buClr>
                <a:srgbClr val="4E84C4"/>
              </a:buClr>
              <a:buFontTx/>
              <a:buChar char="•"/>
              <a:defRPr/>
            </a:pPr>
            <a:r>
              <a:rPr lang="en-US" sz="1100" dirty="0">
                <a:solidFill>
                  <a:srgbClr val="000000"/>
                </a:solidFill>
                <a:latin typeface="Arial" charset="0"/>
              </a:rPr>
              <a:t>Revenue Assurance</a:t>
            </a:r>
          </a:p>
          <a:p>
            <a:pPr marL="120650" indent="-120650">
              <a:lnSpc>
                <a:spcPct val="110000"/>
              </a:lnSpc>
              <a:buClr>
                <a:srgbClr val="4E84C4"/>
              </a:buClr>
              <a:buFontTx/>
              <a:buChar char="•"/>
              <a:defRPr/>
            </a:pPr>
            <a:endParaRPr lang="en-US" sz="1100" dirty="0">
              <a:solidFill>
                <a:srgbClr val="000000"/>
              </a:solidFill>
              <a:latin typeface="Arial" charset="0"/>
            </a:endParaRPr>
          </a:p>
          <a:p>
            <a:pPr marL="120650" indent="-120650">
              <a:lnSpc>
                <a:spcPct val="110000"/>
              </a:lnSpc>
              <a:buClr>
                <a:srgbClr val="4E84C4"/>
              </a:buClr>
              <a:buFontTx/>
              <a:buChar char="•"/>
              <a:defRPr/>
            </a:pPr>
            <a:endParaRPr lang="en-US" sz="1100" dirty="0">
              <a:solidFill>
                <a:srgbClr val="000000"/>
              </a:solidFill>
              <a:latin typeface="Arial" charset="0"/>
            </a:endParaRPr>
          </a:p>
          <a:p>
            <a:pPr marL="120650" indent="-120650">
              <a:lnSpc>
                <a:spcPct val="110000"/>
              </a:lnSpc>
              <a:buClr>
                <a:srgbClr val="4E84C4"/>
              </a:buClr>
              <a:buFontTx/>
              <a:buChar char="•"/>
              <a:defRPr/>
            </a:pPr>
            <a:endParaRPr lang="en-US" sz="1100" dirty="0">
              <a:solidFill>
                <a:srgbClr val="000000"/>
              </a:solidFill>
              <a:latin typeface="Arial" charset="0"/>
            </a:endParaRPr>
          </a:p>
          <a:p>
            <a:pPr marL="120650" indent="-120650">
              <a:lnSpc>
                <a:spcPct val="110000"/>
              </a:lnSpc>
              <a:buClr>
                <a:srgbClr val="4E84C4"/>
              </a:buClr>
              <a:buFontTx/>
              <a:buChar char="•"/>
              <a:defRPr/>
            </a:pPr>
            <a:endParaRPr lang="en-US" sz="1100" dirty="0">
              <a:solidFill>
                <a:srgbClr val="000000"/>
              </a:solidFill>
              <a:latin typeface="Arial" charset="0"/>
            </a:endParaRPr>
          </a:p>
          <a:p>
            <a:pPr marL="120650" indent="-120650">
              <a:lnSpc>
                <a:spcPct val="110000"/>
              </a:lnSpc>
              <a:buClr>
                <a:srgbClr val="4E84C4"/>
              </a:buClr>
              <a:buFontTx/>
              <a:buChar char="•"/>
              <a:defRPr/>
            </a:pPr>
            <a:endParaRPr lang="en-US" sz="1100" dirty="0">
              <a:solidFill>
                <a:srgbClr val="000000"/>
              </a:solidFill>
              <a:latin typeface="Arial" charset="0"/>
            </a:endParaRPr>
          </a:p>
          <a:p>
            <a:pPr marL="120650" indent="-120650">
              <a:lnSpc>
                <a:spcPct val="110000"/>
              </a:lnSpc>
              <a:buClr>
                <a:srgbClr val="4E84C4"/>
              </a:buClr>
              <a:buFontTx/>
              <a:buChar char="•"/>
              <a:defRPr/>
            </a:pPr>
            <a:endParaRPr lang="en-US" sz="1100" dirty="0">
              <a:solidFill>
                <a:srgbClr val="000000"/>
              </a:solidFill>
              <a:latin typeface="Arial" charset="0"/>
            </a:endParaRPr>
          </a:p>
          <a:p>
            <a:pPr marL="120650" indent="-120650">
              <a:lnSpc>
                <a:spcPct val="110000"/>
              </a:lnSpc>
              <a:buClr>
                <a:srgbClr val="4E84C4"/>
              </a:buClr>
              <a:buFontTx/>
              <a:buChar char="•"/>
              <a:defRPr/>
            </a:pPr>
            <a:endParaRPr lang="en-US" sz="1100" dirty="0">
              <a:solidFill>
                <a:srgbClr val="000000"/>
              </a:solidFill>
              <a:latin typeface="Arial" charset="0"/>
            </a:endParaRPr>
          </a:p>
        </p:txBody>
      </p:sp>
      <p:sp>
        <p:nvSpPr>
          <p:cNvPr id="50185" name="Rectangle 7"/>
          <p:cNvSpPr>
            <a:spLocks noChangeArrowheads="1"/>
          </p:cNvSpPr>
          <p:nvPr/>
        </p:nvSpPr>
        <p:spPr bwMode="auto">
          <a:xfrm>
            <a:off x="5453062" y="1449574"/>
            <a:ext cx="1590675" cy="2146300"/>
          </a:xfrm>
          <a:prstGeom prst="rect">
            <a:avLst/>
          </a:prstGeom>
          <a:solidFill>
            <a:schemeClr val="accent5">
              <a:lumMod val="40000"/>
              <a:lumOff val="60000"/>
            </a:schemeClr>
          </a:solidFill>
          <a:ln w="12700">
            <a:noFill/>
            <a:miter lim="800000"/>
            <a:headEnd/>
            <a:tailEnd/>
          </a:ln>
          <a:effectLst/>
          <a:scene3d>
            <a:camera prst="orthographicFront">
              <a:rot lat="0" lon="0" rev="0"/>
            </a:camera>
            <a:lightRig rig="contrasting" dir="t">
              <a:rot lat="0" lon="0" rev="7800000"/>
            </a:lightRig>
          </a:scene3d>
          <a:sp3d>
            <a:bevelT w="139700" h="139700"/>
          </a:sp3d>
        </p:spPr>
        <p:txBody>
          <a:bodyPr/>
          <a:lstStyle/>
          <a:p>
            <a:pPr marL="120650" indent="-120650">
              <a:lnSpc>
                <a:spcPct val="110000"/>
              </a:lnSpc>
              <a:buClr>
                <a:srgbClr val="4E84C4"/>
              </a:buClr>
              <a:buFontTx/>
              <a:buChar char="•"/>
              <a:defRPr/>
            </a:pPr>
            <a:r>
              <a:rPr lang="en-US" sz="1100" dirty="0">
                <a:solidFill>
                  <a:srgbClr val="000000"/>
                </a:solidFill>
                <a:latin typeface="Arial" charset="0"/>
              </a:rPr>
              <a:t>Network Planning</a:t>
            </a:r>
          </a:p>
          <a:p>
            <a:pPr marL="120650" indent="-120650">
              <a:lnSpc>
                <a:spcPct val="110000"/>
              </a:lnSpc>
              <a:buClr>
                <a:srgbClr val="4E84C4"/>
              </a:buClr>
              <a:buFontTx/>
              <a:buChar char="•"/>
              <a:defRPr/>
            </a:pPr>
            <a:r>
              <a:rPr lang="en-US" sz="1100" dirty="0">
                <a:solidFill>
                  <a:srgbClr val="000000"/>
                </a:solidFill>
                <a:latin typeface="Arial" charset="0"/>
              </a:rPr>
              <a:t>Network Provisioning &amp; activation</a:t>
            </a:r>
          </a:p>
          <a:p>
            <a:pPr marL="120650" indent="-120650">
              <a:lnSpc>
                <a:spcPct val="110000"/>
              </a:lnSpc>
              <a:buClr>
                <a:srgbClr val="4E84C4"/>
              </a:buClr>
              <a:buFontTx/>
              <a:buChar char="•"/>
              <a:defRPr/>
            </a:pPr>
            <a:r>
              <a:rPr lang="en-US" sz="1100" dirty="0">
                <a:solidFill>
                  <a:srgbClr val="000000"/>
                </a:solidFill>
                <a:latin typeface="Arial" charset="0"/>
              </a:rPr>
              <a:t>Network Performance Management</a:t>
            </a:r>
          </a:p>
          <a:p>
            <a:pPr marL="120650" indent="-120650">
              <a:lnSpc>
                <a:spcPct val="110000"/>
              </a:lnSpc>
              <a:buClr>
                <a:srgbClr val="4E84C4"/>
              </a:buClr>
              <a:buFontTx/>
              <a:buChar char="•"/>
              <a:defRPr/>
            </a:pPr>
            <a:r>
              <a:rPr lang="en-US" sz="1100" dirty="0">
                <a:solidFill>
                  <a:srgbClr val="000000"/>
                </a:solidFill>
                <a:latin typeface="Arial" charset="0"/>
              </a:rPr>
              <a:t>Network Inventory Management</a:t>
            </a:r>
          </a:p>
          <a:p>
            <a:pPr marL="120650" indent="-120650">
              <a:lnSpc>
                <a:spcPct val="110000"/>
              </a:lnSpc>
              <a:buClr>
                <a:srgbClr val="4E84C4"/>
              </a:buClr>
              <a:buFontTx/>
              <a:buChar char="•"/>
              <a:defRPr/>
            </a:pPr>
            <a:r>
              <a:rPr lang="en-US" sz="1100" dirty="0">
                <a:solidFill>
                  <a:srgbClr val="000000"/>
                </a:solidFill>
                <a:latin typeface="Arial" charset="0"/>
              </a:rPr>
              <a:t>Engg. Workforce Management</a:t>
            </a:r>
          </a:p>
          <a:p>
            <a:pPr marL="120650" indent="-120650">
              <a:lnSpc>
                <a:spcPct val="110000"/>
              </a:lnSpc>
              <a:buClr>
                <a:srgbClr val="4E84C4"/>
              </a:buClr>
              <a:buFontTx/>
              <a:buChar char="•"/>
              <a:defRPr/>
            </a:pPr>
            <a:endParaRPr lang="en-US" sz="1100" dirty="0">
              <a:solidFill>
                <a:srgbClr val="000000"/>
              </a:solidFill>
              <a:latin typeface="Arial" charset="0"/>
            </a:endParaRPr>
          </a:p>
          <a:p>
            <a:pPr marL="120650" indent="-120650">
              <a:lnSpc>
                <a:spcPct val="110000"/>
              </a:lnSpc>
              <a:buClr>
                <a:srgbClr val="4E84C4"/>
              </a:buClr>
              <a:buFontTx/>
              <a:buChar char="•"/>
              <a:defRPr/>
            </a:pPr>
            <a:endParaRPr lang="en-US" sz="1100" dirty="0">
              <a:solidFill>
                <a:srgbClr val="000000"/>
              </a:solidFill>
              <a:latin typeface="Arial" charset="0"/>
            </a:endParaRPr>
          </a:p>
        </p:txBody>
      </p:sp>
      <p:sp>
        <p:nvSpPr>
          <p:cNvPr id="50186" name="Text Box 8"/>
          <p:cNvSpPr txBox="1">
            <a:spLocks noChangeArrowheads="1"/>
          </p:cNvSpPr>
          <p:nvPr/>
        </p:nvSpPr>
        <p:spPr bwMode="auto">
          <a:xfrm>
            <a:off x="381000" y="860612"/>
            <a:ext cx="1590675" cy="590550"/>
          </a:xfrm>
          <a:prstGeom prst="rect">
            <a:avLst/>
          </a:prstGeom>
          <a:solidFill>
            <a:srgbClr val="6CCFF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spcBef>
                <a:spcPct val="50000"/>
              </a:spcBef>
              <a:defRPr/>
            </a:pPr>
            <a:r>
              <a:rPr lang="en-US" sz="1100" b="1" dirty="0">
                <a:solidFill>
                  <a:srgbClr val="000000"/>
                </a:solidFill>
                <a:latin typeface="Arial" charset="0"/>
              </a:rPr>
              <a:t>Customer Relationship Management</a:t>
            </a:r>
          </a:p>
        </p:txBody>
      </p:sp>
      <p:sp>
        <p:nvSpPr>
          <p:cNvPr id="50187" name="Text Box 9"/>
          <p:cNvSpPr txBox="1">
            <a:spLocks noChangeArrowheads="1"/>
          </p:cNvSpPr>
          <p:nvPr/>
        </p:nvSpPr>
        <p:spPr bwMode="auto">
          <a:xfrm>
            <a:off x="2071687" y="860612"/>
            <a:ext cx="1590675" cy="590550"/>
          </a:xfrm>
          <a:prstGeom prst="rect">
            <a:avLst/>
          </a:prstGeom>
          <a:solidFill>
            <a:srgbClr val="6CCFF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spcBef>
                <a:spcPct val="50000"/>
              </a:spcBef>
              <a:defRPr/>
            </a:pPr>
            <a:r>
              <a:rPr lang="en-US" sz="1100" b="1" dirty="0">
                <a:solidFill>
                  <a:srgbClr val="000000"/>
                </a:solidFill>
                <a:latin typeface="Arial" charset="0"/>
              </a:rPr>
              <a:t>Service </a:t>
            </a:r>
            <a:br>
              <a:rPr lang="en-US" sz="1100" b="1" dirty="0">
                <a:solidFill>
                  <a:srgbClr val="000000"/>
                </a:solidFill>
                <a:latin typeface="Arial" charset="0"/>
              </a:rPr>
            </a:br>
            <a:r>
              <a:rPr lang="en-US" sz="1100" b="1" dirty="0">
                <a:solidFill>
                  <a:srgbClr val="000000"/>
                </a:solidFill>
                <a:latin typeface="Arial" charset="0"/>
              </a:rPr>
              <a:t>Management</a:t>
            </a:r>
          </a:p>
        </p:txBody>
      </p:sp>
      <p:sp>
        <p:nvSpPr>
          <p:cNvPr id="50188" name="Text Box 10"/>
          <p:cNvSpPr txBox="1">
            <a:spLocks noChangeArrowheads="1"/>
          </p:cNvSpPr>
          <p:nvPr/>
        </p:nvSpPr>
        <p:spPr bwMode="auto">
          <a:xfrm>
            <a:off x="3767137" y="860612"/>
            <a:ext cx="1590675" cy="590550"/>
          </a:xfrm>
          <a:prstGeom prst="rect">
            <a:avLst/>
          </a:prstGeom>
          <a:solidFill>
            <a:srgbClr val="6CCFF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spcBef>
                <a:spcPct val="50000"/>
              </a:spcBef>
              <a:defRPr/>
            </a:pPr>
            <a:r>
              <a:rPr lang="en-US" sz="1100" b="1" dirty="0">
                <a:solidFill>
                  <a:srgbClr val="000000"/>
                </a:solidFill>
                <a:latin typeface="Arial" charset="0"/>
              </a:rPr>
              <a:t>Billing &amp; </a:t>
            </a:r>
            <a:br>
              <a:rPr lang="en-US" sz="1100" b="1" dirty="0">
                <a:solidFill>
                  <a:srgbClr val="000000"/>
                </a:solidFill>
                <a:latin typeface="Arial" charset="0"/>
              </a:rPr>
            </a:br>
            <a:r>
              <a:rPr lang="en-US" sz="1100" b="1" dirty="0">
                <a:solidFill>
                  <a:srgbClr val="000000"/>
                </a:solidFill>
                <a:latin typeface="Arial" charset="0"/>
              </a:rPr>
              <a:t>Revenue </a:t>
            </a:r>
            <a:br>
              <a:rPr lang="en-US" sz="1100" b="1" dirty="0">
                <a:solidFill>
                  <a:srgbClr val="000000"/>
                </a:solidFill>
                <a:latin typeface="Arial" charset="0"/>
              </a:rPr>
            </a:br>
            <a:r>
              <a:rPr lang="en-US" sz="1100" b="1" dirty="0">
                <a:solidFill>
                  <a:srgbClr val="000000"/>
                </a:solidFill>
                <a:latin typeface="Arial" charset="0"/>
              </a:rPr>
              <a:t>Assurance</a:t>
            </a:r>
          </a:p>
        </p:txBody>
      </p:sp>
      <p:sp>
        <p:nvSpPr>
          <p:cNvPr id="50189" name="Text Box 11"/>
          <p:cNvSpPr txBox="1">
            <a:spLocks noChangeArrowheads="1"/>
          </p:cNvSpPr>
          <p:nvPr/>
        </p:nvSpPr>
        <p:spPr bwMode="auto">
          <a:xfrm>
            <a:off x="5457825" y="860612"/>
            <a:ext cx="1590675" cy="590550"/>
          </a:xfrm>
          <a:prstGeom prst="rect">
            <a:avLst/>
          </a:prstGeom>
          <a:solidFill>
            <a:srgbClr val="6CCFF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spcBef>
                <a:spcPct val="50000"/>
              </a:spcBef>
              <a:defRPr/>
            </a:pPr>
            <a:r>
              <a:rPr lang="en-US" sz="1100" b="1" dirty="0">
                <a:solidFill>
                  <a:srgbClr val="000000"/>
                </a:solidFill>
                <a:latin typeface="Arial" charset="0"/>
              </a:rPr>
              <a:t>Network Management</a:t>
            </a:r>
          </a:p>
        </p:txBody>
      </p:sp>
      <p:sp>
        <p:nvSpPr>
          <p:cNvPr id="50190" name="Text Box 12"/>
          <p:cNvSpPr txBox="1">
            <a:spLocks noChangeArrowheads="1"/>
          </p:cNvSpPr>
          <p:nvPr/>
        </p:nvSpPr>
        <p:spPr bwMode="auto">
          <a:xfrm>
            <a:off x="7146925" y="860612"/>
            <a:ext cx="1590675" cy="590550"/>
          </a:xfrm>
          <a:prstGeom prst="rect">
            <a:avLst/>
          </a:prstGeom>
          <a:solidFill>
            <a:srgbClr val="6CCFF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spcBef>
                <a:spcPct val="50000"/>
              </a:spcBef>
              <a:defRPr/>
            </a:pPr>
            <a:r>
              <a:rPr lang="en-US" sz="1100" b="1" dirty="0">
                <a:solidFill>
                  <a:srgbClr val="000000"/>
                </a:solidFill>
                <a:latin typeface="Arial" charset="0"/>
              </a:rPr>
              <a:t>Supplier / Partner Management</a:t>
            </a:r>
          </a:p>
        </p:txBody>
      </p:sp>
      <p:sp>
        <p:nvSpPr>
          <p:cNvPr id="50191" name="Text Box 8"/>
          <p:cNvSpPr txBox="1">
            <a:spLocks noChangeArrowheads="1"/>
          </p:cNvSpPr>
          <p:nvPr/>
        </p:nvSpPr>
        <p:spPr bwMode="auto">
          <a:xfrm>
            <a:off x="381000" y="3675249"/>
            <a:ext cx="8348662" cy="747713"/>
          </a:xfrm>
          <a:prstGeom prst="rect">
            <a:avLst/>
          </a:prstGeom>
          <a:solidFill>
            <a:srgbClr val="E2DB92"/>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lstStyle/>
          <a:p>
            <a:pPr algn="ctr">
              <a:spcBef>
                <a:spcPct val="50000"/>
              </a:spcBef>
              <a:defRPr/>
            </a:pPr>
            <a:r>
              <a:rPr lang="en-US" sz="1100" b="1" dirty="0">
                <a:solidFill>
                  <a:srgbClr val="000000"/>
                </a:solidFill>
                <a:latin typeface="Arial" charset="0"/>
              </a:rPr>
              <a:t>Finance &amp; Accounting</a:t>
            </a:r>
          </a:p>
        </p:txBody>
      </p:sp>
      <p:sp>
        <p:nvSpPr>
          <p:cNvPr id="31784" name="Text Box 20"/>
          <p:cNvSpPr txBox="1">
            <a:spLocks noChangeArrowheads="1"/>
          </p:cNvSpPr>
          <p:nvPr/>
        </p:nvSpPr>
        <p:spPr bwMode="auto">
          <a:xfrm>
            <a:off x="1025525" y="3791137"/>
            <a:ext cx="3406775" cy="549275"/>
          </a:xfrm>
          <a:prstGeom prst="rect">
            <a:avLst/>
          </a:prstGeom>
          <a:noFill/>
          <a:ln w="12700" algn="ctr">
            <a:noFill/>
            <a:miter lim="800000"/>
            <a:headEnd/>
            <a:tailEnd/>
          </a:ln>
          <a:effectLst>
            <a:prstShdw prst="shdw17" dist="17961" dir="2700000">
              <a:srgbClr val="998F4C">
                <a:alpha val="50000"/>
              </a:srgbClr>
            </a:prstShdw>
          </a:effectLst>
        </p:spPr>
        <p:txBody>
          <a:bodyPr lIns="45720" rIns="45720">
            <a:spAutoFit/>
          </a:bodyPr>
          <a:lstStyle/>
          <a:p>
            <a:pPr marL="174625" indent="-174625">
              <a:buClr>
                <a:srgbClr val="4E84C4"/>
              </a:buClr>
              <a:buFontTx/>
              <a:buChar char="•"/>
            </a:pPr>
            <a:r>
              <a:rPr lang="en-US" sz="1000">
                <a:solidFill>
                  <a:srgbClr val="000000"/>
                </a:solidFill>
              </a:rPr>
              <a:t>Accounts Payable</a:t>
            </a:r>
          </a:p>
          <a:p>
            <a:pPr marL="174625" indent="-174625">
              <a:buClr>
                <a:srgbClr val="4E84C4"/>
              </a:buClr>
              <a:buFontTx/>
              <a:buChar char="•"/>
            </a:pPr>
            <a:r>
              <a:rPr lang="en-US" sz="1000">
                <a:solidFill>
                  <a:srgbClr val="000000"/>
                </a:solidFill>
              </a:rPr>
              <a:t>Accounts Receivable</a:t>
            </a:r>
          </a:p>
          <a:p>
            <a:pPr marL="174625" indent="-174625">
              <a:buClr>
                <a:srgbClr val="4E84C4"/>
              </a:buClr>
              <a:buFontTx/>
              <a:buChar char="•"/>
            </a:pPr>
            <a:r>
              <a:rPr lang="en-US" sz="1000">
                <a:solidFill>
                  <a:srgbClr val="000000"/>
                </a:solidFill>
              </a:rPr>
              <a:t>Employee Expenses Processing</a:t>
            </a:r>
          </a:p>
        </p:txBody>
      </p:sp>
      <p:sp>
        <p:nvSpPr>
          <p:cNvPr id="31785" name="Text Box 21"/>
          <p:cNvSpPr txBox="1">
            <a:spLocks noChangeArrowheads="1"/>
          </p:cNvSpPr>
          <p:nvPr/>
        </p:nvSpPr>
        <p:spPr bwMode="auto">
          <a:xfrm>
            <a:off x="5816600" y="3791137"/>
            <a:ext cx="2868612" cy="549275"/>
          </a:xfrm>
          <a:prstGeom prst="rect">
            <a:avLst/>
          </a:prstGeom>
          <a:noFill/>
          <a:ln w="12700" algn="ctr">
            <a:noFill/>
            <a:miter lim="800000"/>
            <a:headEnd/>
            <a:tailEnd/>
          </a:ln>
          <a:effectLst>
            <a:prstShdw prst="shdw17" dist="17961" dir="2700000">
              <a:srgbClr val="998F4C">
                <a:alpha val="50000"/>
              </a:srgbClr>
            </a:prstShdw>
          </a:effectLst>
        </p:spPr>
        <p:txBody>
          <a:bodyPr lIns="45720" rIns="45720">
            <a:spAutoFit/>
          </a:bodyPr>
          <a:lstStyle/>
          <a:p>
            <a:pPr marL="174625" indent="-174625">
              <a:buClr>
                <a:srgbClr val="4E84C4"/>
              </a:buClr>
              <a:buFontTx/>
              <a:buChar char="•"/>
            </a:pPr>
            <a:r>
              <a:rPr lang="en-US" sz="1000">
                <a:solidFill>
                  <a:srgbClr val="000000"/>
                </a:solidFill>
              </a:rPr>
              <a:t>Fixed Assets</a:t>
            </a:r>
          </a:p>
          <a:p>
            <a:pPr marL="174625" indent="-174625">
              <a:buClr>
                <a:srgbClr val="4E84C4"/>
              </a:buClr>
              <a:buFontTx/>
              <a:buChar char="•"/>
            </a:pPr>
            <a:r>
              <a:rPr lang="en-US" sz="1000">
                <a:solidFill>
                  <a:srgbClr val="000000"/>
                </a:solidFill>
              </a:rPr>
              <a:t>General Ledger Accounting</a:t>
            </a:r>
          </a:p>
          <a:p>
            <a:pPr marL="174625" indent="-174625">
              <a:buClr>
                <a:srgbClr val="4E84C4"/>
              </a:buClr>
              <a:buFontTx/>
              <a:buChar char="•"/>
            </a:pPr>
            <a:r>
              <a:rPr lang="en-US" sz="1000">
                <a:solidFill>
                  <a:srgbClr val="000000"/>
                </a:solidFill>
              </a:rPr>
              <a:t>Financial Reporting</a:t>
            </a:r>
          </a:p>
        </p:txBody>
      </p:sp>
      <p:sp>
        <p:nvSpPr>
          <p:cNvPr id="31786" name="Text Box 22"/>
          <p:cNvSpPr txBox="1">
            <a:spLocks noChangeArrowheads="1"/>
          </p:cNvSpPr>
          <p:nvPr/>
        </p:nvSpPr>
        <p:spPr bwMode="auto">
          <a:xfrm>
            <a:off x="1025525" y="4634099"/>
            <a:ext cx="3406775" cy="396875"/>
          </a:xfrm>
          <a:prstGeom prst="rect">
            <a:avLst/>
          </a:prstGeom>
          <a:noFill/>
          <a:ln w="12700" algn="ctr">
            <a:noFill/>
            <a:miter lim="800000"/>
            <a:headEnd/>
            <a:tailEnd/>
          </a:ln>
          <a:effectLst>
            <a:prstShdw prst="shdw17" dist="17961" dir="2700000">
              <a:srgbClr val="998F4C">
                <a:alpha val="50000"/>
              </a:srgbClr>
            </a:prstShdw>
          </a:effectLst>
        </p:spPr>
        <p:txBody>
          <a:bodyPr lIns="45720" rIns="45720">
            <a:spAutoFit/>
          </a:bodyPr>
          <a:lstStyle/>
          <a:p>
            <a:pPr marL="174625" indent="-174625">
              <a:buClr>
                <a:srgbClr val="4E84C4"/>
              </a:buClr>
              <a:buFontTx/>
              <a:buChar char="•"/>
            </a:pPr>
            <a:r>
              <a:rPr lang="en-US" sz="1000">
                <a:solidFill>
                  <a:srgbClr val="000000"/>
                </a:solidFill>
              </a:rPr>
              <a:t>Payroll Administration</a:t>
            </a:r>
          </a:p>
          <a:p>
            <a:pPr marL="174625" indent="-174625">
              <a:buClr>
                <a:srgbClr val="4E84C4"/>
              </a:buClr>
              <a:buFontTx/>
              <a:buChar char="•"/>
            </a:pPr>
            <a:r>
              <a:rPr lang="en-US" sz="1000">
                <a:solidFill>
                  <a:srgbClr val="000000"/>
                </a:solidFill>
              </a:rPr>
              <a:t>Employee Management</a:t>
            </a:r>
          </a:p>
        </p:txBody>
      </p:sp>
      <p:sp>
        <p:nvSpPr>
          <p:cNvPr id="31787" name="Text Box 23"/>
          <p:cNvSpPr txBox="1">
            <a:spLocks noChangeArrowheads="1"/>
          </p:cNvSpPr>
          <p:nvPr/>
        </p:nvSpPr>
        <p:spPr bwMode="auto">
          <a:xfrm>
            <a:off x="5803900" y="4634099"/>
            <a:ext cx="2868612" cy="549275"/>
          </a:xfrm>
          <a:prstGeom prst="rect">
            <a:avLst/>
          </a:prstGeom>
          <a:noFill/>
          <a:ln w="12700" algn="ctr">
            <a:noFill/>
            <a:miter lim="800000"/>
            <a:headEnd/>
            <a:tailEnd/>
          </a:ln>
          <a:effectLst>
            <a:prstShdw prst="shdw17" dist="17961" dir="2700000">
              <a:srgbClr val="998F4C">
                <a:alpha val="50000"/>
              </a:srgbClr>
            </a:prstShdw>
          </a:effectLst>
        </p:spPr>
        <p:txBody>
          <a:bodyPr lIns="45720" rIns="45720">
            <a:spAutoFit/>
          </a:bodyPr>
          <a:lstStyle/>
          <a:p>
            <a:pPr marL="174625" indent="-174625">
              <a:buClr>
                <a:srgbClr val="4E84C4"/>
              </a:buClr>
              <a:buFontTx/>
              <a:buChar char="•"/>
            </a:pPr>
            <a:r>
              <a:rPr lang="en-US" sz="1000">
                <a:solidFill>
                  <a:srgbClr val="000000"/>
                </a:solidFill>
              </a:rPr>
              <a:t>Sourcing and L&amp;D Support</a:t>
            </a:r>
          </a:p>
          <a:p>
            <a:pPr marL="174625" indent="-174625">
              <a:buClr>
                <a:srgbClr val="4E84C4"/>
              </a:buClr>
              <a:buFontTx/>
              <a:buChar char="•"/>
            </a:pPr>
            <a:r>
              <a:rPr lang="en-US" sz="1000">
                <a:solidFill>
                  <a:srgbClr val="000000"/>
                </a:solidFill>
              </a:rPr>
              <a:t>HR Analytics</a:t>
            </a:r>
          </a:p>
          <a:p>
            <a:pPr marL="174625" indent="-174625">
              <a:buClr>
                <a:srgbClr val="4E84C4"/>
              </a:buClr>
              <a:buFontTx/>
              <a:buChar char="•"/>
            </a:pPr>
            <a:endParaRPr lang="en-US" sz="1000">
              <a:solidFill>
                <a:srgbClr val="000000"/>
              </a:solidFill>
            </a:endParaRPr>
          </a:p>
        </p:txBody>
      </p:sp>
      <p:sp>
        <p:nvSpPr>
          <p:cNvPr id="50196" name="Text Box 8"/>
          <p:cNvSpPr txBox="1">
            <a:spLocks noChangeArrowheads="1"/>
          </p:cNvSpPr>
          <p:nvPr/>
        </p:nvSpPr>
        <p:spPr bwMode="auto">
          <a:xfrm>
            <a:off x="381000" y="5188884"/>
            <a:ext cx="8348662" cy="309002"/>
          </a:xfrm>
          <a:prstGeom prst="rect">
            <a:avLst/>
          </a:prstGeom>
          <a:solidFill>
            <a:srgbClr val="E2DB92"/>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spcBef>
                <a:spcPct val="50000"/>
              </a:spcBef>
              <a:defRPr/>
            </a:pPr>
            <a:r>
              <a:rPr lang="en-US" sz="1100" b="1" dirty="0">
                <a:solidFill>
                  <a:srgbClr val="000000"/>
                </a:solidFill>
                <a:latin typeface="Arial" charset="0"/>
              </a:rPr>
              <a:t>Supply Chain Management</a:t>
            </a:r>
          </a:p>
        </p:txBody>
      </p:sp>
      <p:sp>
        <p:nvSpPr>
          <p:cNvPr id="50197" name="Text Box 8"/>
          <p:cNvSpPr txBox="1">
            <a:spLocks noChangeArrowheads="1"/>
          </p:cNvSpPr>
          <p:nvPr/>
        </p:nvSpPr>
        <p:spPr bwMode="auto">
          <a:xfrm>
            <a:off x="381000" y="5586412"/>
            <a:ext cx="8348662" cy="309002"/>
          </a:xfrm>
          <a:prstGeom prst="rect">
            <a:avLst/>
          </a:prstGeom>
          <a:solidFill>
            <a:srgbClr val="E2DB92"/>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spcBef>
                <a:spcPct val="50000"/>
              </a:spcBef>
              <a:defRPr/>
            </a:pPr>
            <a:r>
              <a:rPr lang="en-US" sz="1100" b="1" dirty="0">
                <a:solidFill>
                  <a:srgbClr val="000000"/>
                </a:solidFill>
                <a:latin typeface="Arial" charset="0"/>
              </a:rPr>
              <a:t>Sales and Marketing Support</a:t>
            </a:r>
          </a:p>
        </p:txBody>
      </p:sp>
      <p:sp>
        <p:nvSpPr>
          <p:cNvPr id="50198" name="Text Box 8"/>
          <p:cNvSpPr txBox="1">
            <a:spLocks noChangeArrowheads="1"/>
          </p:cNvSpPr>
          <p:nvPr/>
        </p:nvSpPr>
        <p:spPr bwMode="auto">
          <a:xfrm>
            <a:off x="381000" y="5943600"/>
            <a:ext cx="8348662" cy="309002"/>
          </a:xfrm>
          <a:prstGeom prst="rect">
            <a:avLst/>
          </a:prstGeom>
          <a:solidFill>
            <a:srgbClr val="E2DB92"/>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spcBef>
                <a:spcPct val="50000"/>
              </a:spcBef>
              <a:defRPr/>
            </a:pPr>
            <a:r>
              <a:rPr lang="en-US" sz="1100" b="1" dirty="0">
                <a:solidFill>
                  <a:srgbClr val="000000"/>
                </a:solidFill>
                <a:latin typeface="Arial" charset="0"/>
              </a:rPr>
              <a:t>Stakeholder relations and Regulatory Affairs</a:t>
            </a:r>
          </a:p>
        </p:txBody>
      </p:sp>
      <p:sp>
        <p:nvSpPr>
          <p:cNvPr id="23"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16</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erspector Image" descr="PERCB.tmp"/>
          <p:cNvPicPr>
            <a:picLocks/>
          </p:cNvPicPr>
          <p:nvPr>
            <p:custDataLst>
              <p:tags r:id="rId1"/>
            </p:custDataLst>
          </p:nvPr>
        </p:nvPicPr>
        <p:blipFill>
          <a:blip r:embed="rId3" cstate="print">
            <a:clrChange>
              <a:clrFrom>
                <a:srgbClr val="FFFFFF"/>
              </a:clrFrom>
              <a:clrTo>
                <a:srgbClr val="FFFFFF">
                  <a:alpha val="0"/>
                </a:srgbClr>
              </a:clrTo>
            </a:clrChange>
          </a:blip>
          <a:stretch>
            <a:fillRect/>
          </a:stretch>
        </p:blipFill>
        <p:spPr>
          <a:xfrm>
            <a:off x="678020" y="579380"/>
            <a:ext cx="8231200" cy="3390776"/>
          </a:xfrm>
          <a:prstGeom prst="rect">
            <a:avLst/>
          </a:prstGeom>
          <a:solidFill>
            <a:scrgbClr r="0" g="0" b="0">
              <a:alpha val="0"/>
            </a:scrgbClr>
          </a:solidFill>
          <a:effectLst/>
        </p:spPr>
      </p:pic>
      <p:sp>
        <p:nvSpPr>
          <p:cNvPr id="32770" name="Title 1"/>
          <p:cNvSpPr>
            <a:spLocks noGrp="1"/>
          </p:cNvSpPr>
          <p:nvPr>
            <p:ph type="title"/>
          </p:nvPr>
        </p:nvSpPr>
        <p:spPr>
          <a:xfrm>
            <a:off x="1295400" y="152400"/>
            <a:ext cx="8753475" cy="449263"/>
          </a:xfrm>
        </p:spPr>
        <p:txBody>
          <a:bodyPr vert="horz" lIns="91440" tIns="45720" rIns="91440" bIns="45720" rtlCol="0" anchor="ctr">
            <a:noAutofit/>
          </a:bodyPr>
          <a:lstStyle/>
          <a:p>
            <a:r>
              <a:rPr lang="en-US" dirty="0"/>
              <a:t>Enablers - Telecom Labs and COEs</a:t>
            </a:r>
          </a:p>
        </p:txBody>
      </p:sp>
      <p:sp>
        <p:nvSpPr>
          <p:cNvPr id="32771" name="Slide Number Placeholder 2"/>
          <p:cNvSpPr>
            <a:spLocks noGrp="1"/>
          </p:cNvSpPr>
          <p:nvPr>
            <p:ph type="sldNum" sz="quarter" idx="10"/>
          </p:nvPr>
        </p:nvSpPr>
        <p:spPr>
          <a:noFill/>
        </p:spPr>
        <p:txBody>
          <a:bodyPr/>
          <a:lstStyle/>
          <a:p>
            <a:r>
              <a:rPr lang="en-US" dirty="0" smtClean="0">
                <a:latin typeface="Arial" pitchFamily="34" charset="0"/>
              </a:rPr>
              <a:t>- </a:t>
            </a:r>
            <a:fld id="{288726C2-65C0-4554-8EDE-127B0A5F0622}" type="slidenum">
              <a:rPr lang="en-US" smtClean="0">
                <a:latin typeface="Arial" pitchFamily="34" charset="0"/>
              </a:rPr>
              <a:pPr/>
              <a:t>17</a:t>
            </a:fld>
            <a:r>
              <a:rPr lang="en-US" dirty="0" smtClean="0">
                <a:latin typeface="Arial" pitchFamily="34" charset="0"/>
              </a:rPr>
              <a:t> -</a:t>
            </a:r>
          </a:p>
        </p:txBody>
      </p:sp>
      <p:sp>
        <p:nvSpPr>
          <p:cNvPr id="32775" name="AutoShape 4" descr="10%"/>
          <p:cNvSpPr>
            <a:spLocks noChangeArrowheads="1"/>
          </p:cNvSpPr>
          <p:nvPr/>
        </p:nvSpPr>
        <p:spPr bwMode="auto">
          <a:xfrm>
            <a:off x="3402013" y="1101725"/>
            <a:ext cx="2336800" cy="276225"/>
          </a:xfrm>
          <a:prstGeom prst="roundRect">
            <a:avLst>
              <a:gd name="adj" fmla="val 27009"/>
            </a:avLst>
          </a:prstGeom>
          <a:noFill/>
          <a:ln w="12700" algn="ctr">
            <a:noFill/>
            <a:round/>
            <a:headEnd/>
            <a:tailEnd/>
          </a:ln>
        </p:spPr>
        <p:txBody>
          <a:bodyPr wrap="none" anchor="ctr"/>
          <a:lstStyle/>
          <a:p>
            <a:pPr algn="ctr"/>
            <a:r>
              <a:rPr lang="en-US" sz="1100" b="1">
                <a:solidFill>
                  <a:srgbClr val="000000"/>
                </a:solidFill>
                <a:cs typeface="Arial" pitchFamily="34" charset="0"/>
              </a:rPr>
              <a:t>Customer Experience</a:t>
            </a:r>
          </a:p>
        </p:txBody>
      </p:sp>
      <p:sp>
        <p:nvSpPr>
          <p:cNvPr id="32776" name="AutoShape 5"/>
          <p:cNvSpPr>
            <a:spLocks noChangeArrowheads="1"/>
          </p:cNvSpPr>
          <p:nvPr/>
        </p:nvSpPr>
        <p:spPr bwMode="auto">
          <a:xfrm>
            <a:off x="3402013" y="1379538"/>
            <a:ext cx="2338387" cy="225425"/>
          </a:xfrm>
          <a:prstGeom prst="roundRect">
            <a:avLst>
              <a:gd name="adj" fmla="val 27009"/>
            </a:avLst>
          </a:prstGeom>
          <a:solidFill>
            <a:srgbClr val="FFF5B2"/>
          </a:solidFill>
          <a:ln w="12700" algn="ctr">
            <a:solidFill>
              <a:srgbClr val="969696"/>
            </a:solidFill>
            <a:round/>
            <a:headEnd/>
            <a:tailEnd/>
          </a:ln>
          <a:effectLst>
            <a:prstShdw prst="shdw13" dist="53882" dir="13500000">
              <a:schemeClr val="bg2"/>
            </a:prstShdw>
          </a:effectLst>
        </p:spPr>
        <p:txBody>
          <a:bodyPr wrap="none" anchor="ctr"/>
          <a:lstStyle/>
          <a:p>
            <a:pPr algn="ctr"/>
            <a:r>
              <a:rPr lang="en-US" sz="1000" b="1">
                <a:solidFill>
                  <a:srgbClr val="000000"/>
                </a:solidFill>
                <a:cs typeface="Arial" pitchFamily="34" charset="0"/>
              </a:rPr>
              <a:t>Innova</a:t>
            </a:r>
          </a:p>
        </p:txBody>
      </p:sp>
      <p:sp>
        <p:nvSpPr>
          <p:cNvPr id="32777" name="AutoShape 6"/>
          <p:cNvSpPr>
            <a:spLocks noChangeArrowheads="1"/>
          </p:cNvSpPr>
          <p:nvPr/>
        </p:nvSpPr>
        <p:spPr bwMode="auto">
          <a:xfrm>
            <a:off x="3402013" y="1662113"/>
            <a:ext cx="2338387" cy="225425"/>
          </a:xfrm>
          <a:prstGeom prst="roundRect">
            <a:avLst>
              <a:gd name="adj" fmla="val 27009"/>
            </a:avLst>
          </a:prstGeom>
          <a:solidFill>
            <a:srgbClr val="FFF5B2"/>
          </a:solidFill>
          <a:ln w="12700" algn="ctr">
            <a:solidFill>
              <a:srgbClr val="969696"/>
            </a:solidFill>
            <a:round/>
            <a:headEnd/>
            <a:tailEnd/>
          </a:ln>
          <a:effectLst>
            <a:prstShdw prst="shdw13" dist="53882" dir="13500000">
              <a:schemeClr val="bg2"/>
            </a:prstShdw>
          </a:effectLst>
        </p:spPr>
        <p:txBody>
          <a:bodyPr wrap="none" anchor="ctr"/>
          <a:lstStyle/>
          <a:p>
            <a:pPr algn="ctr"/>
            <a:r>
              <a:rPr lang="en-US" sz="1000" b="1">
                <a:solidFill>
                  <a:srgbClr val="000000"/>
                </a:solidFill>
                <a:cs typeface="Arial" pitchFamily="34" charset="0"/>
              </a:rPr>
              <a:t>Wireless and Pervasive Tech</a:t>
            </a:r>
          </a:p>
        </p:txBody>
      </p:sp>
      <p:sp>
        <p:nvSpPr>
          <p:cNvPr id="32778" name="AutoShape 8"/>
          <p:cNvSpPr>
            <a:spLocks noChangeArrowheads="1"/>
          </p:cNvSpPr>
          <p:nvPr/>
        </p:nvSpPr>
        <p:spPr bwMode="auto">
          <a:xfrm>
            <a:off x="3402013" y="1970088"/>
            <a:ext cx="2338387" cy="225425"/>
          </a:xfrm>
          <a:prstGeom prst="roundRect">
            <a:avLst>
              <a:gd name="adj" fmla="val 27009"/>
            </a:avLst>
          </a:prstGeom>
          <a:solidFill>
            <a:srgbClr val="FFF5B2"/>
          </a:solidFill>
          <a:ln w="12700" algn="ctr">
            <a:solidFill>
              <a:srgbClr val="969696"/>
            </a:solidFill>
            <a:round/>
            <a:headEnd/>
            <a:tailEnd/>
          </a:ln>
          <a:effectLst>
            <a:prstShdw prst="shdw13" dist="53882" dir="13500000">
              <a:schemeClr val="bg2"/>
            </a:prstShdw>
          </a:effectLst>
        </p:spPr>
        <p:txBody>
          <a:bodyPr wrap="none" anchor="ctr"/>
          <a:lstStyle/>
          <a:p>
            <a:pPr algn="ctr"/>
            <a:r>
              <a:rPr lang="en-US" sz="1000" b="1">
                <a:solidFill>
                  <a:srgbClr val="000000"/>
                </a:solidFill>
                <a:cs typeface="Arial" pitchFamily="34" charset="0"/>
              </a:rPr>
              <a:t>Voice (IVR) Lab</a:t>
            </a:r>
          </a:p>
        </p:txBody>
      </p:sp>
      <p:sp>
        <p:nvSpPr>
          <p:cNvPr id="32779" name="AutoShape 9" descr="10%"/>
          <p:cNvSpPr>
            <a:spLocks/>
          </p:cNvSpPr>
          <p:nvPr/>
        </p:nvSpPr>
        <p:spPr bwMode="auto">
          <a:xfrm>
            <a:off x="3336925" y="1260475"/>
            <a:ext cx="319088" cy="1030288"/>
          </a:xfrm>
          <a:prstGeom prst="leftBracket">
            <a:avLst>
              <a:gd name="adj" fmla="val 26937"/>
            </a:avLst>
          </a:prstGeom>
          <a:noFill/>
          <a:ln w="19050">
            <a:solidFill>
              <a:srgbClr val="08658A"/>
            </a:solidFill>
            <a:round/>
            <a:headEnd/>
            <a:tailEnd/>
          </a:ln>
        </p:spPr>
        <p:txBody>
          <a:bodyPr wrap="none" anchor="ctr"/>
          <a:lstStyle/>
          <a:p>
            <a:pPr algn="ctr"/>
            <a:endParaRPr lang="en-US">
              <a:solidFill>
                <a:srgbClr val="000000"/>
              </a:solidFill>
              <a:cs typeface="Arial" pitchFamily="34" charset="0"/>
            </a:endParaRPr>
          </a:p>
        </p:txBody>
      </p:sp>
      <p:sp>
        <p:nvSpPr>
          <p:cNvPr id="32780" name="AutoShape 10" descr="10%"/>
          <p:cNvSpPr>
            <a:spLocks/>
          </p:cNvSpPr>
          <p:nvPr/>
        </p:nvSpPr>
        <p:spPr bwMode="auto">
          <a:xfrm flipH="1">
            <a:off x="5497513" y="1260475"/>
            <a:ext cx="271462" cy="1055688"/>
          </a:xfrm>
          <a:prstGeom prst="leftBracket">
            <a:avLst>
              <a:gd name="adj" fmla="val 36278"/>
            </a:avLst>
          </a:prstGeom>
          <a:noFill/>
          <a:ln w="19050">
            <a:solidFill>
              <a:srgbClr val="08658A"/>
            </a:solidFill>
            <a:round/>
            <a:headEnd/>
            <a:tailEnd/>
          </a:ln>
        </p:spPr>
        <p:txBody>
          <a:bodyPr wrap="none" anchor="ctr"/>
          <a:lstStyle/>
          <a:p>
            <a:pPr algn="ctr"/>
            <a:endParaRPr lang="en-US">
              <a:solidFill>
                <a:srgbClr val="000000"/>
              </a:solidFill>
              <a:cs typeface="Arial" pitchFamily="34" charset="0"/>
            </a:endParaRPr>
          </a:p>
        </p:txBody>
      </p:sp>
      <p:sp>
        <p:nvSpPr>
          <p:cNvPr id="32781" name="AutoShape 16" descr="10%"/>
          <p:cNvSpPr>
            <a:spLocks noChangeArrowheads="1"/>
          </p:cNvSpPr>
          <p:nvPr/>
        </p:nvSpPr>
        <p:spPr bwMode="auto">
          <a:xfrm>
            <a:off x="3373438" y="2706688"/>
            <a:ext cx="2336800" cy="276225"/>
          </a:xfrm>
          <a:prstGeom prst="roundRect">
            <a:avLst>
              <a:gd name="adj" fmla="val 27009"/>
            </a:avLst>
          </a:prstGeom>
          <a:noFill/>
          <a:ln w="12700" algn="ctr">
            <a:noFill/>
            <a:round/>
            <a:headEnd/>
            <a:tailEnd/>
          </a:ln>
        </p:spPr>
        <p:txBody>
          <a:bodyPr wrap="none" anchor="ctr"/>
          <a:lstStyle/>
          <a:p>
            <a:pPr algn="ctr"/>
            <a:r>
              <a:rPr lang="en-US" sz="1100" b="1">
                <a:solidFill>
                  <a:srgbClr val="000000"/>
                </a:solidFill>
                <a:cs typeface="Arial" pitchFamily="34" charset="0"/>
              </a:rPr>
              <a:t>Application Layer</a:t>
            </a:r>
          </a:p>
        </p:txBody>
      </p:sp>
      <p:sp>
        <p:nvSpPr>
          <p:cNvPr id="32782" name="AutoShape 23" descr="10%"/>
          <p:cNvSpPr>
            <a:spLocks noChangeArrowheads="1"/>
          </p:cNvSpPr>
          <p:nvPr/>
        </p:nvSpPr>
        <p:spPr bwMode="auto">
          <a:xfrm>
            <a:off x="5795963" y="2706688"/>
            <a:ext cx="2336800" cy="276225"/>
          </a:xfrm>
          <a:prstGeom prst="roundRect">
            <a:avLst>
              <a:gd name="adj" fmla="val 27009"/>
            </a:avLst>
          </a:prstGeom>
          <a:noFill/>
          <a:ln w="12700" algn="ctr">
            <a:noFill/>
            <a:round/>
            <a:headEnd/>
            <a:tailEnd/>
          </a:ln>
        </p:spPr>
        <p:txBody>
          <a:bodyPr wrap="none" anchor="ctr"/>
          <a:lstStyle/>
          <a:p>
            <a:pPr algn="ctr"/>
            <a:r>
              <a:rPr lang="en-US" sz="1100" b="1">
                <a:solidFill>
                  <a:srgbClr val="000000"/>
                </a:solidFill>
                <a:cs typeface="Arial" pitchFamily="34" charset="0"/>
              </a:rPr>
              <a:t>Network Layer</a:t>
            </a:r>
          </a:p>
        </p:txBody>
      </p:sp>
      <p:sp>
        <p:nvSpPr>
          <p:cNvPr id="32783" name="Line 24"/>
          <p:cNvSpPr>
            <a:spLocks noChangeShapeType="1"/>
          </p:cNvSpPr>
          <p:nvPr/>
        </p:nvSpPr>
        <p:spPr bwMode="auto">
          <a:xfrm>
            <a:off x="5592763" y="3187700"/>
            <a:ext cx="290512" cy="0"/>
          </a:xfrm>
          <a:prstGeom prst="line">
            <a:avLst/>
          </a:prstGeom>
          <a:noFill/>
          <a:ln w="19050">
            <a:solidFill>
              <a:schemeClr val="tx1"/>
            </a:solidFill>
            <a:round/>
            <a:headEnd type="triangle" w="med" len="med"/>
            <a:tailEnd type="triangle" w="med" len="med"/>
          </a:ln>
        </p:spPr>
        <p:txBody>
          <a:bodyPr wrap="none" anchor="ctr"/>
          <a:lstStyle/>
          <a:p>
            <a:endParaRPr lang="en-US"/>
          </a:p>
        </p:txBody>
      </p:sp>
      <p:sp>
        <p:nvSpPr>
          <p:cNvPr id="32784" name="AutoShape 25" descr="10%"/>
          <p:cNvSpPr>
            <a:spLocks noChangeArrowheads="1"/>
          </p:cNvSpPr>
          <p:nvPr/>
        </p:nvSpPr>
        <p:spPr bwMode="auto">
          <a:xfrm>
            <a:off x="1450975" y="1387475"/>
            <a:ext cx="1682750" cy="276225"/>
          </a:xfrm>
          <a:prstGeom prst="roundRect">
            <a:avLst>
              <a:gd name="adj" fmla="val 27009"/>
            </a:avLst>
          </a:prstGeom>
          <a:noFill/>
          <a:ln w="12700" algn="ctr">
            <a:noFill/>
            <a:round/>
            <a:headEnd/>
            <a:tailEnd/>
          </a:ln>
        </p:spPr>
        <p:txBody>
          <a:bodyPr wrap="none" anchor="ctr"/>
          <a:lstStyle/>
          <a:p>
            <a:pPr algn="ctr"/>
            <a:r>
              <a:rPr lang="en-US" sz="1100" b="1">
                <a:solidFill>
                  <a:srgbClr val="000000"/>
                </a:solidFill>
                <a:cs typeface="Arial" pitchFamily="34" charset="0"/>
              </a:rPr>
              <a:t>Services Layer</a:t>
            </a:r>
          </a:p>
        </p:txBody>
      </p:sp>
      <p:sp>
        <p:nvSpPr>
          <p:cNvPr id="32785" name="AutoShape 26"/>
          <p:cNvSpPr>
            <a:spLocks noChangeArrowheads="1"/>
          </p:cNvSpPr>
          <p:nvPr/>
        </p:nvSpPr>
        <p:spPr bwMode="auto">
          <a:xfrm>
            <a:off x="1465263" y="1679575"/>
            <a:ext cx="1584325" cy="225425"/>
          </a:xfrm>
          <a:prstGeom prst="roundRect">
            <a:avLst>
              <a:gd name="adj" fmla="val 27009"/>
            </a:avLst>
          </a:prstGeom>
          <a:solidFill>
            <a:srgbClr val="FFF5B2"/>
          </a:solidFill>
          <a:ln w="12700" algn="ctr">
            <a:solidFill>
              <a:srgbClr val="969696"/>
            </a:solidFill>
            <a:round/>
            <a:headEnd/>
            <a:tailEnd/>
          </a:ln>
          <a:effectLst>
            <a:prstShdw prst="shdw13" dist="53882" dir="13500000">
              <a:schemeClr val="bg2"/>
            </a:prstShdw>
          </a:effectLst>
        </p:spPr>
        <p:txBody>
          <a:bodyPr wrap="none" anchor="ctr"/>
          <a:lstStyle/>
          <a:p>
            <a:pPr algn="ctr"/>
            <a:r>
              <a:rPr lang="en-US" sz="1000" b="1">
                <a:solidFill>
                  <a:srgbClr val="000000"/>
                </a:solidFill>
                <a:cs typeface="Arial" pitchFamily="34" charset="0"/>
              </a:rPr>
              <a:t>M &amp; E Lab</a:t>
            </a:r>
          </a:p>
        </p:txBody>
      </p:sp>
      <p:sp>
        <p:nvSpPr>
          <p:cNvPr id="32786" name="AutoShape 27"/>
          <p:cNvSpPr>
            <a:spLocks noChangeArrowheads="1"/>
          </p:cNvSpPr>
          <p:nvPr/>
        </p:nvSpPr>
        <p:spPr bwMode="auto">
          <a:xfrm>
            <a:off x="1465263" y="1962150"/>
            <a:ext cx="1584325" cy="225425"/>
          </a:xfrm>
          <a:prstGeom prst="roundRect">
            <a:avLst>
              <a:gd name="adj" fmla="val 27009"/>
            </a:avLst>
          </a:prstGeom>
          <a:solidFill>
            <a:srgbClr val="FFF5B2"/>
          </a:solidFill>
          <a:ln w="12700" algn="ctr">
            <a:solidFill>
              <a:srgbClr val="969696"/>
            </a:solidFill>
            <a:round/>
            <a:headEnd/>
            <a:tailEnd/>
          </a:ln>
          <a:effectLst>
            <a:prstShdw prst="shdw13" dist="53882" dir="13500000">
              <a:schemeClr val="bg2"/>
            </a:prstShdw>
          </a:effectLst>
        </p:spPr>
        <p:txBody>
          <a:bodyPr wrap="none" anchor="ctr"/>
          <a:lstStyle/>
          <a:p>
            <a:pPr algn="ctr"/>
            <a:r>
              <a:rPr lang="en-US" sz="1000" b="1" dirty="0">
                <a:solidFill>
                  <a:srgbClr val="000000"/>
                </a:solidFill>
                <a:cs typeface="Arial" pitchFamily="34" charset="0"/>
              </a:rPr>
              <a:t>SDP/VAS</a:t>
            </a:r>
          </a:p>
        </p:txBody>
      </p:sp>
      <p:sp>
        <p:nvSpPr>
          <p:cNvPr id="32787" name="AutoShape 28" descr="10%"/>
          <p:cNvSpPr>
            <a:spLocks/>
          </p:cNvSpPr>
          <p:nvPr/>
        </p:nvSpPr>
        <p:spPr bwMode="auto">
          <a:xfrm>
            <a:off x="1395413" y="1589088"/>
            <a:ext cx="242887" cy="657225"/>
          </a:xfrm>
          <a:prstGeom prst="leftBracket">
            <a:avLst>
              <a:gd name="adj" fmla="val 16699"/>
            </a:avLst>
          </a:prstGeom>
          <a:noFill/>
          <a:ln w="19050">
            <a:solidFill>
              <a:srgbClr val="08658A"/>
            </a:solidFill>
            <a:round/>
            <a:headEnd/>
            <a:tailEnd/>
          </a:ln>
        </p:spPr>
        <p:txBody>
          <a:bodyPr wrap="none" anchor="ctr"/>
          <a:lstStyle/>
          <a:p>
            <a:pPr algn="ctr"/>
            <a:endParaRPr lang="en-US">
              <a:solidFill>
                <a:srgbClr val="000000"/>
              </a:solidFill>
              <a:cs typeface="Arial" pitchFamily="34" charset="0"/>
            </a:endParaRPr>
          </a:p>
        </p:txBody>
      </p:sp>
      <p:sp>
        <p:nvSpPr>
          <p:cNvPr id="32788" name="AutoShape 29" descr="10%"/>
          <p:cNvSpPr>
            <a:spLocks/>
          </p:cNvSpPr>
          <p:nvPr/>
        </p:nvSpPr>
        <p:spPr bwMode="auto">
          <a:xfrm flipH="1">
            <a:off x="2854325" y="1589088"/>
            <a:ext cx="242888" cy="657225"/>
          </a:xfrm>
          <a:prstGeom prst="leftBracket">
            <a:avLst>
              <a:gd name="adj" fmla="val 22549"/>
            </a:avLst>
          </a:prstGeom>
          <a:noFill/>
          <a:ln w="19050">
            <a:solidFill>
              <a:srgbClr val="08658A"/>
            </a:solidFill>
            <a:round/>
            <a:headEnd/>
            <a:tailEnd/>
          </a:ln>
        </p:spPr>
        <p:txBody>
          <a:bodyPr wrap="none" anchor="ctr"/>
          <a:lstStyle/>
          <a:p>
            <a:pPr algn="ctr"/>
            <a:endParaRPr lang="en-US">
              <a:solidFill>
                <a:srgbClr val="000000"/>
              </a:solidFill>
              <a:cs typeface="Arial" pitchFamily="34" charset="0"/>
            </a:endParaRPr>
          </a:p>
        </p:txBody>
      </p:sp>
      <p:cxnSp>
        <p:nvCxnSpPr>
          <p:cNvPr id="32789" name="AutoShape 30"/>
          <p:cNvCxnSpPr>
            <a:cxnSpLocks noChangeShapeType="1"/>
          </p:cNvCxnSpPr>
          <p:nvPr/>
        </p:nvCxnSpPr>
        <p:spPr bwMode="auto">
          <a:xfrm rot="16200000" flipH="1">
            <a:off x="2316162" y="2138363"/>
            <a:ext cx="1000125" cy="1117600"/>
          </a:xfrm>
          <a:prstGeom prst="bentConnector2">
            <a:avLst/>
          </a:prstGeom>
          <a:noFill/>
          <a:ln w="19050">
            <a:solidFill>
              <a:schemeClr val="tx1"/>
            </a:solidFill>
            <a:miter lim="800000"/>
            <a:headEnd type="triangle" w="med" len="med"/>
            <a:tailEnd type="triangle" w="med" len="med"/>
          </a:ln>
        </p:spPr>
      </p:cxnSp>
      <p:sp>
        <p:nvSpPr>
          <p:cNvPr id="32790" name="AutoShape 12"/>
          <p:cNvSpPr>
            <a:spLocks noChangeArrowheads="1"/>
          </p:cNvSpPr>
          <p:nvPr/>
        </p:nvSpPr>
        <p:spPr bwMode="auto">
          <a:xfrm>
            <a:off x="3573463" y="2974975"/>
            <a:ext cx="519112" cy="415925"/>
          </a:xfrm>
          <a:prstGeom prst="roundRect">
            <a:avLst>
              <a:gd name="adj" fmla="val 27009"/>
            </a:avLst>
          </a:prstGeom>
          <a:solidFill>
            <a:srgbClr val="FFF5B2"/>
          </a:solidFill>
          <a:ln w="12700" algn="ctr">
            <a:solidFill>
              <a:srgbClr val="969696"/>
            </a:solidFill>
            <a:round/>
            <a:headEnd/>
            <a:tailEnd/>
          </a:ln>
          <a:effectLst>
            <a:prstShdw prst="shdw13" dist="53882" dir="13500000">
              <a:schemeClr val="bg2"/>
            </a:prstShdw>
          </a:effectLst>
        </p:spPr>
        <p:txBody>
          <a:bodyPr wrap="none" anchor="ctr"/>
          <a:lstStyle/>
          <a:p>
            <a:pPr algn="ctr"/>
            <a:r>
              <a:rPr lang="en-US" sz="1000" b="1">
                <a:solidFill>
                  <a:srgbClr val="000000"/>
                </a:solidFill>
                <a:cs typeface="Arial" pitchFamily="34" charset="0"/>
              </a:rPr>
              <a:t>IPTV</a:t>
            </a:r>
          </a:p>
        </p:txBody>
      </p:sp>
      <p:sp>
        <p:nvSpPr>
          <p:cNvPr id="32791" name="AutoShape 13"/>
          <p:cNvSpPr>
            <a:spLocks noChangeArrowheads="1"/>
          </p:cNvSpPr>
          <p:nvPr/>
        </p:nvSpPr>
        <p:spPr bwMode="auto">
          <a:xfrm>
            <a:off x="4135438" y="2974975"/>
            <a:ext cx="519112" cy="415925"/>
          </a:xfrm>
          <a:prstGeom prst="roundRect">
            <a:avLst>
              <a:gd name="adj" fmla="val 27009"/>
            </a:avLst>
          </a:prstGeom>
          <a:solidFill>
            <a:srgbClr val="FFF5B2"/>
          </a:solidFill>
          <a:ln w="12700" algn="ctr">
            <a:solidFill>
              <a:srgbClr val="969696"/>
            </a:solidFill>
            <a:round/>
            <a:headEnd/>
            <a:tailEnd/>
          </a:ln>
          <a:effectLst>
            <a:prstShdw prst="shdw13" dist="53882" dir="13500000">
              <a:schemeClr val="bg2"/>
            </a:prstShdw>
          </a:effectLst>
        </p:spPr>
        <p:txBody>
          <a:bodyPr wrap="none" anchor="ctr"/>
          <a:lstStyle/>
          <a:p>
            <a:pPr algn="ctr"/>
            <a:r>
              <a:rPr lang="en-US" sz="1000" b="1" dirty="0">
                <a:solidFill>
                  <a:srgbClr val="000000"/>
                </a:solidFill>
                <a:cs typeface="Arial" pitchFamily="34" charset="0"/>
              </a:rPr>
              <a:t>SDP</a:t>
            </a:r>
          </a:p>
        </p:txBody>
      </p:sp>
      <p:sp>
        <p:nvSpPr>
          <p:cNvPr id="32792" name="AutoShape 14"/>
          <p:cNvSpPr>
            <a:spLocks noChangeArrowheads="1"/>
          </p:cNvSpPr>
          <p:nvPr/>
        </p:nvSpPr>
        <p:spPr bwMode="auto">
          <a:xfrm>
            <a:off x="4706938" y="2974975"/>
            <a:ext cx="757237" cy="415925"/>
          </a:xfrm>
          <a:prstGeom prst="roundRect">
            <a:avLst>
              <a:gd name="adj" fmla="val 27009"/>
            </a:avLst>
          </a:prstGeom>
          <a:solidFill>
            <a:schemeClr val="accent5">
              <a:lumMod val="25000"/>
            </a:schemeClr>
          </a:solidFill>
          <a:ln w="12700" algn="ctr">
            <a:solidFill>
              <a:srgbClr val="969696"/>
            </a:solidFill>
            <a:round/>
            <a:headEnd/>
            <a:tailEnd/>
          </a:ln>
          <a:effectLst>
            <a:prstShdw prst="shdw13" dist="53882" dir="13500000">
              <a:schemeClr val="bg2"/>
            </a:prstShdw>
          </a:effectLst>
        </p:spPr>
        <p:txBody>
          <a:bodyPr wrap="none" anchor="ctr"/>
          <a:lstStyle/>
          <a:p>
            <a:pPr algn="ctr"/>
            <a:r>
              <a:rPr lang="en-US" sz="1000" b="1">
                <a:solidFill>
                  <a:srgbClr val="FFFFFF"/>
                </a:solidFill>
                <a:cs typeface="Arial" pitchFamily="34" charset="0"/>
              </a:rPr>
              <a:t>OSS/BSS</a:t>
            </a:r>
          </a:p>
        </p:txBody>
      </p:sp>
      <p:sp>
        <p:nvSpPr>
          <p:cNvPr id="32793" name="AutoShape 15" descr="10%"/>
          <p:cNvSpPr>
            <a:spLocks/>
          </p:cNvSpPr>
          <p:nvPr/>
        </p:nvSpPr>
        <p:spPr bwMode="auto">
          <a:xfrm flipH="1">
            <a:off x="5141913" y="2874963"/>
            <a:ext cx="390525" cy="561975"/>
          </a:xfrm>
          <a:prstGeom prst="leftBracket">
            <a:avLst>
              <a:gd name="adj" fmla="val 11992"/>
            </a:avLst>
          </a:prstGeom>
          <a:noFill/>
          <a:ln w="19050">
            <a:solidFill>
              <a:srgbClr val="08658A"/>
            </a:solidFill>
            <a:round/>
            <a:headEnd/>
            <a:tailEnd/>
          </a:ln>
        </p:spPr>
        <p:txBody>
          <a:bodyPr wrap="none" anchor="ctr"/>
          <a:lstStyle/>
          <a:p>
            <a:pPr algn="ctr"/>
            <a:endParaRPr lang="en-US">
              <a:solidFill>
                <a:srgbClr val="000000"/>
              </a:solidFill>
              <a:cs typeface="Arial" pitchFamily="34" charset="0"/>
            </a:endParaRPr>
          </a:p>
        </p:txBody>
      </p:sp>
      <p:sp>
        <p:nvSpPr>
          <p:cNvPr id="32794" name="AutoShape 19"/>
          <p:cNvSpPr>
            <a:spLocks noChangeArrowheads="1"/>
          </p:cNvSpPr>
          <p:nvPr/>
        </p:nvSpPr>
        <p:spPr bwMode="auto">
          <a:xfrm>
            <a:off x="6010275" y="2974975"/>
            <a:ext cx="519113" cy="415925"/>
          </a:xfrm>
          <a:prstGeom prst="roundRect">
            <a:avLst>
              <a:gd name="adj" fmla="val 27009"/>
            </a:avLst>
          </a:prstGeom>
          <a:solidFill>
            <a:srgbClr val="FFF5B2"/>
          </a:solidFill>
          <a:ln w="12700" algn="ctr">
            <a:solidFill>
              <a:srgbClr val="969696"/>
            </a:solidFill>
            <a:round/>
            <a:headEnd/>
            <a:tailEnd/>
          </a:ln>
          <a:effectLst>
            <a:prstShdw prst="shdw13" dist="53882" dir="13500000">
              <a:schemeClr val="bg2"/>
            </a:prstShdw>
          </a:effectLst>
        </p:spPr>
        <p:txBody>
          <a:bodyPr wrap="none" anchor="ctr"/>
          <a:lstStyle/>
          <a:p>
            <a:pPr algn="ctr"/>
            <a:r>
              <a:rPr lang="en-US" sz="1000" b="1">
                <a:solidFill>
                  <a:srgbClr val="000000"/>
                </a:solidFill>
                <a:cs typeface="Arial" pitchFamily="34" charset="0"/>
              </a:rPr>
              <a:t>IN </a:t>
            </a:r>
          </a:p>
          <a:p>
            <a:pPr algn="ctr"/>
            <a:r>
              <a:rPr lang="en-US" sz="1000" b="1">
                <a:solidFill>
                  <a:srgbClr val="000000"/>
                </a:solidFill>
                <a:cs typeface="Arial" pitchFamily="34" charset="0"/>
              </a:rPr>
              <a:t>Lab</a:t>
            </a:r>
          </a:p>
        </p:txBody>
      </p:sp>
      <p:sp>
        <p:nvSpPr>
          <p:cNvPr id="32795" name="AutoShape 20"/>
          <p:cNvSpPr>
            <a:spLocks noChangeArrowheads="1"/>
          </p:cNvSpPr>
          <p:nvPr/>
        </p:nvSpPr>
        <p:spPr bwMode="auto">
          <a:xfrm>
            <a:off x="6572250" y="2974975"/>
            <a:ext cx="519113" cy="415925"/>
          </a:xfrm>
          <a:prstGeom prst="roundRect">
            <a:avLst>
              <a:gd name="adj" fmla="val 27009"/>
            </a:avLst>
          </a:prstGeom>
          <a:solidFill>
            <a:srgbClr val="CADAED"/>
          </a:solidFill>
          <a:ln w="12700" algn="ctr">
            <a:solidFill>
              <a:srgbClr val="969696"/>
            </a:solidFill>
            <a:round/>
            <a:headEnd/>
            <a:tailEnd/>
          </a:ln>
          <a:effectLst>
            <a:prstShdw prst="shdw13" dist="53882" dir="13500000">
              <a:schemeClr val="bg2"/>
            </a:prstShdw>
          </a:effectLst>
        </p:spPr>
        <p:txBody>
          <a:bodyPr wrap="none" anchor="ctr"/>
          <a:lstStyle/>
          <a:p>
            <a:pPr algn="ctr"/>
            <a:r>
              <a:rPr lang="en-US" sz="1000" b="1">
                <a:solidFill>
                  <a:srgbClr val="000000"/>
                </a:solidFill>
                <a:cs typeface="Arial" pitchFamily="34" charset="0"/>
              </a:rPr>
              <a:t>INCA </a:t>
            </a:r>
          </a:p>
          <a:p>
            <a:pPr algn="ctr"/>
            <a:r>
              <a:rPr lang="en-US" sz="1000" b="1">
                <a:solidFill>
                  <a:srgbClr val="000000"/>
                </a:solidFill>
                <a:cs typeface="Arial" pitchFamily="34" charset="0"/>
              </a:rPr>
              <a:t>Lab</a:t>
            </a:r>
          </a:p>
        </p:txBody>
      </p:sp>
      <p:sp>
        <p:nvSpPr>
          <p:cNvPr id="32796" name="AutoShape 21"/>
          <p:cNvSpPr>
            <a:spLocks noChangeArrowheads="1"/>
          </p:cNvSpPr>
          <p:nvPr/>
        </p:nvSpPr>
        <p:spPr bwMode="auto">
          <a:xfrm>
            <a:off x="7143750" y="2974975"/>
            <a:ext cx="757238" cy="415925"/>
          </a:xfrm>
          <a:prstGeom prst="roundRect">
            <a:avLst>
              <a:gd name="adj" fmla="val 27009"/>
            </a:avLst>
          </a:prstGeom>
          <a:solidFill>
            <a:srgbClr val="CADAED"/>
          </a:solidFill>
          <a:ln w="12700" algn="ctr">
            <a:solidFill>
              <a:srgbClr val="969696"/>
            </a:solidFill>
            <a:round/>
            <a:headEnd/>
            <a:tailEnd/>
          </a:ln>
          <a:effectLst>
            <a:prstShdw prst="shdw13" dist="53882" dir="13500000">
              <a:schemeClr val="bg2"/>
            </a:prstShdw>
          </a:effectLst>
        </p:spPr>
        <p:txBody>
          <a:bodyPr wrap="none" anchor="ctr"/>
          <a:lstStyle/>
          <a:p>
            <a:pPr algn="ctr"/>
            <a:r>
              <a:rPr lang="en-US" sz="1000" b="1" dirty="0">
                <a:solidFill>
                  <a:srgbClr val="000000"/>
                </a:solidFill>
                <a:cs typeface="Arial" pitchFamily="34" charset="0"/>
              </a:rPr>
              <a:t>Handset</a:t>
            </a:r>
            <a:br>
              <a:rPr lang="en-US" sz="1000" b="1" dirty="0">
                <a:solidFill>
                  <a:srgbClr val="000000"/>
                </a:solidFill>
                <a:cs typeface="Arial" pitchFamily="34" charset="0"/>
              </a:rPr>
            </a:br>
            <a:r>
              <a:rPr lang="en-US" sz="1000" b="1" dirty="0">
                <a:solidFill>
                  <a:srgbClr val="000000"/>
                </a:solidFill>
                <a:cs typeface="Arial" pitchFamily="34" charset="0"/>
              </a:rPr>
              <a:t>CoE</a:t>
            </a:r>
          </a:p>
        </p:txBody>
      </p:sp>
      <p:sp>
        <p:nvSpPr>
          <p:cNvPr id="32797" name="AutoShape 11" descr="10%"/>
          <p:cNvSpPr>
            <a:spLocks/>
          </p:cNvSpPr>
          <p:nvPr/>
        </p:nvSpPr>
        <p:spPr bwMode="auto">
          <a:xfrm>
            <a:off x="3479800" y="2874963"/>
            <a:ext cx="390525" cy="561975"/>
          </a:xfrm>
          <a:prstGeom prst="leftBracket">
            <a:avLst>
              <a:gd name="adj" fmla="val 11992"/>
            </a:avLst>
          </a:prstGeom>
          <a:noFill/>
          <a:ln w="19050">
            <a:solidFill>
              <a:srgbClr val="08658A"/>
            </a:solidFill>
            <a:round/>
            <a:headEnd/>
            <a:tailEnd/>
          </a:ln>
        </p:spPr>
        <p:txBody>
          <a:bodyPr wrap="none" anchor="ctr"/>
          <a:lstStyle/>
          <a:p>
            <a:pPr algn="ctr"/>
            <a:endParaRPr lang="en-US">
              <a:solidFill>
                <a:srgbClr val="000000"/>
              </a:solidFill>
              <a:cs typeface="Arial" pitchFamily="34" charset="0"/>
            </a:endParaRPr>
          </a:p>
        </p:txBody>
      </p:sp>
      <p:sp>
        <p:nvSpPr>
          <p:cNvPr id="32798" name="AutoShape 18" descr="10%"/>
          <p:cNvSpPr>
            <a:spLocks/>
          </p:cNvSpPr>
          <p:nvPr/>
        </p:nvSpPr>
        <p:spPr bwMode="auto">
          <a:xfrm>
            <a:off x="5916613" y="2874963"/>
            <a:ext cx="390525" cy="561975"/>
          </a:xfrm>
          <a:prstGeom prst="leftBracket">
            <a:avLst>
              <a:gd name="adj" fmla="val 11992"/>
            </a:avLst>
          </a:prstGeom>
          <a:noFill/>
          <a:ln w="19050">
            <a:solidFill>
              <a:srgbClr val="08658A"/>
            </a:solidFill>
            <a:round/>
            <a:headEnd/>
            <a:tailEnd/>
          </a:ln>
        </p:spPr>
        <p:txBody>
          <a:bodyPr wrap="none" anchor="ctr"/>
          <a:lstStyle/>
          <a:p>
            <a:pPr algn="ctr"/>
            <a:endParaRPr lang="en-US">
              <a:solidFill>
                <a:srgbClr val="000000"/>
              </a:solidFill>
              <a:cs typeface="Arial" pitchFamily="34" charset="0"/>
            </a:endParaRPr>
          </a:p>
        </p:txBody>
      </p:sp>
      <p:sp>
        <p:nvSpPr>
          <p:cNvPr id="32799" name="AutoShape 22" descr="10%"/>
          <p:cNvSpPr>
            <a:spLocks/>
          </p:cNvSpPr>
          <p:nvPr/>
        </p:nvSpPr>
        <p:spPr bwMode="auto">
          <a:xfrm flipH="1">
            <a:off x="7564438" y="2874963"/>
            <a:ext cx="390525" cy="561975"/>
          </a:xfrm>
          <a:prstGeom prst="leftBracket">
            <a:avLst>
              <a:gd name="adj" fmla="val 11992"/>
            </a:avLst>
          </a:prstGeom>
          <a:noFill/>
          <a:ln w="19050">
            <a:solidFill>
              <a:srgbClr val="08658A"/>
            </a:solidFill>
            <a:round/>
            <a:headEnd/>
            <a:tailEnd/>
          </a:ln>
        </p:spPr>
        <p:txBody>
          <a:bodyPr wrap="none" anchor="ctr"/>
          <a:lstStyle/>
          <a:p>
            <a:pPr algn="ctr"/>
            <a:endParaRPr lang="en-US">
              <a:solidFill>
                <a:srgbClr val="000000"/>
              </a:solidFill>
              <a:cs typeface="Arial" pitchFamily="34" charset="0"/>
            </a:endParaRPr>
          </a:p>
        </p:txBody>
      </p:sp>
      <p:sp>
        <p:nvSpPr>
          <p:cNvPr id="32800" name="Line 24"/>
          <p:cNvSpPr>
            <a:spLocks noChangeShapeType="1"/>
          </p:cNvSpPr>
          <p:nvPr/>
        </p:nvSpPr>
        <p:spPr bwMode="auto">
          <a:xfrm flipV="1">
            <a:off x="4446588" y="2286000"/>
            <a:ext cx="0" cy="457200"/>
          </a:xfrm>
          <a:prstGeom prst="line">
            <a:avLst/>
          </a:prstGeom>
          <a:noFill/>
          <a:ln w="19050">
            <a:solidFill>
              <a:schemeClr val="tx1"/>
            </a:solidFill>
            <a:round/>
            <a:headEnd type="triangle" w="med" len="med"/>
            <a:tailEnd type="triangle" w="med" len="med"/>
          </a:ln>
        </p:spPr>
        <p:txBody>
          <a:bodyPr wrap="none" anchor="ctr"/>
          <a:lstStyle/>
          <a:p>
            <a:endParaRPr lang="en-US"/>
          </a:p>
        </p:txBody>
      </p:sp>
      <p:sp>
        <p:nvSpPr>
          <p:cNvPr id="32801" name="Oval 32"/>
          <p:cNvSpPr>
            <a:spLocks noChangeArrowheads="1"/>
          </p:cNvSpPr>
          <p:nvPr/>
        </p:nvSpPr>
        <p:spPr bwMode="auto">
          <a:xfrm>
            <a:off x="3227388" y="2693988"/>
            <a:ext cx="2514600" cy="914400"/>
          </a:xfrm>
          <a:prstGeom prst="ellipse">
            <a:avLst/>
          </a:prstGeom>
          <a:noFill/>
          <a:ln w="28575" algn="ctr">
            <a:solidFill>
              <a:schemeClr val="tx1"/>
            </a:solidFill>
            <a:prstDash val="sysDot"/>
            <a:round/>
            <a:headEnd/>
            <a:tailEnd/>
          </a:ln>
        </p:spPr>
        <p:txBody>
          <a:bodyPr/>
          <a:lstStyle/>
          <a:p>
            <a:pPr algn="ctr" eaLnBrk="0" hangingPunct="0"/>
            <a:endParaRPr lang="en-US" sz="800" b="1"/>
          </a:p>
        </p:txBody>
      </p:sp>
      <p:sp>
        <p:nvSpPr>
          <p:cNvPr id="33" name="Rounded Rectangle 32"/>
          <p:cNvSpPr/>
          <p:nvPr/>
        </p:nvSpPr>
        <p:spPr bwMode="auto">
          <a:xfrm>
            <a:off x="3303588" y="3913094"/>
            <a:ext cx="2514600" cy="304800"/>
          </a:xfrm>
          <a:prstGeom prst="roundRect">
            <a:avLst/>
          </a:prstGeom>
          <a:solidFill>
            <a:srgbClr val="D5D10E"/>
          </a:solidFill>
          <a:ln w="12700">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lnRef>
          <a:fillRef idx="1">
            <a:schemeClr val="lt1"/>
          </a:fillRef>
          <a:effectRef idx="0">
            <a:schemeClr val="accent2"/>
          </a:effectRef>
          <a:fontRef idx="minor">
            <a:schemeClr val="dk1"/>
          </a:fontRef>
        </p:style>
        <p:txBody>
          <a:bodyPr/>
          <a:lstStyle/>
          <a:p>
            <a:pPr algn="ctr" eaLnBrk="0" hangingPunct="0">
              <a:defRPr/>
            </a:pPr>
            <a:r>
              <a:rPr lang="en-US" sz="1400" b="1" dirty="0"/>
              <a:t>Application Layer</a:t>
            </a:r>
            <a:endParaRPr lang="en-US" sz="1400" b="1" dirty="0">
              <a:solidFill>
                <a:schemeClr val="tx1"/>
              </a:solidFill>
            </a:endParaRPr>
          </a:p>
        </p:txBody>
      </p:sp>
      <p:sp>
        <p:nvSpPr>
          <p:cNvPr id="32808" name="Down Arrow 51"/>
          <p:cNvSpPr>
            <a:spLocks noChangeArrowheads="1"/>
          </p:cNvSpPr>
          <p:nvPr/>
        </p:nvSpPr>
        <p:spPr bwMode="auto">
          <a:xfrm>
            <a:off x="4446588" y="3622675"/>
            <a:ext cx="165100" cy="263525"/>
          </a:xfrm>
          <a:prstGeom prst="downArrow">
            <a:avLst>
              <a:gd name="adj1" fmla="val 50000"/>
              <a:gd name="adj2" fmla="val 50153"/>
            </a:avLst>
          </a:prstGeom>
          <a:solidFill>
            <a:srgbClr val="BBB1A5"/>
          </a:solidFill>
          <a:ln w="12700" algn="ctr">
            <a:solidFill>
              <a:srgbClr val="969696"/>
            </a:solidFill>
            <a:round/>
            <a:headEnd/>
            <a:tailEnd/>
          </a:ln>
          <a:effectLst>
            <a:prstShdw prst="shdw17" dist="17961" dir="2700000">
              <a:schemeClr val="bg2"/>
            </a:prstShdw>
          </a:effectLst>
        </p:spPr>
        <p:txBody>
          <a:bodyPr/>
          <a:lstStyle/>
          <a:p>
            <a:pPr algn="ctr" eaLnBrk="0" hangingPunct="0"/>
            <a:endParaRPr lang="en-US" sz="800" b="1"/>
          </a:p>
        </p:txBody>
      </p:sp>
      <p:sp>
        <p:nvSpPr>
          <p:cNvPr id="35" name="Flowchart: Card 34"/>
          <p:cNvSpPr/>
          <p:nvPr/>
        </p:nvSpPr>
        <p:spPr bwMode="auto">
          <a:xfrm>
            <a:off x="818864" y="4299042"/>
            <a:ext cx="7782211" cy="1678675"/>
          </a:xfrm>
          <a:prstGeom prst="flowChartPunchedCard">
            <a:avLst/>
          </a:prstGeom>
          <a:solidFill>
            <a:srgbClr val="F6F37A"/>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wrap="square" anchor="ctr"/>
          <a:lstStyle/>
          <a:p>
            <a:pPr marL="115888" indent="-115888">
              <a:lnSpc>
                <a:spcPct val="110000"/>
              </a:lnSpc>
              <a:buClr>
                <a:srgbClr val="4E84C4"/>
              </a:buClr>
              <a:buFontTx/>
              <a:buChar char="•"/>
              <a:defRPr/>
            </a:pPr>
            <a:r>
              <a:rPr lang="en-US" sz="1400" dirty="0" err="1" smtClean="0">
                <a:solidFill>
                  <a:srgbClr val="002060"/>
                </a:solidFill>
              </a:rPr>
              <a:t>SoA</a:t>
            </a:r>
            <a:r>
              <a:rPr lang="en-US" sz="1400" dirty="0" smtClean="0">
                <a:solidFill>
                  <a:srgbClr val="002060"/>
                </a:solidFill>
              </a:rPr>
              <a:t> and SID based middleware and COTS integration layer that can be used as reusable assets in reducing SI time to implement</a:t>
            </a:r>
          </a:p>
          <a:p>
            <a:pPr marL="115888" indent="-115888">
              <a:lnSpc>
                <a:spcPct val="110000"/>
              </a:lnSpc>
              <a:buClr>
                <a:srgbClr val="4E84C4"/>
              </a:buClr>
              <a:buFontTx/>
              <a:buChar char="•"/>
              <a:defRPr/>
            </a:pPr>
            <a:r>
              <a:rPr lang="en-US" sz="1400" dirty="0" smtClean="0">
                <a:solidFill>
                  <a:srgbClr val="002060"/>
                </a:solidFill>
              </a:rPr>
              <a:t>Participate in industry standards and forums such as OSSJ and Catalyst programs</a:t>
            </a:r>
          </a:p>
          <a:p>
            <a:pPr marL="115888" indent="-115888">
              <a:lnSpc>
                <a:spcPct val="110000"/>
              </a:lnSpc>
              <a:buClr>
                <a:srgbClr val="4E84C4"/>
              </a:buClr>
              <a:buFontTx/>
              <a:buChar char="•"/>
              <a:defRPr/>
            </a:pPr>
            <a:r>
              <a:rPr lang="en-US" sz="1400" dirty="0" smtClean="0">
                <a:solidFill>
                  <a:srgbClr val="002060"/>
                </a:solidFill>
              </a:rPr>
              <a:t>PoCs to showcase our assets and experience in emerging services/technologies such as IPTV</a:t>
            </a:r>
          </a:p>
          <a:p>
            <a:pPr marL="115888" indent="-115888">
              <a:lnSpc>
                <a:spcPct val="110000"/>
              </a:lnSpc>
              <a:buClr>
                <a:srgbClr val="4E84C4"/>
              </a:buClr>
              <a:buFontTx/>
              <a:buChar char="•"/>
              <a:defRPr/>
            </a:pPr>
            <a:r>
              <a:rPr lang="en-US" sz="1400" dirty="0" smtClean="0">
                <a:solidFill>
                  <a:srgbClr val="002060"/>
                </a:solidFill>
              </a:rPr>
              <a:t>Reusable assets/frameworks/accelerators/</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4925" y="152400"/>
            <a:ext cx="8753475" cy="448521"/>
          </a:xfrm>
        </p:spPr>
        <p:txBody>
          <a:bodyPr>
            <a:noAutofit/>
          </a:bodyPr>
          <a:lstStyle/>
          <a:p>
            <a:r>
              <a:rPr lang="en-US" dirty="0" smtClean="0"/>
              <a:t>TCS as a Business Transformation Partner</a:t>
            </a:r>
            <a:endParaRPr lang="en-US" dirty="0"/>
          </a:p>
        </p:txBody>
      </p:sp>
      <p:sp>
        <p:nvSpPr>
          <p:cNvPr id="5" name="Freeform 4"/>
          <p:cNvSpPr>
            <a:spLocks/>
          </p:cNvSpPr>
          <p:nvPr/>
        </p:nvSpPr>
        <p:spPr bwMode="gray">
          <a:xfrm>
            <a:off x="704850" y="1195388"/>
            <a:ext cx="7726363" cy="4198937"/>
          </a:xfrm>
          <a:custGeom>
            <a:avLst/>
            <a:gdLst>
              <a:gd name="T0" fmla="*/ 0 w 4852"/>
              <a:gd name="T1" fmla="*/ 2134 h 2134"/>
              <a:gd name="T2" fmla="*/ 1221 w 4852"/>
              <a:gd name="T3" fmla="*/ 1883 h 2134"/>
              <a:gd name="T4" fmla="*/ 2252 w 4852"/>
              <a:gd name="T5" fmla="*/ 1095 h 2134"/>
              <a:gd name="T6" fmla="*/ 3701 w 4852"/>
              <a:gd name="T7" fmla="*/ 820 h 2134"/>
              <a:gd name="T8" fmla="*/ 4852 w 4852"/>
              <a:gd name="T9" fmla="*/ 0 h 2134"/>
              <a:gd name="T10" fmla="*/ 0 60000 65536"/>
              <a:gd name="T11" fmla="*/ 0 60000 65536"/>
              <a:gd name="T12" fmla="*/ 0 60000 65536"/>
              <a:gd name="T13" fmla="*/ 0 60000 65536"/>
              <a:gd name="T14" fmla="*/ 0 60000 65536"/>
              <a:gd name="T15" fmla="*/ 0 w 4852"/>
              <a:gd name="T16" fmla="*/ 0 h 2134"/>
              <a:gd name="T17" fmla="*/ 4852 w 4852"/>
              <a:gd name="T18" fmla="*/ 2134 h 2134"/>
            </a:gdLst>
            <a:ahLst/>
            <a:cxnLst>
              <a:cxn ang="T10">
                <a:pos x="T0" y="T1"/>
              </a:cxn>
              <a:cxn ang="T11">
                <a:pos x="T2" y="T3"/>
              </a:cxn>
              <a:cxn ang="T12">
                <a:pos x="T4" y="T5"/>
              </a:cxn>
              <a:cxn ang="T13">
                <a:pos x="T6" y="T7"/>
              </a:cxn>
              <a:cxn ang="T14">
                <a:pos x="T8" y="T9"/>
              </a:cxn>
            </a:cxnLst>
            <a:rect l="T15" t="T16" r="T17" b="T18"/>
            <a:pathLst>
              <a:path w="4852" h="2134">
                <a:moveTo>
                  <a:pt x="0" y="2134"/>
                </a:moveTo>
                <a:cubicBezTo>
                  <a:pt x="204" y="2092"/>
                  <a:pt x="846" y="2056"/>
                  <a:pt x="1221" y="1883"/>
                </a:cubicBezTo>
                <a:cubicBezTo>
                  <a:pt x="1596" y="1710"/>
                  <a:pt x="1839" y="1272"/>
                  <a:pt x="2252" y="1095"/>
                </a:cubicBezTo>
                <a:cubicBezTo>
                  <a:pt x="2665" y="918"/>
                  <a:pt x="3268" y="1003"/>
                  <a:pt x="3701" y="820"/>
                </a:cubicBezTo>
                <a:cubicBezTo>
                  <a:pt x="4134" y="637"/>
                  <a:pt x="4612" y="171"/>
                  <a:pt x="4852" y="0"/>
                </a:cubicBezTo>
              </a:path>
            </a:pathLst>
          </a:custGeom>
          <a:noFill/>
          <a:ln w="31750">
            <a:solidFill>
              <a:srgbClr val="005293"/>
            </a:solidFill>
            <a:round/>
            <a:headEnd/>
            <a:tailEnd type="triangle" w="med" len="med"/>
          </a:ln>
          <a:effectLst>
            <a:outerShdw blurRad="50800" dist="38100" dir="10800000" algn="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 name="Rectangle 16"/>
          <p:cNvSpPr>
            <a:spLocks noChangeArrowheads="1"/>
          </p:cNvSpPr>
          <p:nvPr/>
        </p:nvSpPr>
        <p:spPr bwMode="auto">
          <a:xfrm>
            <a:off x="470646" y="900954"/>
            <a:ext cx="2190667" cy="2328022"/>
          </a:xfrm>
          <a:prstGeom prst="rect">
            <a:avLst/>
          </a:prstGeom>
          <a:solidFill>
            <a:schemeClr val="accent2">
              <a:lumMod val="50000"/>
            </a:schemeClr>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lstStyle/>
          <a:p>
            <a:pPr marL="111125" indent="-111125">
              <a:lnSpc>
                <a:spcPct val="110000"/>
              </a:lnSpc>
              <a:buClr>
                <a:schemeClr val="hlink"/>
              </a:buClr>
              <a:defRPr/>
            </a:pPr>
            <a:r>
              <a:rPr lang="en-US" sz="1100" b="1" dirty="0">
                <a:solidFill>
                  <a:schemeClr val="bg1"/>
                </a:solidFill>
                <a:latin typeface="Arial" charset="0"/>
              </a:rPr>
              <a:t>Integrated Services </a:t>
            </a:r>
            <a:endParaRPr lang="en-US" sz="1050" b="1" dirty="0">
              <a:solidFill>
                <a:schemeClr val="bg1"/>
              </a:solidFill>
              <a:latin typeface="Arial" charset="0"/>
            </a:endParaRPr>
          </a:p>
          <a:p>
            <a:pPr marL="111125" indent="-111125">
              <a:lnSpc>
                <a:spcPct val="110000"/>
              </a:lnSpc>
              <a:buClr>
                <a:schemeClr val="hlink"/>
              </a:buClr>
              <a:buFontTx/>
              <a:buChar char="•"/>
              <a:defRPr/>
            </a:pPr>
            <a:r>
              <a:rPr lang="en-US" sz="1100" dirty="0">
                <a:solidFill>
                  <a:schemeClr val="bg1"/>
                </a:solidFill>
                <a:latin typeface="Arial" charset="0"/>
              </a:rPr>
              <a:t>Global Consulting for IT - Business Align Management, Portfolio &amp; Process management</a:t>
            </a:r>
          </a:p>
          <a:p>
            <a:pPr marL="111125" indent="-111125">
              <a:lnSpc>
                <a:spcPct val="110000"/>
              </a:lnSpc>
              <a:buClr>
                <a:schemeClr val="hlink"/>
              </a:buClr>
              <a:buFontTx/>
              <a:buChar char="•"/>
              <a:defRPr/>
            </a:pPr>
            <a:r>
              <a:rPr lang="en-US" sz="1100" dirty="0">
                <a:solidFill>
                  <a:schemeClr val="bg1"/>
                </a:solidFill>
                <a:latin typeface="Arial" charset="0"/>
              </a:rPr>
              <a:t>Infrastructure Services for simplification and servicing </a:t>
            </a:r>
          </a:p>
          <a:p>
            <a:pPr marL="111125" indent="-111125">
              <a:lnSpc>
                <a:spcPct val="110000"/>
              </a:lnSpc>
              <a:buClr>
                <a:schemeClr val="hlink"/>
              </a:buClr>
              <a:buFontTx/>
              <a:buChar char="•"/>
              <a:defRPr/>
            </a:pPr>
            <a:r>
              <a:rPr lang="en-US" sz="1100" dirty="0">
                <a:solidFill>
                  <a:schemeClr val="bg1"/>
                </a:solidFill>
                <a:latin typeface="Arial" charset="0"/>
              </a:rPr>
              <a:t>Application Development &amp; Maintenance</a:t>
            </a:r>
          </a:p>
          <a:p>
            <a:pPr marL="111125" indent="-111125">
              <a:lnSpc>
                <a:spcPct val="110000"/>
              </a:lnSpc>
              <a:buClr>
                <a:schemeClr val="hlink"/>
              </a:buClr>
              <a:buFontTx/>
              <a:buChar char="•"/>
              <a:defRPr/>
            </a:pPr>
            <a:r>
              <a:rPr lang="en-US" sz="1100" dirty="0">
                <a:solidFill>
                  <a:schemeClr val="bg1"/>
                </a:solidFill>
                <a:latin typeface="Arial" charset="0"/>
              </a:rPr>
              <a:t>Enterprise Solutions</a:t>
            </a:r>
          </a:p>
          <a:p>
            <a:pPr marL="111125" indent="-111125">
              <a:lnSpc>
                <a:spcPct val="110000"/>
              </a:lnSpc>
              <a:buClr>
                <a:schemeClr val="hlink"/>
              </a:buClr>
              <a:buFontTx/>
              <a:buChar char="•"/>
              <a:defRPr/>
            </a:pPr>
            <a:r>
              <a:rPr lang="en-US" sz="1100" dirty="0">
                <a:solidFill>
                  <a:schemeClr val="bg1"/>
                </a:solidFill>
                <a:latin typeface="Arial" charset="0"/>
              </a:rPr>
              <a:t>Asset leverage for technology and </a:t>
            </a:r>
            <a:r>
              <a:rPr lang="en-US" sz="1100" dirty="0" smtClean="0">
                <a:solidFill>
                  <a:schemeClr val="bg1"/>
                </a:solidFill>
                <a:latin typeface="Arial" charset="0"/>
              </a:rPr>
              <a:t>solutioning</a:t>
            </a:r>
            <a:endParaRPr lang="en-US" sz="1100" dirty="0">
              <a:solidFill>
                <a:schemeClr val="bg1"/>
              </a:solidFill>
              <a:latin typeface="Arial" charset="0"/>
            </a:endParaRPr>
          </a:p>
        </p:txBody>
      </p:sp>
      <p:sp>
        <p:nvSpPr>
          <p:cNvPr id="12" name="Rectangle 3"/>
          <p:cNvSpPr>
            <a:spLocks noChangeArrowheads="1"/>
          </p:cNvSpPr>
          <p:nvPr/>
        </p:nvSpPr>
        <p:spPr bwMode="auto">
          <a:xfrm>
            <a:off x="1693863" y="5567363"/>
            <a:ext cx="2636837" cy="401637"/>
          </a:xfrm>
          <a:prstGeom prst="rect">
            <a:avLst/>
          </a:prstGeom>
          <a:noFill/>
          <a:ln w="15875">
            <a:noFill/>
            <a:miter lim="800000"/>
            <a:headEnd/>
            <a:tailEnd/>
          </a:ln>
          <a:effectLst>
            <a:prstShdw prst="shdw17" dist="17961" dir="2700000">
              <a:srgbClr val="7A8E99"/>
            </a:prstShdw>
          </a:effectLst>
        </p:spPr>
        <p:txBody>
          <a:bodyPr/>
          <a:lstStyle/>
          <a:p>
            <a:pPr marL="114300" indent="-114300">
              <a:spcBef>
                <a:spcPct val="30000"/>
              </a:spcBef>
              <a:buClr>
                <a:srgbClr val="4E84C4"/>
              </a:buClr>
              <a:buFont typeface="Wingdings" pitchFamily="2" charset="2"/>
              <a:buChar char="ü"/>
            </a:pPr>
            <a:r>
              <a:rPr lang="en-US" sz="1100" b="1" dirty="0"/>
              <a:t>Application Development, IS Management &amp; Offshore Leverage</a:t>
            </a:r>
          </a:p>
        </p:txBody>
      </p:sp>
      <p:sp>
        <p:nvSpPr>
          <p:cNvPr id="13" name="Rectangle 4"/>
          <p:cNvSpPr>
            <a:spLocks noChangeArrowheads="1"/>
          </p:cNvSpPr>
          <p:nvPr/>
        </p:nvSpPr>
        <p:spPr bwMode="auto">
          <a:xfrm>
            <a:off x="3192463" y="4979989"/>
            <a:ext cx="2078037" cy="404812"/>
          </a:xfrm>
          <a:prstGeom prst="rect">
            <a:avLst/>
          </a:prstGeom>
          <a:noFill/>
          <a:ln w="15875" algn="ctr">
            <a:noFill/>
            <a:miter lim="800000"/>
            <a:headEnd/>
            <a:tailEnd/>
          </a:ln>
          <a:effectLst>
            <a:prstShdw prst="shdw17" dist="17961" dir="2700000">
              <a:srgbClr val="7A8E99"/>
            </a:prstShdw>
          </a:effectLst>
        </p:spPr>
        <p:txBody>
          <a:bodyPr/>
          <a:lstStyle/>
          <a:p>
            <a:pPr marL="114300" indent="-114300">
              <a:spcBef>
                <a:spcPct val="30000"/>
              </a:spcBef>
              <a:buClr>
                <a:srgbClr val="4E84C4"/>
              </a:buClr>
              <a:buFont typeface="Wingdings" pitchFamily="2" charset="2"/>
              <a:buChar char="ü"/>
            </a:pPr>
            <a:r>
              <a:rPr lang="en-US" sz="1100" b="1" dirty="0"/>
              <a:t>Continuous improvements &amp; Process Consulting</a:t>
            </a:r>
          </a:p>
        </p:txBody>
      </p:sp>
      <p:sp>
        <p:nvSpPr>
          <p:cNvPr id="14" name="Rectangle 5"/>
          <p:cNvSpPr>
            <a:spLocks noChangeArrowheads="1"/>
          </p:cNvSpPr>
          <p:nvPr/>
        </p:nvSpPr>
        <p:spPr bwMode="auto">
          <a:xfrm>
            <a:off x="4795838" y="3802063"/>
            <a:ext cx="3294062" cy="1074737"/>
          </a:xfrm>
          <a:prstGeom prst="rect">
            <a:avLst/>
          </a:prstGeom>
          <a:noFill/>
          <a:ln w="15875">
            <a:noFill/>
            <a:miter lim="800000"/>
            <a:headEnd/>
            <a:tailEnd/>
          </a:ln>
          <a:effectLst>
            <a:prstShdw prst="shdw17" dist="17961" dir="2700000">
              <a:srgbClr val="7A8E99"/>
            </a:prstShdw>
          </a:effectLst>
        </p:spPr>
        <p:txBody>
          <a:bodyPr/>
          <a:lstStyle/>
          <a:p>
            <a:pPr marL="166688" indent="-166688">
              <a:spcBef>
                <a:spcPct val="30000"/>
              </a:spcBef>
              <a:buClr>
                <a:srgbClr val="4E84C4"/>
              </a:buClr>
              <a:buFont typeface="Wingdings" pitchFamily="2" charset="2"/>
              <a:buChar char="ü"/>
            </a:pPr>
            <a:r>
              <a:rPr lang="en-US" sz="1100" b="1" dirty="0"/>
              <a:t>IT Strategy &amp; IT - Business alignment</a:t>
            </a:r>
          </a:p>
          <a:p>
            <a:pPr marL="166688" indent="-166688">
              <a:spcBef>
                <a:spcPct val="30000"/>
              </a:spcBef>
              <a:buClr>
                <a:srgbClr val="4E84C4"/>
              </a:buClr>
              <a:buFont typeface="Wingdings" pitchFamily="2" charset="2"/>
              <a:buChar char="ü"/>
            </a:pPr>
            <a:r>
              <a:rPr lang="en-US" sz="1100" b="1" dirty="0"/>
              <a:t>Shared Services for Enterprise solutions</a:t>
            </a:r>
          </a:p>
          <a:p>
            <a:pPr marL="166688" indent="-166688">
              <a:spcBef>
                <a:spcPct val="30000"/>
              </a:spcBef>
              <a:buClr>
                <a:srgbClr val="4E84C4"/>
              </a:buClr>
              <a:buFont typeface="Wingdings" pitchFamily="2" charset="2"/>
              <a:buChar char="ü"/>
            </a:pPr>
            <a:r>
              <a:rPr lang="en-US" sz="1100" b="1" dirty="0"/>
              <a:t>IS Transformation - On Demand Services, Performance Engineering</a:t>
            </a:r>
          </a:p>
          <a:p>
            <a:pPr marL="166688" indent="-166688">
              <a:spcBef>
                <a:spcPct val="30000"/>
              </a:spcBef>
              <a:buClr>
                <a:srgbClr val="4E84C4"/>
              </a:buClr>
              <a:buFont typeface="Wingdings" pitchFamily="2" charset="2"/>
              <a:buChar char="ü"/>
            </a:pPr>
            <a:r>
              <a:rPr lang="en-US" sz="1100" b="1" dirty="0"/>
              <a:t>New Product Development</a:t>
            </a:r>
          </a:p>
        </p:txBody>
      </p:sp>
      <p:sp>
        <p:nvSpPr>
          <p:cNvPr id="15" name="Rectangle 6"/>
          <p:cNvSpPr>
            <a:spLocks noChangeArrowheads="1"/>
          </p:cNvSpPr>
          <p:nvPr/>
        </p:nvSpPr>
        <p:spPr bwMode="auto">
          <a:xfrm>
            <a:off x="6777038" y="2863850"/>
            <a:ext cx="2035175" cy="619125"/>
          </a:xfrm>
          <a:prstGeom prst="rect">
            <a:avLst/>
          </a:prstGeom>
          <a:noFill/>
          <a:ln w="15875">
            <a:noFill/>
            <a:miter lim="800000"/>
            <a:headEnd/>
            <a:tailEnd/>
          </a:ln>
          <a:effectLst>
            <a:prstShdw prst="shdw17" dist="17961" dir="2700000">
              <a:srgbClr val="7A8E99"/>
            </a:prstShdw>
          </a:effectLst>
        </p:spPr>
        <p:txBody>
          <a:bodyPr/>
          <a:lstStyle/>
          <a:p>
            <a:pPr marL="114300" indent="-114300">
              <a:lnSpc>
                <a:spcPct val="80000"/>
              </a:lnSpc>
              <a:spcBef>
                <a:spcPct val="30000"/>
              </a:spcBef>
              <a:buClr>
                <a:srgbClr val="4E84C4"/>
              </a:buClr>
              <a:buFont typeface="Wingdings" pitchFamily="2" charset="2"/>
              <a:buChar char="ü"/>
            </a:pPr>
            <a:r>
              <a:rPr lang="en-US" sz="1100" b="1" dirty="0"/>
              <a:t>Innovation Lab</a:t>
            </a:r>
          </a:p>
          <a:p>
            <a:pPr marL="114300" indent="-114300">
              <a:lnSpc>
                <a:spcPct val="80000"/>
              </a:lnSpc>
              <a:spcBef>
                <a:spcPct val="30000"/>
              </a:spcBef>
              <a:buClr>
                <a:srgbClr val="4E84C4"/>
              </a:buClr>
              <a:buFont typeface="Wingdings" pitchFamily="2" charset="2"/>
              <a:buChar char="ü"/>
            </a:pPr>
            <a:r>
              <a:rPr lang="en-US" sz="1100" b="1" dirty="0"/>
              <a:t>New/Existing </a:t>
            </a:r>
            <a:r>
              <a:rPr lang="en-US" sz="1100" b="1" dirty="0" smtClean="0"/>
              <a:t>Solution </a:t>
            </a:r>
            <a:endParaRPr lang="en-US" sz="1100" b="1" dirty="0"/>
          </a:p>
          <a:p>
            <a:pPr marL="114300" indent="-114300">
              <a:lnSpc>
                <a:spcPct val="80000"/>
              </a:lnSpc>
              <a:spcBef>
                <a:spcPct val="30000"/>
              </a:spcBef>
              <a:buClr>
                <a:srgbClr val="4E84C4"/>
              </a:buClr>
              <a:buFont typeface="Wingdings" pitchFamily="2" charset="2"/>
              <a:buChar char="ü"/>
            </a:pPr>
            <a:r>
              <a:rPr lang="en-US" sz="1100" b="1" dirty="0"/>
              <a:t>Products Transformation</a:t>
            </a:r>
          </a:p>
        </p:txBody>
      </p:sp>
      <p:sp>
        <p:nvSpPr>
          <p:cNvPr id="16" name="Rectangle 9"/>
          <p:cNvSpPr>
            <a:spLocks noChangeArrowheads="1"/>
          </p:cNvSpPr>
          <p:nvPr/>
        </p:nvSpPr>
        <p:spPr bwMode="auto">
          <a:xfrm>
            <a:off x="8011237" y="2159332"/>
            <a:ext cx="1132763" cy="460375"/>
          </a:xfrm>
          <a:prstGeom prst="rect">
            <a:avLst/>
          </a:prstGeom>
          <a:noFill/>
          <a:ln w="15875" algn="ctr">
            <a:noFill/>
            <a:miter lim="800000"/>
            <a:headEnd/>
            <a:tailEnd/>
          </a:ln>
          <a:effectLst>
            <a:prstShdw prst="shdw17" dist="17961" dir="2700000">
              <a:srgbClr val="7A8E99"/>
            </a:prstShdw>
          </a:effectLst>
        </p:spPr>
        <p:txBody>
          <a:bodyPr/>
          <a:lstStyle/>
          <a:p>
            <a:pPr marL="114300" indent="-114300">
              <a:spcBef>
                <a:spcPct val="30000"/>
              </a:spcBef>
              <a:buClr>
                <a:srgbClr val="4E84C4"/>
              </a:buClr>
              <a:buFont typeface="Wingdings" pitchFamily="2" charset="2"/>
              <a:buChar char="ü"/>
            </a:pPr>
            <a:r>
              <a:rPr lang="en-US" sz="1100" b="1" dirty="0"/>
              <a:t>Balanced Score Card</a:t>
            </a:r>
          </a:p>
        </p:txBody>
      </p:sp>
      <p:pic>
        <p:nvPicPr>
          <p:cNvPr id="29" name="Perspector Image" descr="PERFD.tmp"/>
          <p:cNvPicPr>
            <a:picLocks/>
          </p:cNvPicPr>
          <p:nvPr>
            <p:custDataLst>
              <p:tags r:id="rId1"/>
            </p:custDataLst>
          </p:nvPr>
        </p:nvPicPr>
        <p:blipFill>
          <a:blip r:embed="rId3" cstate="print">
            <a:clrChange>
              <a:clrFrom>
                <a:srgbClr val="FFFFFF"/>
              </a:clrFrom>
              <a:clrTo>
                <a:srgbClr val="FFFFFF">
                  <a:alpha val="0"/>
                </a:srgbClr>
              </a:clrTo>
            </a:clrChange>
            <a:lum/>
          </a:blip>
          <a:stretch>
            <a:fillRect/>
          </a:stretch>
        </p:blipFill>
        <p:spPr>
          <a:xfrm>
            <a:off x="398513" y="748654"/>
            <a:ext cx="8359806" cy="5240289"/>
          </a:xfrm>
          <a:prstGeom prst="rect">
            <a:avLst/>
          </a:prstGeom>
          <a:solidFill>
            <a:scrgbClr r="0" g="0" b="0">
              <a:alpha val="0"/>
            </a:scrgbClr>
          </a:solidFill>
          <a:effectLst/>
        </p:spPr>
      </p:pic>
      <p:sp>
        <p:nvSpPr>
          <p:cNvPr id="18" name="Slide Number Placeholder 2"/>
          <p:cNvSpPr>
            <a:spLocks noGrp="1"/>
          </p:cNvSpPr>
          <p:nvPr>
            <p:ph type="sldNum" sz="quarter" idx="10"/>
          </p:nvPr>
        </p:nvSpPr>
        <p:spPr>
          <a:xfrm>
            <a:off x="6553200" y="6356350"/>
            <a:ext cx="2133600" cy="365125"/>
          </a:xfrm>
          <a:noFill/>
        </p:spPr>
        <p:txBody>
          <a:bodyPr/>
          <a:lstStyle/>
          <a:p>
            <a:r>
              <a:rPr lang="en-US" dirty="0" smtClean="0">
                <a:latin typeface="Arial" pitchFamily="34" charset="0"/>
              </a:rPr>
              <a:t>- </a:t>
            </a:r>
            <a:fld id="{288726C2-65C0-4554-8EDE-127B0A5F0622}" type="slidenum">
              <a:rPr lang="en-US" smtClean="0">
                <a:latin typeface="Arial" pitchFamily="34" charset="0"/>
              </a:rPr>
              <a:pPr/>
              <a:t>18</a:t>
            </a:fld>
            <a:r>
              <a:rPr lang="en-US" dirty="0" smtClean="0">
                <a:latin typeface="Arial"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noChangeArrowheads="1"/>
          </p:cNvPicPr>
          <p:nvPr/>
        </p:nvPicPr>
        <p:blipFill>
          <a:blip r:embed="rId2" cstate="print">
            <a:duotone>
              <a:srgbClr val="EEECE1">
                <a:shade val="45000"/>
                <a:satMod val="135000"/>
              </a:srgbClr>
              <a:prstClr val="white"/>
            </a:duotone>
          </a:blip>
          <a:srcRect/>
          <a:stretch>
            <a:fillRect/>
          </a:stretch>
        </p:blipFill>
        <p:spPr bwMode="auto">
          <a:xfrm>
            <a:off x="859809" y="1221472"/>
            <a:ext cx="8207991" cy="5257800"/>
          </a:xfrm>
          <a:prstGeom prst="rect">
            <a:avLst/>
          </a:prstGeom>
          <a:noFill/>
          <a:ln w="9525">
            <a:noFill/>
            <a:miter lim="800000"/>
            <a:headEnd/>
            <a:tailEnd/>
          </a:ln>
          <a:effectLst/>
        </p:spPr>
      </p:pic>
      <p:sp>
        <p:nvSpPr>
          <p:cNvPr id="2" name="Title 1"/>
          <p:cNvSpPr>
            <a:spLocks noGrp="1"/>
          </p:cNvSpPr>
          <p:nvPr>
            <p:ph type="title"/>
          </p:nvPr>
        </p:nvSpPr>
        <p:spPr>
          <a:xfrm>
            <a:off x="1228725" y="128699"/>
            <a:ext cx="8753475" cy="480901"/>
          </a:xfrm>
        </p:spPr>
        <p:txBody>
          <a:bodyPr vert="horz" lIns="91440" tIns="45720" rIns="91440" bIns="45720" rtlCol="0" anchor="ctr">
            <a:noAutofit/>
          </a:bodyPr>
          <a:lstStyle/>
          <a:p>
            <a:r>
              <a:rPr lang="en-US" dirty="0"/>
              <a:t>Serving Customers Globally</a:t>
            </a:r>
          </a:p>
        </p:txBody>
      </p:sp>
      <p:sp>
        <p:nvSpPr>
          <p:cNvPr id="3" name="Slide Number Placeholder 2"/>
          <p:cNvSpPr>
            <a:spLocks noGrp="1"/>
          </p:cNvSpPr>
          <p:nvPr>
            <p:ph type="sldNum" sz="quarter" idx="10"/>
          </p:nvPr>
        </p:nvSpPr>
        <p:spPr/>
        <p:txBody>
          <a:bodyPr/>
          <a:lstStyle/>
          <a:p>
            <a:pPr>
              <a:defRPr/>
            </a:pPr>
            <a:r>
              <a:rPr lang="en-US" smtClean="0"/>
              <a:t>- </a:t>
            </a:r>
            <a:fld id="{FE7751DF-CC48-430D-80AB-DA2102966BAD}" type="slidenum">
              <a:rPr lang="en-US" smtClean="0"/>
              <a:pPr>
                <a:defRPr/>
              </a:pPr>
              <a:t>19</a:t>
            </a:fld>
            <a:r>
              <a:rPr lang="en-US" smtClean="0"/>
              <a:t> -</a:t>
            </a:r>
            <a:endParaRPr lang="en-US"/>
          </a:p>
        </p:txBody>
      </p:sp>
      <p:sp>
        <p:nvSpPr>
          <p:cNvPr id="32" name="Rectangle 31"/>
          <p:cNvSpPr/>
          <p:nvPr/>
        </p:nvSpPr>
        <p:spPr bwMode="auto">
          <a:xfrm>
            <a:off x="0" y="6400800"/>
            <a:ext cx="9144000" cy="551607"/>
          </a:xfrm>
          <a:prstGeom prst="rect">
            <a:avLst/>
          </a:prstGeom>
          <a:solidFill>
            <a:srgbClr val="FFC0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effectLst/>
                <a:latin typeface="Calibri" pitchFamily="34" charset="0"/>
              </a:rPr>
              <a:t>Over 900 Million Subscribers run on Solutions Architected, Managed</a:t>
            </a:r>
            <a:r>
              <a:rPr kumimoji="0" lang="en-US" sz="1600" b="1" i="0" u="none" strike="noStrike" cap="none" normalizeH="0" dirty="0" smtClean="0">
                <a:ln>
                  <a:noFill/>
                </a:ln>
                <a:effectLst/>
                <a:latin typeface="Calibri" pitchFamily="34" charset="0"/>
              </a:rPr>
              <a:t> and Serviced by TCS’ Telecom Vertical</a:t>
            </a:r>
            <a:endParaRPr kumimoji="0" lang="en-US" sz="1600" b="1" i="0" u="none" strike="noStrike" cap="none" normalizeH="0" baseline="0" dirty="0" smtClean="0">
              <a:ln>
                <a:noFill/>
              </a:ln>
              <a:effectLst/>
              <a:latin typeface="Calibri" pitchFamily="34" charset="0"/>
            </a:endParaRPr>
          </a:p>
        </p:txBody>
      </p:sp>
      <p:grpSp>
        <p:nvGrpSpPr>
          <p:cNvPr id="4" name="Group 143"/>
          <p:cNvGrpSpPr>
            <a:grpSpLocks/>
          </p:cNvGrpSpPr>
          <p:nvPr/>
        </p:nvGrpSpPr>
        <p:grpSpPr bwMode="auto">
          <a:xfrm>
            <a:off x="158758" y="5717272"/>
            <a:ext cx="2508242" cy="617538"/>
            <a:chOff x="91" y="3511"/>
            <a:chExt cx="1576" cy="389"/>
          </a:xfrm>
        </p:grpSpPr>
        <p:sp>
          <p:nvSpPr>
            <p:cNvPr id="37" name="Rectangle 139"/>
            <p:cNvSpPr>
              <a:spLocks noChangeArrowheads="1"/>
            </p:cNvSpPr>
            <p:nvPr/>
          </p:nvSpPr>
          <p:spPr bwMode="auto">
            <a:xfrm>
              <a:off x="119" y="3511"/>
              <a:ext cx="1225" cy="389"/>
            </a:xfrm>
            <a:prstGeom prst="rect">
              <a:avLst/>
            </a:prstGeom>
            <a:solidFill>
              <a:schemeClr val="bg1"/>
            </a:solidFill>
            <a:ln w="12700" algn="ctr">
              <a:solidFill>
                <a:srgbClr val="969696"/>
              </a:solidFill>
              <a:miter lim="800000"/>
              <a:headEnd/>
              <a:tailEnd/>
            </a:ln>
          </p:spPr>
          <p:txBody>
            <a:bodyPr wrap="none" lIns="45720" rIns="45720" anchor="ctr"/>
            <a:lstStyle/>
            <a:p>
              <a:endParaRPr lang="en-US" sz="1400">
                <a:solidFill>
                  <a:prstClr val="black"/>
                </a:solidFill>
                <a:latin typeface="Verdana" pitchFamily="34" charset="0"/>
              </a:endParaRPr>
            </a:p>
          </p:txBody>
        </p:sp>
        <p:sp>
          <p:nvSpPr>
            <p:cNvPr id="38" name="Text Box 47"/>
            <p:cNvSpPr txBox="1">
              <a:spLocks noChangeArrowheads="1"/>
            </p:cNvSpPr>
            <p:nvPr/>
          </p:nvSpPr>
          <p:spPr bwMode="auto">
            <a:xfrm>
              <a:off x="91" y="3515"/>
              <a:ext cx="1576" cy="135"/>
            </a:xfrm>
            <a:prstGeom prst="rect">
              <a:avLst/>
            </a:prstGeom>
            <a:noFill/>
            <a:ln w="9525" algn="ctr">
              <a:noFill/>
              <a:miter lim="800000"/>
              <a:headEnd/>
              <a:tailEnd/>
            </a:ln>
          </p:spPr>
          <p:txBody>
            <a:bodyPr lIns="274320">
              <a:spAutoFit/>
            </a:bodyPr>
            <a:lstStyle/>
            <a:p>
              <a:pPr eaLnBrk="0" hangingPunct="0">
                <a:spcBef>
                  <a:spcPct val="50000"/>
                </a:spcBef>
              </a:pPr>
              <a:r>
                <a:rPr lang="en-US" sz="800" b="1">
                  <a:solidFill>
                    <a:prstClr val="black"/>
                  </a:solidFill>
                  <a:latin typeface="Verdana" pitchFamily="34" charset="0"/>
                </a:rPr>
                <a:t>Wireless Service Providers</a:t>
              </a:r>
            </a:p>
          </p:txBody>
        </p:sp>
        <p:sp>
          <p:nvSpPr>
            <p:cNvPr id="39" name="Rectangle 48"/>
            <p:cNvSpPr>
              <a:spLocks noChangeArrowheads="1"/>
            </p:cNvSpPr>
            <p:nvPr/>
          </p:nvSpPr>
          <p:spPr bwMode="auto">
            <a:xfrm>
              <a:off x="153" y="3557"/>
              <a:ext cx="68" cy="81"/>
            </a:xfrm>
            <a:prstGeom prst="rect">
              <a:avLst/>
            </a:prstGeom>
            <a:solidFill>
              <a:schemeClr val="hlink"/>
            </a:solidFill>
            <a:ln w="9525" algn="ctr">
              <a:solidFill>
                <a:schemeClr val="accent2"/>
              </a:solidFill>
              <a:miter lim="800000"/>
              <a:headEnd/>
              <a:tailEnd/>
            </a:ln>
          </p:spPr>
          <p:txBody>
            <a:bodyPr wrap="none" lIns="274320" anchor="ctr"/>
            <a:lstStyle/>
            <a:p>
              <a:endParaRPr lang="en-US" sz="800">
                <a:solidFill>
                  <a:srgbClr val="0000FF"/>
                </a:solidFill>
                <a:latin typeface="Verdana" pitchFamily="34" charset="0"/>
              </a:endParaRPr>
            </a:p>
          </p:txBody>
        </p:sp>
        <p:sp>
          <p:nvSpPr>
            <p:cNvPr id="40" name="Rectangle 49"/>
            <p:cNvSpPr>
              <a:spLocks noChangeArrowheads="1"/>
            </p:cNvSpPr>
            <p:nvPr/>
          </p:nvSpPr>
          <p:spPr bwMode="auto">
            <a:xfrm>
              <a:off x="153" y="3678"/>
              <a:ext cx="68" cy="80"/>
            </a:xfrm>
            <a:prstGeom prst="rect">
              <a:avLst/>
            </a:prstGeom>
            <a:solidFill>
              <a:schemeClr val="tx1"/>
            </a:solidFill>
            <a:ln w="9525" algn="ctr">
              <a:solidFill>
                <a:schemeClr val="accent2"/>
              </a:solidFill>
              <a:miter lim="800000"/>
              <a:headEnd/>
              <a:tailEnd/>
            </a:ln>
          </p:spPr>
          <p:txBody>
            <a:bodyPr wrap="none" lIns="274320" anchor="ctr"/>
            <a:lstStyle/>
            <a:p>
              <a:endParaRPr lang="en-US" sz="800">
                <a:solidFill>
                  <a:prstClr val="black"/>
                </a:solidFill>
                <a:latin typeface="Verdana" pitchFamily="34" charset="0"/>
              </a:endParaRPr>
            </a:p>
          </p:txBody>
        </p:sp>
        <p:sp>
          <p:nvSpPr>
            <p:cNvPr id="41" name="Rectangle 50"/>
            <p:cNvSpPr>
              <a:spLocks noChangeArrowheads="1"/>
            </p:cNvSpPr>
            <p:nvPr/>
          </p:nvSpPr>
          <p:spPr bwMode="auto">
            <a:xfrm>
              <a:off x="153" y="3799"/>
              <a:ext cx="68" cy="80"/>
            </a:xfrm>
            <a:prstGeom prst="rect">
              <a:avLst/>
            </a:prstGeom>
            <a:solidFill>
              <a:srgbClr val="CC3300"/>
            </a:solidFill>
            <a:ln w="9525" algn="ctr">
              <a:solidFill>
                <a:schemeClr val="accent2"/>
              </a:solidFill>
              <a:miter lim="800000"/>
              <a:headEnd/>
              <a:tailEnd/>
            </a:ln>
          </p:spPr>
          <p:txBody>
            <a:bodyPr wrap="none" lIns="274320" anchor="ctr"/>
            <a:lstStyle/>
            <a:p>
              <a:endParaRPr lang="en-US" sz="800">
                <a:solidFill>
                  <a:prstClr val="black"/>
                </a:solidFill>
                <a:latin typeface="Verdana" pitchFamily="34" charset="0"/>
              </a:endParaRPr>
            </a:p>
          </p:txBody>
        </p:sp>
        <p:sp>
          <p:nvSpPr>
            <p:cNvPr id="42" name="Text Box 51"/>
            <p:cNvSpPr txBox="1">
              <a:spLocks noChangeArrowheads="1"/>
            </p:cNvSpPr>
            <p:nvPr/>
          </p:nvSpPr>
          <p:spPr bwMode="auto">
            <a:xfrm>
              <a:off x="94" y="3633"/>
              <a:ext cx="1328" cy="135"/>
            </a:xfrm>
            <a:prstGeom prst="rect">
              <a:avLst/>
            </a:prstGeom>
            <a:noFill/>
            <a:ln w="9525" algn="ctr">
              <a:noFill/>
              <a:miter lim="800000"/>
              <a:headEnd/>
              <a:tailEnd/>
            </a:ln>
          </p:spPr>
          <p:txBody>
            <a:bodyPr lIns="274320">
              <a:spAutoFit/>
            </a:bodyPr>
            <a:lstStyle/>
            <a:p>
              <a:pPr eaLnBrk="0" hangingPunct="0">
                <a:spcBef>
                  <a:spcPct val="50000"/>
                </a:spcBef>
              </a:pPr>
              <a:r>
                <a:rPr lang="en-US" sz="800" b="1">
                  <a:solidFill>
                    <a:prstClr val="black"/>
                  </a:solidFill>
                  <a:latin typeface="Verdana" pitchFamily="34" charset="0"/>
                </a:rPr>
                <a:t>Wire Line Service Providers</a:t>
              </a:r>
            </a:p>
          </p:txBody>
        </p:sp>
        <p:sp>
          <p:nvSpPr>
            <p:cNvPr id="43" name="Text Box 52"/>
            <p:cNvSpPr txBox="1">
              <a:spLocks noChangeArrowheads="1"/>
            </p:cNvSpPr>
            <p:nvPr/>
          </p:nvSpPr>
          <p:spPr bwMode="auto">
            <a:xfrm>
              <a:off x="92" y="3765"/>
              <a:ext cx="1296" cy="135"/>
            </a:xfrm>
            <a:prstGeom prst="rect">
              <a:avLst/>
            </a:prstGeom>
            <a:noFill/>
            <a:ln w="9525" algn="ctr">
              <a:noFill/>
              <a:miter lim="800000"/>
              <a:headEnd/>
              <a:tailEnd/>
            </a:ln>
          </p:spPr>
          <p:txBody>
            <a:bodyPr lIns="274320">
              <a:spAutoFit/>
            </a:bodyPr>
            <a:lstStyle/>
            <a:p>
              <a:pPr eaLnBrk="0" hangingPunct="0">
                <a:spcBef>
                  <a:spcPct val="50000"/>
                </a:spcBef>
              </a:pPr>
              <a:r>
                <a:rPr lang="en-US" sz="800" b="1">
                  <a:solidFill>
                    <a:prstClr val="black"/>
                  </a:solidFill>
                  <a:latin typeface="Verdana" pitchFamily="34" charset="0"/>
                </a:rPr>
                <a:t>Equipment Vendors</a:t>
              </a:r>
            </a:p>
          </p:txBody>
        </p:sp>
      </p:grpSp>
      <p:sp>
        <p:nvSpPr>
          <p:cNvPr id="44" name="Rectangle 2"/>
          <p:cNvSpPr>
            <a:spLocks noChangeArrowheads="1"/>
          </p:cNvSpPr>
          <p:nvPr/>
        </p:nvSpPr>
        <p:spPr bwMode="auto">
          <a:xfrm>
            <a:off x="7594727" y="5656378"/>
            <a:ext cx="1255713" cy="750116"/>
          </a:xfrm>
          <a:prstGeom prst="rect">
            <a:avLst/>
          </a:prstGeom>
          <a:solidFill>
            <a:srgbClr val="F2F1B6">
              <a:alpha val="39999"/>
            </a:srgbClr>
          </a:solidFill>
          <a:ln w="12700" algn="ctr">
            <a:solidFill>
              <a:srgbClr val="969696"/>
            </a:solidFill>
            <a:miter lim="800000"/>
            <a:headEnd/>
            <a:tailEnd/>
          </a:ln>
        </p:spPr>
        <p:txBody>
          <a:bodyPr wrap="none" anchor="ctr"/>
          <a:lstStyle/>
          <a:p>
            <a:endParaRPr lang="en-US">
              <a:solidFill>
                <a:prstClr val="black"/>
              </a:solidFill>
            </a:endParaRPr>
          </a:p>
        </p:txBody>
      </p:sp>
      <p:sp>
        <p:nvSpPr>
          <p:cNvPr id="45" name="Rectangle 3"/>
          <p:cNvSpPr>
            <a:spLocks noChangeArrowheads="1"/>
          </p:cNvSpPr>
          <p:nvPr/>
        </p:nvSpPr>
        <p:spPr bwMode="auto">
          <a:xfrm>
            <a:off x="5222875" y="4879072"/>
            <a:ext cx="1254125" cy="849086"/>
          </a:xfrm>
          <a:prstGeom prst="rect">
            <a:avLst/>
          </a:prstGeom>
          <a:solidFill>
            <a:srgbClr val="F2F1B6">
              <a:alpha val="39999"/>
            </a:srgbClr>
          </a:solidFill>
          <a:ln w="12700" algn="ctr">
            <a:solidFill>
              <a:srgbClr val="969696"/>
            </a:solidFill>
            <a:miter lim="800000"/>
            <a:headEnd/>
            <a:tailEnd/>
          </a:ln>
        </p:spPr>
        <p:txBody>
          <a:bodyPr wrap="none" anchor="ctr"/>
          <a:lstStyle/>
          <a:p>
            <a:endParaRPr lang="en-US">
              <a:solidFill>
                <a:prstClr val="black"/>
              </a:solidFill>
            </a:endParaRPr>
          </a:p>
        </p:txBody>
      </p:sp>
      <p:sp>
        <p:nvSpPr>
          <p:cNvPr id="46" name="Freeform 6"/>
          <p:cNvSpPr>
            <a:spLocks/>
          </p:cNvSpPr>
          <p:nvPr/>
        </p:nvSpPr>
        <p:spPr bwMode="auto">
          <a:xfrm>
            <a:off x="898525" y="685800"/>
            <a:ext cx="1182688" cy="2314575"/>
          </a:xfrm>
          <a:custGeom>
            <a:avLst/>
            <a:gdLst>
              <a:gd name="T0" fmla="*/ 0 w 792"/>
              <a:gd name="T1" fmla="*/ 0 h 1824"/>
              <a:gd name="T2" fmla="*/ 2147483647 w 792"/>
              <a:gd name="T3" fmla="*/ 0 h 1824"/>
              <a:gd name="T4" fmla="*/ 2147483647 w 792"/>
              <a:gd name="T5" fmla="*/ 2147483647 h 1824"/>
              <a:gd name="T6" fmla="*/ 0 60000 65536"/>
              <a:gd name="T7" fmla="*/ 0 60000 65536"/>
              <a:gd name="T8" fmla="*/ 0 60000 65536"/>
              <a:gd name="T9" fmla="*/ 0 w 792"/>
              <a:gd name="T10" fmla="*/ 0 h 1824"/>
              <a:gd name="T11" fmla="*/ 792 w 792"/>
              <a:gd name="T12" fmla="*/ 1824 h 1824"/>
            </a:gdLst>
            <a:ahLst/>
            <a:cxnLst>
              <a:cxn ang="T6">
                <a:pos x="T0" y="T1"/>
              </a:cxn>
              <a:cxn ang="T7">
                <a:pos x="T2" y="T3"/>
              </a:cxn>
              <a:cxn ang="T8">
                <a:pos x="T4" y="T5"/>
              </a:cxn>
            </a:cxnLst>
            <a:rect l="T9" t="T10" r="T11" b="T12"/>
            <a:pathLst>
              <a:path w="792" h="1824">
                <a:moveTo>
                  <a:pt x="0" y="0"/>
                </a:moveTo>
                <a:lnTo>
                  <a:pt x="792" y="0"/>
                </a:lnTo>
                <a:lnTo>
                  <a:pt x="780" y="1824"/>
                </a:lnTo>
              </a:path>
            </a:pathLst>
          </a:custGeom>
          <a:noFill/>
          <a:ln w="19050">
            <a:solidFill>
              <a:srgbClr val="CC9900"/>
            </a:solidFill>
            <a:round/>
            <a:headEnd/>
            <a:tailEnd/>
          </a:ln>
        </p:spPr>
        <p:txBody>
          <a:bodyPr wrap="none"/>
          <a:lstStyle/>
          <a:p>
            <a:endParaRPr lang="en-US">
              <a:solidFill>
                <a:prstClr val="black"/>
              </a:solidFill>
            </a:endParaRPr>
          </a:p>
        </p:txBody>
      </p:sp>
      <p:sp>
        <p:nvSpPr>
          <p:cNvPr id="47" name="Line 7"/>
          <p:cNvSpPr>
            <a:spLocks noChangeShapeType="1"/>
          </p:cNvSpPr>
          <p:nvPr/>
        </p:nvSpPr>
        <p:spPr bwMode="auto">
          <a:xfrm flipV="1">
            <a:off x="898525" y="700087"/>
            <a:ext cx="0" cy="290513"/>
          </a:xfrm>
          <a:prstGeom prst="line">
            <a:avLst/>
          </a:prstGeom>
          <a:noFill/>
          <a:ln w="19050">
            <a:solidFill>
              <a:srgbClr val="CC9900"/>
            </a:solidFill>
            <a:round/>
            <a:headEnd/>
            <a:tailEnd/>
          </a:ln>
        </p:spPr>
        <p:txBody>
          <a:bodyPr wrap="none"/>
          <a:lstStyle/>
          <a:p>
            <a:endParaRPr lang="en-US">
              <a:solidFill>
                <a:prstClr val="black"/>
              </a:solidFill>
            </a:endParaRPr>
          </a:p>
        </p:txBody>
      </p:sp>
      <p:grpSp>
        <p:nvGrpSpPr>
          <p:cNvPr id="5" name="Group 8"/>
          <p:cNvGrpSpPr>
            <a:grpSpLocks/>
          </p:cNvGrpSpPr>
          <p:nvPr/>
        </p:nvGrpSpPr>
        <p:grpSpPr bwMode="auto">
          <a:xfrm>
            <a:off x="228600" y="990600"/>
            <a:ext cx="1441450" cy="69850"/>
            <a:chOff x="227" y="924"/>
            <a:chExt cx="752" cy="48"/>
          </a:xfrm>
        </p:grpSpPr>
        <p:sp>
          <p:nvSpPr>
            <p:cNvPr id="49" name="Line 9"/>
            <p:cNvSpPr>
              <a:spLocks noChangeShapeType="1"/>
            </p:cNvSpPr>
            <p:nvPr/>
          </p:nvSpPr>
          <p:spPr bwMode="auto">
            <a:xfrm>
              <a:off x="227" y="924"/>
              <a:ext cx="752" cy="0"/>
            </a:xfrm>
            <a:prstGeom prst="line">
              <a:avLst/>
            </a:prstGeom>
            <a:noFill/>
            <a:ln w="19050">
              <a:solidFill>
                <a:srgbClr val="CC9900"/>
              </a:solidFill>
              <a:round/>
              <a:headEnd/>
              <a:tailEnd/>
            </a:ln>
          </p:spPr>
          <p:txBody>
            <a:bodyPr wrap="none"/>
            <a:lstStyle/>
            <a:p>
              <a:endParaRPr lang="en-US">
                <a:solidFill>
                  <a:prstClr val="black"/>
                </a:solidFill>
              </a:endParaRPr>
            </a:p>
          </p:txBody>
        </p:sp>
        <p:sp>
          <p:nvSpPr>
            <p:cNvPr id="50" name="Line 10"/>
            <p:cNvSpPr>
              <a:spLocks noChangeShapeType="1"/>
            </p:cNvSpPr>
            <p:nvPr/>
          </p:nvSpPr>
          <p:spPr bwMode="auto">
            <a:xfrm>
              <a:off x="227" y="924"/>
              <a:ext cx="0" cy="48"/>
            </a:xfrm>
            <a:prstGeom prst="line">
              <a:avLst/>
            </a:prstGeom>
            <a:noFill/>
            <a:ln w="19050">
              <a:solidFill>
                <a:srgbClr val="CC9900"/>
              </a:solidFill>
              <a:round/>
              <a:headEnd/>
              <a:tailEnd/>
            </a:ln>
          </p:spPr>
          <p:txBody>
            <a:bodyPr wrap="none"/>
            <a:lstStyle/>
            <a:p>
              <a:endParaRPr lang="en-US">
                <a:solidFill>
                  <a:prstClr val="black"/>
                </a:solidFill>
              </a:endParaRPr>
            </a:p>
          </p:txBody>
        </p:sp>
        <p:sp>
          <p:nvSpPr>
            <p:cNvPr id="51" name="Line 11"/>
            <p:cNvSpPr>
              <a:spLocks noChangeShapeType="1"/>
            </p:cNvSpPr>
            <p:nvPr/>
          </p:nvSpPr>
          <p:spPr bwMode="auto">
            <a:xfrm>
              <a:off x="979" y="924"/>
              <a:ext cx="0" cy="48"/>
            </a:xfrm>
            <a:prstGeom prst="line">
              <a:avLst/>
            </a:prstGeom>
            <a:noFill/>
            <a:ln w="19050">
              <a:solidFill>
                <a:srgbClr val="CC9900"/>
              </a:solidFill>
              <a:round/>
              <a:headEnd/>
              <a:tailEnd/>
            </a:ln>
          </p:spPr>
          <p:txBody>
            <a:bodyPr wrap="none"/>
            <a:lstStyle/>
            <a:p>
              <a:endParaRPr lang="en-US">
                <a:solidFill>
                  <a:prstClr val="black"/>
                </a:solidFill>
              </a:endParaRPr>
            </a:p>
          </p:txBody>
        </p:sp>
      </p:grpSp>
      <p:sp>
        <p:nvSpPr>
          <p:cNvPr id="52" name="Line 12"/>
          <p:cNvSpPr>
            <a:spLocks noChangeShapeType="1"/>
          </p:cNvSpPr>
          <p:nvPr/>
        </p:nvSpPr>
        <p:spPr bwMode="auto">
          <a:xfrm flipV="1">
            <a:off x="2501900" y="4034522"/>
            <a:ext cx="0" cy="157163"/>
          </a:xfrm>
          <a:prstGeom prst="line">
            <a:avLst/>
          </a:prstGeom>
          <a:noFill/>
          <a:ln w="19050">
            <a:solidFill>
              <a:srgbClr val="CC9900"/>
            </a:solidFill>
            <a:round/>
            <a:headEnd/>
            <a:tailEnd/>
          </a:ln>
        </p:spPr>
        <p:txBody>
          <a:bodyPr wrap="none"/>
          <a:lstStyle/>
          <a:p>
            <a:endParaRPr lang="en-US">
              <a:solidFill>
                <a:prstClr val="black"/>
              </a:solidFill>
            </a:endParaRPr>
          </a:p>
        </p:txBody>
      </p:sp>
      <p:sp>
        <p:nvSpPr>
          <p:cNvPr id="53" name="Line 13"/>
          <p:cNvSpPr>
            <a:spLocks noChangeShapeType="1"/>
          </p:cNvSpPr>
          <p:nvPr/>
        </p:nvSpPr>
        <p:spPr bwMode="auto">
          <a:xfrm>
            <a:off x="2509838" y="4037697"/>
            <a:ext cx="533400" cy="3175"/>
          </a:xfrm>
          <a:prstGeom prst="line">
            <a:avLst/>
          </a:prstGeom>
          <a:noFill/>
          <a:ln w="19050">
            <a:solidFill>
              <a:srgbClr val="CC9900"/>
            </a:solidFill>
            <a:round/>
            <a:headEnd/>
            <a:tailEnd/>
          </a:ln>
        </p:spPr>
        <p:txBody>
          <a:bodyPr wrap="none"/>
          <a:lstStyle/>
          <a:p>
            <a:endParaRPr lang="en-US">
              <a:solidFill>
                <a:prstClr val="black"/>
              </a:solidFill>
            </a:endParaRPr>
          </a:p>
        </p:txBody>
      </p:sp>
      <p:grpSp>
        <p:nvGrpSpPr>
          <p:cNvPr id="6" name="Group 14"/>
          <p:cNvGrpSpPr>
            <a:grpSpLocks/>
          </p:cNvGrpSpPr>
          <p:nvPr/>
        </p:nvGrpSpPr>
        <p:grpSpPr bwMode="auto">
          <a:xfrm>
            <a:off x="1925638" y="4175810"/>
            <a:ext cx="1339850" cy="112712"/>
            <a:chOff x="911" y="3092"/>
            <a:chExt cx="752" cy="48"/>
          </a:xfrm>
        </p:grpSpPr>
        <p:sp>
          <p:nvSpPr>
            <p:cNvPr id="55" name="Line 15"/>
            <p:cNvSpPr>
              <a:spLocks noChangeShapeType="1"/>
            </p:cNvSpPr>
            <p:nvPr/>
          </p:nvSpPr>
          <p:spPr bwMode="auto">
            <a:xfrm>
              <a:off x="911" y="3092"/>
              <a:ext cx="752" cy="0"/>
            </a:xfrm>
            <a:prstGeom prst="line">
              <a:avLst/>
            </a:prstGeom>
            <a:noFill/>
            <a:ln w="19050">
              <a:solidFill>
                <a:srgbClr val="CC9900"/>
              </a:solidFill>
              <a:round/>
              <a:headEnd/>
              <a:tailEnd/>
            </a:ln>
          </p:spPr>
          <p:txBody>
            <a:bodyPr wrap="none"/>
            <a:lstStyle/>
            <a:p>
              <a:endParaRPr lang="en-US">
                <a:solidFill>
                  <a:prstClr val="black"/>
                </a:solidFill>
              </a:endParaRPr>
            </a:p>
          </p:txBody>
        </p:sp>
        <p:sp>
          <p:nvSpPr>
            <p:cNvPr id="56" name="Line 16"/>
            <p:cNvSpPr>
              <a:spLocks noChangeShapeType="1"/>
            </p:cNvSpPr>
            <p:nvPr/>
          </p:nvSpPr>
          <p:spPr bwMode="auto">
            <a:xfrm>
              <a:off x="911" y="3092"/>
              <a:ext cx="0" cy="48"/>
            </a:xfrm>
            <a:prstGeom prst="line">
              <a:avLst/>
            </a:prstGeom>
            <a:noFill/>
            <a:ln w="19050">
              <a:solidFill>
                <a:srgbClr val="CC9900"/>
              </a:solidFill>
              <a:round/>
              <a:headEnd/>
              <a:tailEnd/>
            </a:ln>
          </p:spPr>
          <p:txBody>
            <a:bodyPr wrap="none"/>
            <a:lstStyle/>
            <a:p>
              <a:endParaRPr lang="en-US">
                <a:solidFill>
                  <a:prstClr val="black"/>
                </a:solidFill>
              </a:endParaRPr>
            </a:p>
          </p:txBody>
        </p:sp>
        <p:sp>
          <p:nvSpPr>
            <p:cNvPr id="57" name="Line 17"/>
            <p:cNvSpPr>
              <a:spLocks noChangeShapeType="1"/>
            </p:cNvSpPr>
            <p:nvPr/>
          </p:nvSpPr>
          <p:spPr bwMode="auto">
            <a:xfrm>
              <a:off x="1663" y="3092"/>
              <a:ext cx="0" cy="48"/>
            </a:xfrm>
            <a:prstGeom prst="line">
              <a:avLst/>
            </a:prstGeom>
            <a:noFill/>
            <a:ln w="19050">
              <a:solidFill>
                <a:srgbClr val="CC9900"/>
              </a:solidFill>
              <a:round/>
              <a:headEnd/>
              <a:tailEnd/>
            </a:ln>
          </p:spPr>
          <p:txBody>
            <a:bodyPr wrap="none"/>
            <a:lstStyle/>
            <a:p>
              <a:endParaRPr lang="en-US">
                <a:solidFill>
                  <a:prstClr val="black"/>
                </a:solidFill>
              </a:endParaRPr>
            </a:p>
          </p:txBody>
        </p:sp>
      </p:grpSp>
      <p:sp>
        <p:nvSpPr>
          <p:cNvPr id="58" name="Line 18"/>
          <p:cNvSpPr>
            <a:spLocks noChangeShapeType="1"/>
          </p:cNvSpPr>
          <p:nvPr/>
        </p:nvSpPr>
        <p:spPr bwMode="auto">
          <a:xfrm flipV="1">
            <a:off x="3956050" y="4728260"/>
            <a:ext cx="0" cy="155575"/>
          </a:xfrm>
          <a:prstGeom prst="line">
            <a:avLst/>
          </a:prstGeom>
          <a:noFill/>
          <a:ln w="19050">
            <a:solidFill>
              <a:srgbClr val="CC9900"/>
            </a:solidFill>
            <a:round/>
            <a:headEnd/>
            <a:tailEnd/>
          </a:ln>
        </p:spPr>
        <p:txBody>
          <a:bodyPr wrap="none"/>
          <a:lstStyle/>
          <a:p>
            <a:endParaRPr lang="en-US">
              <a:solidFill>
                <a:prstClr val="black"/>
              </a:solidFill>
            </a:endParaRPr>
          </a:p>
        </p:txBody>
      </p:sp>
      <p:sp>
        <p:nvSpPr>
          <p:cNvPr id="59" name="Freeform 19"/>
          <p:cNvSpPr>
            <a:spLocks/>
          </p:cNvSpPr>
          <p:nvPr/>
        </p:nvSpPr>
        <p:spPr bwMode="auto">
          <a:xfrm>
            <a:off x="3956049" y="4323447"/>
            <a:ext cx="1066327" cy="404813"/>
          </a:xfrm>
          <a:custGeom>
            <a:avLst/>
            <a:gdLst>
              <a:gd name="T0" fmla="*/ 0 w 656"/>
              <a:gd name="T1" fmla="*/ 2147483647 h 268"/>
              <a:gd name="T2" fmla="*/ 0 w 656"/>
              <a:gd name="T3" fmla="*/ 0 h 268"/>
              <a:gd name="T4" fmla="*/ 2147483647 w 656"/>
              <a:gd name="T5" fmla="*/ 0 h 268"/>
              <a:gd name="T6" fmla="*/ 0 60000 65536"/>
              <a:gd name="T7" fmla="*/ 0 60000 65536"/>
              <a:gd name="T8" fmla="*/ 0 60000 65536"/>
              <a:gd name="T9" fmla="*/ 0 w 656"/>
              <a:gd name="T10" fmla="*/ 0 h 268"/>
              <a:gd name="T11" fmla="*/ 656 w 656"/>
              <a:gd name="T12" fmla="*/ 268 h 268"/>
            </a:gdLst>
            <a:ahLst/>
            <a:cxnLst>
              <a:cxn ang="T6">
                <a:pos x="T0" y="T1"/>
              </a:cxn>
              <a:cxn ang="T7">
                <a:pos x="T2" y="T3"/>
              </a:cxn>
              <a:cxn ang="T8">
                <a:pos x="T4" y="T5"/>
              </a:cxn>
            </a:cxnLst>
            <a:rect l="T9" t="T10" r="T11" b="T12"/>
            <a:pathLst>
              <a:path w="656" h="268">
                <a:moveTo>
                  <a:pt x="0" y="268"/>
                </a:moveTo>
                <a:lnTo>
                  <a:pt x="0" y="0"/>
                </a:lnTo>
                <a:lnTo>
                  <a:pt x="656" y="0"/>
                </a:lnTo>
              </a:path>
            </a:pathLst>
          </a:custGeom>
          <a:noFill/>
          <a:ln w="19050">
            <a:solidFill>
              <a:srgbClr val="CC9900"/>
            </a:solidFill>
            <a:round/>
            <a:headEnd/>
            <a:tailEnd/>
          </a:ln>
        </p:spPr>
        <p:txBody>
          <a:bodyPr wrap="none"/>
          <a:lstStyle/>
          <a:p>
            <a:endParaRPr lang="en-US">
              <a:solidFill>
                <a:prstClr val="black"/>
              </a:solidFill>
            </a:endParaRPr>
          </a:p>
        </p:txBody>
      </p:sp>
      <p:grpSp>
        <p:nvGrpSpPr>
          <p:cNvPr id="7" name="Group 20"/>
          <p:cNvGrpSpPr>
            <a:grpSpLocks/>
          </p:cNvGrpSpPr>
          <p:nvPr/>
        </p:nvGrpSpPr>
        <p:grpSpPr bwMode="auto">
          <a:xfrm>
            <a:off x="3368675" y="4883835"/>
            <a:ext cx="1333500" cy="71437"/>
            <a:chOff x="2215" y="3552"/>
            <a:chExt cx="752" cy="48"/>
          </a:xfrm>
        </p:grpSpPr>
        <p:sp>
          <p:nvSpPr>
            <p:cNvPr id="61" name="Line 21"/>
            <p:cNvSpPr>
              <a:spLocks noChangeShapeType="1"/>
            </p:cNvSpPr>
            <p:nvPr/>
          </p:nvSpPr>
          <p:spPr bwMode="auto">
            <a:xfrm>
              <a:off x="2215" y="3552"/>
              <a:ext cx="752" cy="0"/>
            </a:xfrm>
            <a:prstGeom prst="line">
              <a:avLst/>
            </a:prstGeom>
            <a:noFill/>
            <a:ln w="19050">
              <a:solidFill>
                <a:srgbClr val="CC9900"/>
              </a:solidFill>
              <a:round/>
              <a:headEnd/>
              <a:tailEnd/>
            </a:ln>
          </p:spPr>
          <p:txBody>
            <a:bodyPr wrap="none"/>
            <a:lstStyle/>
            <a:p>
              <a:endParaRPr lang="en-US">
                <a:solidFill>
                  <a:prstClr val="black"/>
                </a:solidFill>
              </a:endParaRPr>
            </a:p>
          </p:txBody>
        </p:sp>
        <p:sp>
          <p:nvSpPr>
            <p:cNvPr id="62" name="Line 22"/>
            <p:cNvSpPr>
              <a:spLocks noChangeShapeType="1"/>
            </p:cNvSpPr>
            <p:nvPr/>
          </p:nvSpPr>
          <p:spPr bwMode="auto">
            <a:xfrm>
              <a:off x="2215" y="3552"/>
              <a:ext cx="0" cy="48"/>
            </a:xfrm>
            <a:prstGeom prst="line">
              <a:avLst/>
            </a:prstGeom>
            <a:noFill/>
            <a:ln w="19050">
              <a:solidFill>
                <a:srgbClr val="CC9900"/>
              </a:solidFill>
              <a:round/>
              <a:headEnd/>
              <a:tailEnd/>
            </a:ln>
          </p:spPr>
          <p:txBody>
            <a:bodyPr wrap="none"/>
            <a:lstStyle/>
            <a:p>
              <a:endParaRPr lang="en-US">
                <a:solidFill>
                  <a:prstClr val="black"/>
                </a:solidFill>
              </a:endParaRPr>
            </a:p>
          </p:txBody>
        </p:sp>
        <p:sp>
          <p:nvSpPr>
            <p:cNvPr id="63" name="Line 23"/>
            <p:cNvSpPr>
              <a:spLocks noChangeShapeType="1"/>
            </p:cNvSpPr>
            <p:nvPr/>
          </p:nvSpPr>
          <p:spPr bwMode="auto">
            <a:xfrm>
              <a:off x="2967" y="3552"/>
              <a:ext cx="0" cy="48"/>
            </a:xfrm>
            <a:prstGeom prst="line">
              <a:avLst/>
            </a:prstGeom>
            <a:noFill/>
            <a:ln w="19050">
              <a:solidFill>
                <a:srgbClr val="CC9900"/>
              </a:solidFill>
              <a:round/>
              <a:headEnd/>
              <a:tailEnd/>
            </a:ln>
          </p:spPr>
          <p:txBody>
            <a:bodyPr wrap="none"/>
            <a:lstStyle/>
            <a:p>
              <a:endParaRPr lang="en-US">
                <a:solidFill>
                  <a:prstClr val="black"/>
                </a:solidFill>
              </a:endParaRPr>
            </a:p>
          </p:txBody>
        </p:sp>
      </p:grpSp>
      <p:grpSp>
        <p:nvGrpSpPr>
          <p:cNvPr id="8" name="Group 26"/>
          <p:cNvGrpSpPr>
            <a:grpSpLocks/>
          </p:cNvGrpSpPr>
          <p:nvPr/>
        </p:nvGrpSpPr>
        <p:grpSpPr bwMode="auto">
          <a:xfrm>
            <a:off x="5219700" y="4836210"/>
            <a:ext cx="1333500" cy="73025"/>
            <a:chOff x="3351" y="3520"/>
            <a:chExt cx="752" cy="48"/>
          </a:xfrm>
        </p:grpSpPr>
        <p:sp>
          <p:nvSpPr>
            <p:cNvPr id="65" name="Line 27"/>
            <p:cNvSpPr>
              <a:spLocks noChangeShapeType="1"/>
            </p:cNvSpPr>
            <p:nvPr/>
          </p:nvSpPr>
          <p:spPr bwMode="auto">
            <a:xfrm>
              <a:off x="3351" y="3520"/>
              <a:ext cx="752" cy="0"/>
            </a:xfrm>
            <a:prstGeom prst="line">
              <a:avLst/>
            </a:prstGeom>
            <a:noFill/>
            <a:ln w="19050">
              <a:solidFill>
                <a:srgbClr val="CC9900"/>
              </a:solidFill>
              <a:round/>
              <a:headEnd/>
              <a:tailEnd/>
            </a:ln>
          </p:spPr>
          <p:txBody>
            <a:bodyPr wrap="none"/>
            <a:lstStyle/>
            <a:p>
              <a:endParaRPr lang="en-US">
                <a:solidFill>
                  <a:prstClr val="black"/>
                </a:solidFill>
              </a:endParaRPr>
            </a:p>
          </p:txBody>
        </p:sp>
        <p:sp>
          <p:nvSpPr>
            <p:cNvPr id="66" name="Line 28"/>
            <p:cNvSpPr>
              <a:spLocks noChangeShapeType="1"/>
            </p:cNvSpPr>
            <p:nvPr/>
          </p:nvSpPr>
          <p:spPr bwMode="auto">
            <a:xfrm>
              <a:off x="3351" y="3520"/>
              <a:ext cx="0" cy="48"/>
            </a:xfrm>
            <a:prstGeom prst="line">
              <a:avLst/>
            </a:prstGeom>
            <a:noFill/>
            <a:ln w="19050">
              <a:solidFill>
                <a:srgbClr val="CC9900"/>
              </a:solidFill>
              <a:round/>
              <a:headEnd/>
              <a:tailEnd/>
            </a:ln>
          </p:spPr>
          <p:txBody>
            <a:bodyPr wrap="none"/>
            <a:lstStyle/>
            <a:p>
              <a:endParaRPr lang="en-US">
                <a:solidFill>
                  <a:prstClr val="black"/>
                </a:solidFill>
              </a:endParaRPr>
            </a:p>
          </p:txBody>
        </p:sp>
        <p:sp>
          <p:nvSpPr>
            <p:cNvPr id="67" name="Line 29"/>
            <p:cNvSpPr>
              <a:spLocks noChangeShapeType="1"/>
            </p:cNvSpPr>
            <p:nvPr/>
          </p:nvSpPr>
          <p:spPr bwMode="auto">
            <a:xfrm>
              <a:off x="4103" y="3520"/>
              <a:ext cx="0" cy="48"/>
            </a:xfrm>
            <a:prstGeom prst="line">
              <a:avLst/>
            </a:prstGeom>
            <a:noFill/>
            <a:ln w="19050">
              <a:solidFill>
                <a:srgbClr val="CC9900"/>
              </a:solidFill>
              <a:round/>
              <a:headEnd/>
              <a:tailEnd/>
            </a:ln>
          </p:spPr>
          <p:txBody>
            <a:bodyPr wrap="none"/>
            <a:lstStyle/>
            <a:p>
              <a:endParaRPr lang="en-US">
                <a:solidFill>
                  <a:prstClr val="black"/>
                </a:solidFill>
              </a:endParaRPr>
            </a:p>
          </p:txBody>
        </p:sp>
      </p:grpSp>
      <p:grpSp>
        <p:nvGrpSpPr>
          <p:cNvPr id="9" name="Group 31"/>
          <p:cNvGrpSpPr>
            <a:grpSpLocks/>
          </p:cNvGrpSpPr>
          <p:nvPr/>
        </p:nvGrpSpPr>
        <p:grpSpPr bwMode="auto">
          <a:xfrm>
            <a:off x="7540625" y="5633631"/>
            <a:ext cx="1328738" cy="104775"/>
            <a:chOff x="4239" y="3727"/>
            <a:chExt cx="752" cy="48"/>
          </a:xfrm>
        </p:grpSpPr>
        <p:sp>
          <p:nvSpPr>
            <p:cNvPr id="69" name="Line 32"/>
            <p:cNvSpPr>
              <a:spLocks noChangeShapeType="1"/>
            </p:cNvSpPr>
            <p:nvPr/>
          </p:nvSpPr>
          <p:spPr bwMode="auto">
            <a:xfrm>
              <a:off x="4239" y="3727"/>
              <a:ext cx="752" cy="0"/>
            </a:xfrm>
            <a:prstGeom prst="line">
              <a:avLst/>
            </a:prstGeom>
            <a:noFill/>
            <a:ln w="19050">
              <a:solidFill>
                <a:srgbClr val="CC9900"/>
              </a:solidFill>
              <a:round/>
              <a:headEnd/>
              <a:tailEnd/>
            </a:ln>
          </p:spPr>
          <p:txBody>
            <a:bodyPr wrap="none"/>
            <a:lstStyle/>
            <a:p>
              <a:endParaRPr lang="en-US">
                <a:solidFill>
                  <a:prstClr val="black"/>
                </a:solidFill>
              </a:endParaRPr>
            </a:p>
          </p:txBody>
        </p:sp>
        <p:sp>
          <p:nvSpPr>
            <p:cNvPr id="70" name="Line 33"/>
            <p:cNvSpPr>
              <a:spLocks noChangeShapeType="1"/>
            </p:cNvSpPr>
            <p:nvPr/>
          </p:nvSpPr>
          <p:spPr bwMode="auto">
            <a:xfrm>
              <a:off x="4239" y="3727"/>
              <a:ext cx="0" cy="48"/>
            </a:xfrm>
            <a:prstGeom prst="line">
              <a:avLst/>
            </a:prstGeom>
            <a:noFill/>
            <a:ln w="19050">
              <a:solidFill>
                <a:srgbClr val="CC9900"/>
              </a:solidFill>
              <a:round/>
              <a:headEnd/>
              <a:tailEnd/>
            </a:ln>
          </p:spPr>
          <p:txBody>
            <a:bodyPr wrap="none"/>
            <a:lstStyle/>
            <a:p>
              <a:endParaRPr lang="en-US">
                <a:solidFill>
                  <a:prstClr val="black"/>
                </a:solidFill>
              </a:endParaRPr>
            </a:p>
          </p:txBody>
        </p:sp>
        <p:sp>
          <p:nvSpPr>
            <p:cNvPr id="71" name="Line 34"/>
            <p:cNvSpPr>
              <a:spLocks noChangeShapeType="1"/>
            </p:cNvSpPr>
            <p:nvPr/>
          </p:nvSpPr>
          <p:spPr bwMode="auto">
            <a:xfrm>
              <a:off x="4991" y="3727"/>
              <a:ext cx="0" cy="48"/>
            </a:xfrm>
            <a:prstGeom prst="line">
              <a:avLst/>
            </a:prstGeom>
            <a:noFill/>
            <a:ln w="19050">
              <a:solidFill>
                <a:srgbClr val="CC9900"/>
              </a:solidFill>
              <a:round/>
              <a:headEnd/>
              <a:tailEnd/>
            </a:ln>
          </p:spPr>
          <p:txBody>
            <a:bodyPr wrap="none"/>
            <a:lstStyle/>
            <a:p>
              <a:endParaRPr lang="en-US">
                <a:solidFill>
                  <a:prstClr val="black"/>
                </a:solidFill>
              </a:endParaRPr>
            </a:p>
          </p:txBody>
        </p:sp>
      </p:grpSp>
      <p:grpSp>
        <p:nvGrpSpPr>
          <p:cNvPr id="10" name="Group 35"/>
          <p:cNvGrpSpPr>
            <a:grpSpLocks/>
          </p:cNvGrpSpPr>
          <p:nvPr/>
        </p:nvGrpSpPr>
        <p:grpSpPr bwMode="auto">
          <a:xfrm>
            <a:off x="2819400" y="842963"/>
            <a:ext cx="1609725" cy="71437"/>
            <a:chOff x="2064" y="792"/>
            <a:chExt cx="752" cy="48"/>
          </a:xfrm>
        </p:grpSpPr>
        <p:sp>
          <p:nvSpPr>
            <p:cNvPr id="73" name="Line 36"/>
            <p:cNvSpPr>
              <a:spLocks noChangeShapeType="1"/>
            </p:cNvSpPr>
            <p:nvPr/>
          </p:nvSpPr>
          <p:spPr bwMode="auto">
            <a:xfrm>
              <a:off x="2064" y="792"/>
              <a:ext cx="752" cy="0"/>
            </a:xfrm>
            <a:prstGeom prst="line">
              <a:avLst/>
            </a:prstGeom>
            <a:noFill/>
            <a:ln w="19050">
              <a:solidFill>
                <a:srgbClr val="CC9900"/>
              </a:solidFill>
              <a:round/>
              <a:headEnd/>
              <a:tailEnd/>
            </a:ln>
          </p:spPr>
          <p:txBody>
            <a:bodyPr wrap="none"/>
            <a:lstStyle/>
            <a:p>
              <a:endParaRPr lang="en-US">
                <a:solidFill>
                  <a:prstClr val="black"/>
                </a:solidFill>
              </a:endParaRPr>
            </a:p>
          </p:txBody>
        </p:sp>
        <p:sp>
          <p:nvSpPr>
            <p:cNvPr id="74" name="Line 37"/>
            <p:cNvSpPr>
              <a:spLocks noChangeShapeType="1"/>
            </p:cNvSpPr>
            <p:nvPr/>
          </p:nvSpPr>
          <p:spPr bwMode="auto">
            <a:xfrm>
              <a:off x="2064" y="792"/>
              <a:ext cx="0" cy="48"/>
            </a:xfrm>
            <a:prstGeom prst="line">
              <a:avLst/>
            </a:prstGeom>
            <a:noFill/>
            <a:ln w="19050">
              <a:solidFill>
                <a:srgbClr val="CC9900"/>
              </a:solidFill>
              <a:round/>
              <a:headEnd/>
              <a:tailEnd/>
            </a:ln>
          </p:spPr>
          <p:txBody>
            <a:bodyPr wrap="none"/>
            <a:lstStyle/>
            <a:p>
              <a:endParaRPr lang="en-US">
                <a:solidFill>
                  <a:prstClr val="black"/>
                </a:solidFill>
              </a:endParaRPr>
            </a:p>
          </p:txBody>
        </p:sp>
        <p:sp>
          <p:nvSpPr>
            <p:cNvPr id="75" name="Line 38"/>
            <p:cNvSpPr>
              <a:spLocks noChangeShapeType="1"/>
            </p:cNvSpPr>
            <p:nvPr/>
          </p:nvSpPr>
          <p:spPr bwMode="auto">
            <a:xfrm>
              <a:off x="2816" y="792"/>
              <a:ext cx="0" cy="48"/>
            </a:xfrm>
            <a:prstGeom prst="line">
              <a:avLst/>
            </a:prstGeom>
            <a:noFill/>
            <a:ln w="19050">
              <a:solidFill>
                <a:srgbClr val="CC9900"/>
              </a:solidFill>
              <a:round/>
              <a:headEnd/>
              <a:tailEnd/>
            </a:ln>
          </p:spPr>
          <p:txBody>
            <a:bodyPr wrap="none"/>
            <a:lstStyle/>
            <a:p>
              <a:endParaRPr lang="en-US">
                <a:solidFill>
                  <a:prstClr val="black"/>
                </a:solidFill>
              </a:endParaRPr>
            </a:p>
          </p:txBody>
        </p:sp>
      </p:grpSp>
      <p:grpSp>
        <p:nvGrpSpPr>
          <p:cNvPr id="11" name="Group 39"/>
          <p:cNvGrpSpPr>
            <a:grpSpLocks/>
          </p:cNvGrpSpPr>
          <p:nvPr/>
        </p:nvGrpSpPr>
        <p:grpSpPr bwMode="auto">
          <a:xfrm>
            <a:off x="3722688" y="685800"/>
            <a:ext cx="1257300" cy="1875522"/>
            <a:chOff x="2400" y="637"/>
            <a:chExt cx="816" cy="1427"/>
          </a:xfrm>
        </p:grpSpPr>
        <p:sp>
          <p:nvSpPr>
            <p:cNvPr id="77" name="Line 40"/>
            <p:cNvSpPr>
              <a:spLocks noChangeShapeType="1"/>
            </p:cNvSpPr>
            <p:nvPr/>
          </p:nvSpPr>
          <p:spPr bwMode="auto">
            <a:xfrm flipH="1" flipV="1">
              <a:off x="2400" y="644"/>
              <a:ext cx="7" cy="160"/>
            </a:xfrm>
            <a:prstGeom prst="line">
              <a:avLst/>
            </a:prstGeom>
            <a:noFill/>
            <a:ln w="19050">
              <a:solidFill>
                <a:srgbClr val="CC9900"/>
              </a:solidFill>
              <a:round/>
              <a:headEnd/>
              <a:tailEnd/>
            </a:ln>
          </p:spPr>
          <p:txBody>
            <a:bodyPr wrap="none"/>
            <a:lstStyle/>
            <a:p>
              <a:endParaRPr lang="en-US">
                <a:solidFill>
                  <a:prstClr val="black"/>
                </a:solidFill>
              </a:endParaRPr>
            </a:p>
          </p:txBody>
        </p:sp>
        <p:sp>
          <p:nvSpPr>
            <p:cNvPr id="78" name="Freeform 41"/>
            <p:cNvSpPr>
              <a:spLocks/>
            </p:cNvSpPr>
            <p:nvPr/>
          </p:nvSpPr>
          <p:spPr bwMode="auto">
            <a:xfrm>
              <a:off x="2400" y="637"/>
              <a:ext cx="816" cy="1427"/>
            </a:xfrm>
            <a:custGeom>
              <a:avLst/>
              <a:gdLst>
                <a:gd name="T0" fmla="*/ 0 w 864"/>
                <a:gd name="T1" fmla="*/ 0 h 1344"/>
                <a:gd name="T2" fmla="*/ 165 w 864"/>
                <a:gd name="T3" fmla="*/ 0 h 1344"/>
                <a:gd name="T4" fmla="*/ 165 w 864"/>
                <a:gd name="T5" fmla="*/ 25699 h 1344"/>
                <a:gd name="T6" fmla="*/ 0 60000 65536"/>
                <a:gd name="T7" fmla="*/ 0 60000 65536"/>
                <a:gd name="T8" fmla="*/ 0 60000 65536"/>
                <a:gd name="T9" fmla="*/ 0 w 864"/>
                <a:gd name="T10" fmla="*/ 0 h 1344"/>
                <a:gd name="T11" fmla="*/ 864 w 864"/>
                <a:gd name="T12" fmla="*/ 1344 h 1344"/>
              </a:gdLst>
              <a:ahLst/>
              <a:cxnLst>
                <a:cxn ang="T6">
                  <a:pos x="T0" y="T1"/>
                </a:cxn>
                <a:cxn ang="T7">
                  <a:pos x="T2" y="T3"/>
                </a:cxn>
                <a:cxn ang="T8">
                  <a:pos x="T4" y="T5"/>
                </a:cxn>
              </a:cxnLst>
              <a:rect l="T9" t="T10" r="T11" b="T12"/>
              <a:pathLst>
                <a:path w="864" h="1344">
                  <a:moveTo>
                    <a:pt x="0" y="0"/>
                  </a:moveTo>
                  <a:lnTo>
                    <a:pt x="864" y="0"/>
                  </a:lnTo>
                  <a:lnTo>
                    <a:pt x="864" y="1344"/>
                  </a:lnTo>
                </a:path>
              </a:pathLst>
            </a:custGeom>
            <a:noFill/>
            <a:ln w="19050">
              <a:solidFill>
                <a:srgbClr val="CC9900"/>
              </a:solidFill>
              <a:round/>
              <a:headEnd/>
              <a:tailEnd/>
            </a:ln>
          </p:spPr>
          <p:txBody>
            <a:bodyPr wrap="none"/>
            <a:lstStyle/>
            <a:p>
              <a:endParaRPr lang="en-US">
                <a:solidFill>
                  <a:prstClr val="black"/>
                </a:solidFill>
              </a:endParaRPr>
            </a:p>
          </p:txBody>
        </p:sp>
      </p:grpSp>
      <p:sp>
        <p:nvSpPr>
          <p:cNvPr id="79" name="Line 42"/>
          <p:cNvSpPr>
            <a:spLocks noChangeShapeType="1"/>
          </p:cNvSpPr>
          <p:nvPr/>
        </p:nvSpPr>
        <p:spPr bwMode="auto">
          <a:xfrm>
            <a:off x="7346950" y="1435785"/>
            <a:ext cx="1331913" cy="0"/>
          </a:xfrm>
          <a:prstGeom prst="line">
            <a:avLst/>
          </a:prstGeom>
          <a:noFill/>
          <a:ln w="19050">
            <a:solidFill>
              <a:srgbClr val="CC9900"/>
            </a:solidFill>
            <a:round/>
            <a:headEnd/>
            <a:tailEnd/>
          </a:ln>
        </p:spPr>
        <p:txBody>
          <a:bodyPr wrap="none"/>
          <a:lstStyle/>
          <a:p>
            <a:endParaRPr lang="en-US">
              <a:solidFill>
                <a:prstClr val="black"/>
              </a:solidFill>
            </a:endParaRPr>
          </a:p>
        </p:txBody>
      </p:sp>
      <p:sp>
        <p:nvSpPr>
          <p:cNvPr id="80" name="Line 43"/>
          <p:cNvSpPr>
            <a:spLocks noChangeShapeType="1"/>
          </p:cNvSpPr>
          <p:nvPr/>
        </p:nvSpPr>
        <p:spPr bwMode="auto">
          <a:xfrm>
            <a:off x="7346950" y="1435785"/>
            <a:ext cx="0" cy="73025"/>
          </a:xfrm>
          <a:prstGeom prst="line">
            <a:avLst/>
          </a:prstGeom>
          <a:noFill/>
          <a:ln w="9525">
            <a:solidFill>
              <a:srgbClr val="CC3300"/>
            </a:solidFill>
            <a:round/>
            <a:headEnd/>
            <a:tailEnd/>
          </a:ln>
        </p:spPr>
        <p:txBody>
          <a:bodyPr wrap="none"/>
          <a:lstStyle/>
          <a:p>
            <a:endParaRPr lang="en-US">
              <a:solidFill>
                <a:prstClr val="black"/>
              </a:solidFill>
            </a:endParaRPr>
          </a:p>
        </p:txBody>
      </p:sp>
      <p:sp>
        <p:nvSpPr>
          <p:cNvPr id="81" name="Line 44"/>
          <p:cNvSpPr>
            <a:spLocks noChangeShapeType="1"/>
          </p:cNvSpPr>
          <p:nvPr/>
        </p:nvSpPr>
        <p:spPr bwMode="auto">
          <a:xfrm>
            <a:off x="8678863" y="1435785"/>
            <a:ext cx="0" cy="73025"/>
          </a:xfrm>
          <a:prstGeom prst="line">
            <a:avLst/>
          </a:prstGeom>
          <a:noFill/>
          <a:ln w="9525">
            <a:solidFill>
              <a:srgbClr val="CC3300"/>
            </a:solidFill>
            <a:round/>
            <a:headEnd/>
            <a:tailEnd/>
          </a:ln>
        </p:spPr>
        <p:txBody>
          <a:bodyPr wrap="none"/>
          <a:lstStyle/>
          <a:p>
            <a:endParaRPr lang="en-US">
              <a:solidFill>
                <a:prstClr val="black"/>
              </a:solidFill>
            </a:endParaRPr>
          </a:p>
        </p:txBody>
      </p:sp>
      <p:sp>
        <p:nvSpPr>
          <p:cNvPr id="82" name="Freeform 45"/>
          <p:cNvSpPr>
            <a:spLocks/>
          </p:cNvSpPr>
          <p:nvPr/>
        </p:nvSpPr>
        <p:spPr bwMode="auto">
          <a:xfrm>
            <a:off x="6594475" y="730935"/>
            <a:ext cx="1404938" cy="2652712"/>
          </a:xfrm>
          <a:custGeom>
            <a:avLst/>
            <a:gdLst>
              <a:gd name="T0" fmla="*/ 2147483647 w 816"/>
              <a:gd name="T1" fmla="*/ 2147483647 h 1760"/>
              <a:gd name="T2" fmla="*/ 2147483647 w 816"/>
              <a:gd name="T3" fmla="*/ 0 h 1760"/>
              <a:gd name="T4" fmla="*/ 0 w 816"/>
              <a:gd name="T5" fmla="*/ 0 h 1760"/>
              <a:gd name="T6" fmla="*/ 0 w 816"/>
              <a:gd name="T7" fmla="*/ 2147483647 h 1760"/>
              <a:gd name="T8" fmla="*/ 0 60000 65536"/>
              <a:gd name="T9" fmla="*/ 0 60000 65536"/>
              <a:gd name="T10" fmla="*/ 0 60000 65536"/>
              <a:gd name="T11" fmla="*/ 0 60000 65536"/>
              <a:gd name="T12" fmla="*/ 0 w 816"/>
              <a:gd name="T13" fmla="*/ 0 h 1760"/>
              <a:gd name="T14" fmla="*/ 816 w 816"/>
              <a:gd name="T15" fmla="*/ 1760 h 1760"/>
            </a:gdLst>
            <a:ahLst/>
            <a:cxnLst>
              <a:cxn ang="T8">
                <a:pos x="T0" y="T1"/>
              </a:cxn>
              <a:cxn ang="T9">
                <a:pos x="T2" y="T3"/>
              </a:cxn>
              <a:cxn ang="T10">
                <a:pos x="T4" y="T5"/>
              </a:cxn>
              <a:cxn ang="T11">
                <a:pos x="T6" y="T7"/>
              </a:cxn>
            </a:cxnLst>
            <a:rect l="T12" t="T13" r="T14" b="T15"/>
            <a:pathLst>
              <a:path w="816" h="1760">
                <a:moveTo>
                  <a:pt x="816" y="456"/>
                </a:moveTo>
                <a:lnTo>
                  <a:pt x="816" y="0"/>
                </a:lnTo>
                <a:lnTo>
                  <a:pt x="0" y="0"/>
                </a:lnTo>
                <a:lnTo>
                  <a:pt x="0" y="1760"/>
                </a:lnTo>
              </a:path>
            </a:pathLst>
          </a:custGeom>
          <a:noFill/>
          <a:ln w="19050">
            <a:solidFill>
              <a:srgbClr val="CC9900"/>
            </a:solidFill>
            <a:round/>
            <a:headEnd/>
            <a:tailEnd/>
          </a:ln>
        </p:spPr>
        <p:txBody>
          <a:bodyPr wrap="none"/>
          <a:lstStyle/>
          <a:p>
            <a:endParaRPr lang="en-US">
              <a:solidFill>
                <a:prstClr val="black"/>
              </a:solidFill>
            </a:endParaRPr>
          </a:p>
        </p:txBody>
      </p:sp>
      <p:sp>
        <p:nvSpPr>
          <p:cNvPr id="83" name="Line 46"/>
          <p:cNvSpPr>
            <a:spLocks noChangeShapeType="1"/>
          </p:cNvSpPr>
          <p:nvPr/>
        </p:nvSpPr>
        <p:spPr bwMode="auto">
          <a:xfrm flipV="1">
            <a:off x="8096250" y="5255806"/>
            <a:ext cx="0" cy="361950"/>
          </a:xfrm>
          <a:prstGeom prst="line">
            <a:avLst/>
          </a:prstGeom>
          <a:noFill/>
          <a:ln w="19050">
            <a:solidFill>
              <a:srgbClr val="CC9900"/>
            </a:solidFill>
            <a:round/>
            <a:headEnd/>
            <a:tailEnd/>
          </a:ln>
        </p:spPr>
        <p:txBody>
          <a:bodyPr wrap="none"/>
          <a:lstStyle/>
          <a:p>
            <a:endParaRPr lang="en-US">
              <a:solidFill>
                <a:prstClr val="black"/>
              </a:solidFill>
            </a:endParaRPr>
          </a:p>
        </p:txBody>
      </p:sp>
      <p:sp>
        <p:nvSpPr>
          <p:cNvPr id="84" name="Rectangle 53"/>
          <p:cNvSpPr>
            <a:spLocks noChangeArrowheads="1"/>
          </p:cNvSpPr>
          <p:nvPr/>
        </p:nvSpPr>
        <p:spPr bwMode="auto">
          <a:xfrm>
            <a:off x="7380288" y="1475472"/>
            <a:ext cx="1501775" cy="2946410"/>
          </a:xfrm>
          <a:prstGeom prst="rect">
            <a:avLst/>
          </a:prstGeom>
          <a:solidFill>
            <a:srgbClr val="F2F1B6">
              <a:alpha val="39999"/>
            </a:srgbClr>
          </a:solidFill>
          <a:ln w="12700" algn="ctr">
            <a:solidFill>
              <a:srgbClr val="969696"/>
            </a:solidFill>
            <a:miter lim="800000"/>
            <a:headEnd/>
            <a:tailEnd/>
          </a:ln>
        </p:spPr>
        <p:txBody>
          <a:bodyPr wrap="none" anchor="ctr"/>
          <a:lstStyle/>
          <a:p>
            <a:endParaRPr lang="en-US">
              <a:solidFill>
                <a:prstClr val="black"/>
              </a:solidFill>
            </a:endParaRPr>
          </a:p>
        </p:txBody>
      </p:sp>
      <p:sp>
        <p:nvSpPr>
          <p:cNvPr id="85" name="Rectangle 55"/>
          <p:cNvSpPr>
            <a:spLocks noChangeArrowheads="1"/>
          </p:cNvSpPr>
          <p:nvPr/>
        </p:nvSpPr>
        <p:spPr bwMode="auto">
          <a:xfrm>
            <a:off x="2927350" y="888400"/>
            <a:ext cx="1511300" cy="2921600"/>
          </a:xfrm>
          <a:prstGeom prst="rect">
            <a:avLst/>
          </a:prstGeom>
          <a:solidFill>
            <a:srgbClr val="F2F1B6">
              <a:alpha val="39999"/>
            </a:srgbClr>
          </a:solidFill>
          <a:ln w="12700" algn="ctr">
            <a:solidFill>
              <a:srgbClr val="969696"/>
            </a:solidFill>
            <a:miter lim="800000"/>
            <a:headEnd/>
            <a:tailEnd/>
          </a:ln>
        </p:spPr>
        <p:txBody>
          <a:bodyPr wrap="none" anchor="ctr"/>
          <a:lstStyle/>
          <a:p>
            <a:endParaRPr lang="en-US">
              <a:solidFill>
                <a:prstClr val="black"/>
              </a:solidFill>
            </a:endParaRPr>
          </a:p>
        </p:txBody>
      </p:sp>
      <p:sp>
        <p:nvSpPr>
          <p:cNvPr id="86" name="Rectangle 57"/>
          <p:cNvSpPr>
            <a:spLocks noChangeArrowheads="1"/>
          </p:cNvSpPr>
          <p:nvPr/>
        </p:nvSpPr>
        <p:spPr bwMode="auto">
          <a:xfrm>
            <a:off x="228600" y="1066800"/>
            <a:ext cx="1515065" cy="1951568"/>
          </a:xfrm>
          <a:prstGeom prst="rect">
            <a:avLst/>
          </a:prstGeom>
          <a:solidFill>
            <a:srgbClr val="F2F1B6">
              <a:alpha val="39999"/>
            </a:srgbClr>
          </a:solidFill>
          <a:ln w="12700" algn="ctr">
            <a:solidFill>
              <a:srgbClr val="969696"/>
            </a:solidFill>
            <a:miter lim="800000"/>
            <a:headEnd/>
            <a:tailEnd/>
          </a:ln>
        </p:spPr>
        <p:txBody>
          <a:bodyPr wrap="none" anchor="ctr"/>
          <a:lstStyle/>
          <a:p>
            <a:endParaRPr lang="en-US">
              <a:solidFill>
                <a:prstClr val="black"/>
              </a:solidFill>
            </a:endParaRPr>
          </a:p>
        </p:txBody>
      </p:sp>
      <p:sp>
        <p:nvSpPr>
          <p:cNvPr id="87" name="Rectangle 59"/>
          <p:cNvSpPr>
            <a:spLocks noChangeArrowheads="1"/>
          </p:cNvSpPr>
          <p:nvPr/>
        </p:nvSpPr>
        <p:spPr bwMode="auto">
          <a:xfrm>
            <a:off x="1954213" y="4236135"/>
            <a:ext cx="1255712" cy="786248"/>
          </a:xfrm>
          <a:prstGeom prst="rect">
            <a:avLst/>
          </a:prstGeom>
          <a:solidFill>
            <a:srgbClr val="F2F1B6">
              <a:alpha val="39999"/>
            </a:srgbClr>
          </a:solidFill>
          <a:ln w="12700" algn="ctr">
            <a:solidFill>
              <a:srgbClr val="969696"/>
            </a:solidFill>
            <a:miter lim="800000"/>
            <a:headEnd/>
            <a:tailEnd/>
          </a:ln>
        </p:spPr>
        <p:txBody>
          <a:bodyPr wrap="none" anchor="ctr"/>
          <a:lstStyle/>
          <a:p>
            <a:endParaRPr lang="en-US">
              <a:solidFill>
                <a:prstClr val="black"/>
              </a:solidFill>
            </a:endParaRPr>
          </a:p>
        </p:txBody>
      </p:sp>
      <p:sp>
        <p:nvSpPr>
          <p:cNvPr id="88" name="Rectangle 61"/>
          <p:cNvSpPr>
            <a:spLocks noChangeArrowheads="1"/>
          </p:cNvSpPr>
          <p:nvPr/>
        </p:nvSpPr>
        <p:spPr bwMode="auto">
          <a:xfrm>
            <a:off x="3397250" y="4929871"/>
            <a:ext cx="1282700" cy="856786"/>
          </a:xfrm>
          <a:prstGeom prst="rect">
            <a:avLst/>
          </a:prstGeom>
          <a:solidFill>
            <a:srgbClr val="F2F1B6">
              <a:alpha val="39999"/>
            </a:srgbClr>
          </a:solidFill>
          <a:ln w="12700" algn="ctr">
            <a:solidFill>
              <a:srgbClr val="969696"/>
            </a:solidFill>
            <a:miter lim="800000"/>
            <a:headEnd/>
            <a:tailEnd/>
          </a:ln>
        </p:spPr>
        <p:txBody>
          <a:bodyPr wrap="none" anchor="ctr"/>
          <a:lstStyle/>
          <a:p>
            <a:endParaRPr lang="en-US">
              <a:solidFill>
                <a:prstClr val="black"/>
              </a:solidFill>
            </a:endParaRPr>
          </a:p>
        </p:txBody>
      </p:sp>
      <p:sp>
        <p:nvSpPr>
          <p:cNvPr id="89" name="Oval 63"/>
          <p:cNvSpPr>
            <a:spLocks noChangeArrowheads="1"/>
          </p:cNvSpPr>
          <p:nvPr/>
        </p:nvSpPr>
        <p:spPr bwMode="auto">
          <a:xfrm>
            <a:off x="3057525" y="4002772"/>
            <a:ext cx="73025" cy="73025"/>
          </a:xfrm>
          <a:prstGeom prst="ellipse">
            <a:avLst/>
          </a:prstGeom>
          <a:solidFill>
            <a:srgbClr val="996633"/>
          </a:solidFill>
          <a:ln w="9525" algn="ctr">
            <a:solidFill>
              <a:srgbClr val="A50021"/>
            </a:solidFill>
            <a:round/>
            <a:headEnd/>
            <a:tailEnd/>
          </a:ln>
        </p:spPr>
        <p:txBody>
          <a:bodyPr wrap="none" anchor="ctr"/>
          <a:lstStyle/>
          <a:p>
            <a:endParaRPr lang="en-US">
              <a:solidFill>
                <a:prstClr val="black"/>
              </a:solidFill>
            </a:endParaRPr>
          </a:p>
        </p:txBody>
      </p:sp>
      <p:sp>
        <p:nvSpPr>
          <p:cNvPr id="90" name="Oval 64"/>
          <p:cNvSpPr>
            <a:spLocks noChangeArrowheads="1"/>
          </p:cNvSpPr>
          <p:nvPr/>
        </p:nvSpPr>
        <p:spPr bwMode="auto">
          <a:xfrm>
            <a:off x="2033230" y="2917280"/>
            <a:ext cx="74612" cy="73025"/>
          </a:xfrm>
          <a:prstGeom prst="ellipse">
            <a:avLst/>
          </a:prstGeom>
          <a:solidFill>
            <a:srgbClr val="996633"/>
          </a:solidFill>
          <a:ln w="12700" algn="ctr">
            <a:solidFill>
              <a:srgbClr val="969696"/>
            </a:solidFill>
            <a:round/>
            <a:headEnd/>
            <a:tailEnd/>
          </a:ln>
        </p:spPr>
        <p:txBody>
          <a:bodyPr wrap="none" anchor="ctr"/>
          <a:lstStyle/>
          <a:p>
            <a:endParaRPr lang="en-US">
              <a:solidFill>
                <a:prstClr val="black"/>
              </a:solidFill>
            </a:endParaRPr>
          </a:p>
        </p:txBody>
      </p:sp>
      <p:sp>
        <p:nvSpPr>
          <p:cNvPr id="91" name="Oval 65"/>
          <p:cNvSpPr>
            <a:spLocks noChangeArrowheads="1"/>
          </p:cNvSpPr>
          <p:nvPr/>
        </p:nvSpPr>
        <p:spPr bwMode="auto">
          <a:xfrm>
            <a:off x="4930775" y="2526397"/>
            <a:ext cx="74613" cy="71438"/>
          </a:xfrm>
          <a:prstGeom prst="ellipse">
            <a:avLst/>
          </a:prstGeom>
          <a:solidFill>
            <a:srgbClr val="996633"/>
          </a:solidFill>
          <a:ln w="9525" algn="ctr">
            <a:solidFill>
              <a:srgbClr val="A50021"/>
            </a:solidFill>
            <a:round/>
            <a:headEnd/>
            <a:tailEnd/>
          </a:ln>
        </p:spPr>
        <p:txBody>
          <a:bodyPr wrap="none" anchor="ctr"/>
          <a:lstStyle/>
          <a:p>
            <a:endParaRPr lang="en-US">
              <a:solidFill>
                <a:prstClr val="black"/>
              </a:solidFill>
            </a:endParaRPr>
          </a:p>
        </p:txBody>
      </p:sp>
      <p:sp>
        <p:nvSpPr>
          <p:cNvPr id="92" name="Oval 66"/>
          <p:cNvSpPr>
            <a:spLocks noChangeArrowheads="1"/>
          </p:cNvSpPr>
          <p:nvPr/>
        </p:nvSpPr>
        <p:spPr bwMode="auto">
          <a:xfrm>
            <a:off x="6559550" y="3316972"/>
            <a:ext cx="74613" cy="73025"/>
          </a:xfrm>
          <a:prstGeom prst="ellipse">
            <a:avLst/>
          </a:prstGeom>
          <a:solidFill>
            <a:srgbClr val="996633"/>
          </a:solidFill>
          <a:ln w="9525" algn="ctr">
            <a:solidFill>
              <a:srgbClr val="A50021"/>
            </a:solidFill>
            <a:round/>
            <a:headEnd/>
            <a:tailEnd/>
          </a:ln>
        </p:spPr>
        <p:txBody>
          <a:bodyPr wrap="none" anchor="ctr"/>
          <a:lstStyle/>
          <a:p>
            <a:endParaRPr lang="en-US">
              <a:solidFill>
                <a:prstClr val="black"/>
              </a:solidFill>
            </a:endParaRPr>
          </a:p>
        </p:txBody>
      </p:sp>
      <p:sp>
        <p:nvSpPr>
          <p:cNvPr id="93" name="Oval 67"/>
          <p:cNvSpPr>
            <a:spLocks noChangeArrowheads="1"/>
          </p:cNvSpPr>
          <p:nvPr/>
        </p:nvSpPr>
        <p:spPr bwMode="auto">
          <a:xfrm>
            <a:off x="5715000" y="3447147"/>
            <a:ext cx="74613" cy="73025"/>
          </a:xfrm>
          <a:prstGeom prst="ellipse">
            <a:avLst/>
          </a:prstGeom>
          <a:solidFill>
            <a:srgbClr val="996633"/>
          </a:solidFill>
          <a:ln w="9525" algn="ctr">
            <a:solidFill>
              <a:srgbClr val="A50021"/>
            </a:solidFill>
            <a:round/>
            <a:headEnd/>
            <a:tailEnd/>
          </a:ln>
        </p:spPr>
        <p:txBody>
          <a:bodyPr wrap="none" anchor="ctr"/>
          <a:lstStyle/>
          <a:p>
            <a:endParaRPr lang="en-US">
              <a:solidFill>
                <a:prstClr val="black"/>
              </a:solidFill>
            </a:endParaRPr>
          </a:p>
        </p:txBody>
      </p:sp>
      <p:sp>
        <p:nvSpPr>
          <p:cNvPr id="94" name="Oval 68"/>
          <p:cNvSpPr>
            <a:spLocks noChangeArrowheads="1"/>
          </p:cNvSpPr>
          <p:nvPr/>
        </p:nvSpPr>
        <p:spPr bwMode="auto">
          <a:xfrm>
            <a:off x="8078787" y="5183872"/>
            <a:ext cx="74613" cy="71438"/>
          </a:xfrm>
          <a:prstGeom prst="ellipse">
            <a:avLst/>
          </a:prstGeom>
          <a:solidFill>
            <a:srgbClr val="996633"/>
          </a:solidFill>
          <a:ln w="9525" algn="ctr">
            <a:solidFill>
              <a:srgbClr val="A50021"/>
            </a:solidFill>
            <a:round/>
            <a:headEnd/>
            <a:tailEnd/>
          </a:ln>
        </p:spPr>
        <p:txBody>
          <a:bodyPr wrap="none" anchor="ctr"/>
          <a:lstStyle/>
          <a:p>
            <a:endParaRPr lang="en-US">
              <a:solidFill>
                <a:prstClr val="black"/>
              </a:solidFill>
            </a:endParaRPr>
          </a:p>
        </p:txBody>
      </p:sp>
      <p:sp>
        <p:nvSpPr>
          <p:cNvPr id="95" name="Oval 69"/>
          <p:cNvSpPr>
            <a:spLocks noChangeArrowheads="1"/>
          </p:cNvSpPr>
          <p:nvPr/>
        </p:nvSpPr>
        <p:spPr bwMode="auto">
          <a:xfrm>
            <a:off x="5030788" y="4280585"/>
            <a:ext cx="74612" cy="71437"/>
          </a:xfrm>
          <a:prstGeom prst="ellipse">
            <a:avLst/>
          </a:prstGeom>
          <a:solidFill>
            <a:srgbClr val="996633"/>
          </a:solidFill>
          <a:ln w="9525" algn="ctr">
            <a:solidFill>
              <a:srgbClr val="A50021"/>
            </a:solidFill>
            <a:round/>
            <a:headEnd/>
            <a:tailEnd/>
          </a:ln>
        </p:spPr>
        <p:txBody>
          <a:bodyPr wrap="none" anchor="ctr"/>
          <a:lstStyle/>
          <a:p>
            <a:endParaRPr lang="en-US">
              <a:solidFill>
                <a:prstClr val="black"/>
              </a:solidFill>
            </a:endParaRPr>
          </a:p>
        </p:txBody>
      </p:sp>
      <p:sp>
        <p:nvSpPr>
          <p:cNvPr id="96" name="Text Box 24"/>
          <p:cNvSpPr txBox="1">
            <a:spLocks noChangeArrowheads="1"/>
          </p:cNvSpPr>
          <p:nvPr/>
        </p:nvSpPr>
        <p:spPr bwMode="auto">
          <a:xfrm>
            <a:off x="5180013" y="4879072"/>
            <a:ext cx="1180131" cy="769441"/>
          </a:xfrm>
          <a:prstGeom prst="rect">
            <a:avLst/>
          </a:prstGeom>
          <a:noFill/>
          <a:ln w="9525">
            <a:noFill/>
            <a:miter lim="800000"/>
            <a:headEnd/>
            <a:tailEnd/>
          </a:ln>
        </p:spPr>
        <p:txBody>
          <a:bodyPr wrap="none">
            <a:spAutoFit/>
          </a:bodyPr>
          <a:lstStyle/>
          <a:p>
            <a:r>
              <a:rPr lang="en-US" sz="1100" b="1" dirty="0">
                <a:solidFill>
                  <a:srgbClr val="0000FF"/>
                </a:solidFill>
                <a:cs typeface="Arial" charset="0"/>
              </a:rPr>
              <a:t>DU</a:t>
            </a:r>
          </a:p>
          <a:p>
            <a:r>
              <a:rPr lang="en-US" sz="1100" b="1" dirty="0" err="1">
                <a:solidFill>
                  <a:srgbClr val="0000FF"/>
                </a:solidFill>
                <a:cs typeface="Arial" charset="0"/>
              </a:rPr>
              <a:t>OmanTel</a:t>
            </a:r>
            <a:endParaRPr lang="en-US" sz="1100" b="1" dirty="0">
              <a:solidFill>
                <a:prstClr val="black"/>
              </a:solidFill>
              <a:cs typeface="Arial" charset="0"/>
            </a:endParaRPr>
          </a:p>
          <a:p>
            <a:r>
              <a:rPr lang="en-US" sz="1100" b="1" dirty="0" smtClean="0">
                <a:solidFill>
                  <a:prstClr val="black"/>
                </a:solidFill>
                <a:cs typeface="Arial" charset="0"/>
              </a:rPr>
              <a:t>Batelco</a:t>
            </a:r>
          </a:p>
          <a:p>
            <a:r>
              <a:rPr lang="en-US" sz="1100" b="1" dirty="0" smtClean="0">
                <a:solidFill>
                  <a:prstClr val="black"/>
                </a:solidFill>
                <a:cs typeface="Arial" charset="0"/>
              </a:rPr>
              <a:t>Saudi Telecom</a:t>
            </a:r>
            <a:endParaRPr lang="en-US" sz="1100" b="1" dirty="0">
              <a:solidFill>
                <a:srgbClr val="0000FF"/>
              </a:solidFill>
              <a:cs typeface="Arial" charset="0"/>
            </a:endParaRPr>
          </a:p>
        </p:txBody>
      </p:sp>
      <p:sp>
        <p:nvSpPr>
          <p:cNvPr id="97" name="Text Box 30"/>
          <p:cNvSpPr txBox="1">
            <a:spLocks noChangeArrowheads="1"/>
          </p:cNvSpPr>
          <p:nvPr/>
        </p:nvSpPr>
        <p:spPr bwMode="auto">
          <a:xfrm>
            <a:off x="7569200" y="5633631"/>
            <a:ext cx="1268296" cy="600164"/>
          </a:xfrm>
          <a:prstGeom prst="rect">
            <a:avLst/>
          </a:prstGeom>
          <a:noFill/>
          <a:ln w="9525">
            <a:noFill/>
            <a:miter lim="800000"/>
            <a:headEnd/>
            <a:tailEnd/>
          </a:ln>
        </p:spPr>
        <p:txBody>
          <a:bodyPr wrap="none">
            <a:spAutoFit/>
          </a:bodyPr>
          <a:lstStyle/>
          <a:p>
            <a:r>
              <a:rPr lang="en-US" sz="1100" b="1" dirty="0" err="1">
                <a:solidFill>
                  <a:srgbClr val="0000FF"/>
                </a:solidFill>
                <a:cs typeface="Arial" charset="0"/>
              </a:rPr>
              <a:t>Austar</a:t>
            </a:r>
            <a:endParaRPr lang="en-US" sz="1100" b="1" dirty="0">
              <a:solidFill>
                <a:srgbClr val="0000FF"/>
              </a:solidFill>
              <a:cs typeface="Arial" charset="0"/>
            </a:endParaRPr>
          </a:p>
          <a:p>
            <a:r>
              <a:rPr lang="en-US" sz="1100" b="1" dirty="0" err="1">
                <a:solidFill>
                  <a:srgbClr val="0000FF"/>
                </a:solidFill>
                <a:cs typeface="Arial" charset="0"/>
              </a:rPr>
              <a:t>Foxtel</a:t>
            </a:r>
            <a:endParaRPr lang="en-US" sz="1100" b="1" dirty="0">
              <a:solidFill>
                <a:srgbClr val="0000FF"/>
              </a:solidFill>
              <a:cs typeface="Arial" charset="0"/>
            </a:endParaRPr>
          </a:p>
          <a:p>
            <a:r>
              <a:rPr lang="en-US" sz="1100" b="1" dirty="0">
                <a:solidFill>
                  <a:srgbClr val="0000FF"/>
                </a:solidFill>
                <a:cs typeface="Arial" charset="0"/>
              </a:rPr>
              <a:t>Vodafone </a:t>
            </a:r>
            <a:r>
              <a:rPr lang="en-US" sz="1100" b="1" dirty="0" smtClean="0">
                <a:solidFill>
                  <a:srgbClr val="0000FF"/>
                </a:solidFill>
                <a:cs typeface="Arial" charset="0"/>
              </a:rPr>
              <a:t>Hutch</a:t>
            </a:r>
            <a:endParaRPr lang="en-US" sz="1100" b="1" dirty="0">
              <a:solidFill>
                <a:srgbClr val="0000FF"/>
              </a:solidFill>
              <a:cs typeface="Arial" charset="0"/>
            </a:endParaRPr>
          </a:p>
        </p:txBody>
      </p:sp>
      <p:sp>
        <p:nvSpPr>
          <p:cNvPr id="98" name="Text Box 56"/>
          <p:cNvSpPr txBox="1">
            <a:spLocks noChangeArrowheads="1"/>
          </p:cNvSpPr>
          <p:nvPr/>
        </p:nvSpPr>
        <p:spPr bwMode="auto">
          <a:xfrm>
            <a:off x="2916238" y="916156"/>
            <a:ext cx="1471612" cy="2970044"/>
          </a:xfrm>
          <a:prstGeom prst="rect">
            <a:avLst/>
          </a:prstGeom>
          <a:noFill/>
          <a:ln w="9525">
            <a:noFill/>
            <a:miter lim="800000"/>
            <a:headEnd/>
            <a:tailEnd/>
          </a:ln>
        </p:spPr>
        <p:txBody>
          <a:bodyPr>
            <a:spAutoFit/>
          </a:bodyPr>
          <a:lstStyle/>
          <a:p>
            <a:r>
              <a:rPr lang="en-US" sz="1100" b="1" dirty="0" smtClean="0">
                <a:solidFill>
                  <a:srgbClr val="0000FF"/>
                </a:solidFill>
                <a:cs typeface="Arial" charset="0"/>
              </a:rPr>
              <a:t>DNA</a:t>
            </a:r>
          </a:p>
          <a:p>
            <a:r>
              <a:rPr lang="en-US" sz="1100" b="1" dirty="0" smtClean="0">
                <a:solidFill>
                  <a:srgbClr val="0000FF"/>
                </a:solidFill>
                <a:cs typeface="Arial" charset="0"/>
              </a:rPr>
              <a:t>Eircom</a:t>
            </a:r>
            <a:endParaRPr lang="en-US" sz="1100" b="1" dirty="0">
              <a:solidFill>
                <a:srgbClr val="0000FF"/>
              </a:solidFill>
              <a:cs typeface="Arial" charset="0"/>
            </a:endParaRPr>
          </a:p>
          <a:p>
            <a:r>
              <a:rPr lang="en-US" sz="1100" b="1" dirty="0">
                <a:solidFill>
                  <a:srgbClr val="0000FF"/>
                </a:solidFill>
                <a:cs typeface="Arial" charset="0"/>
              </a:rPr>
              <a:t>Hutch Sweden</a:t>
            </a:r>
          </a:p>
          <a:p>
            <a:r>
              <a:rPr lang="en-US" sz="1100" b="1" dirty="0">
                <a:solidFill>
                  <a:srgbClr val="0000FF"/>
                </a:solidFill>
                <a:cs typeface="Arial" charset="0"/>
              </a:rPr>
              <a:t>Hutch </a:t>
            </a:r>
            <a:r>
              <a:rPr lang="en-US" sz="1100" b="1" dirty="0" smtClean="0">
                <a:solidFill>
                  <a:srgbClr val="0000FF"/>
                </a:solidFill>
                <a:cs typeface="Arial" charset="0"/>
              </a:rPr>
              <a:t>UK</a:t>
            </a:r>
          </a:p>
          <a:p>
            <a:r>
              <a:rPr lang="en-US" sz="1100" b="1" dirty="0" smtClean="0">
                <a:solidFill>
                  <a:srgbClr val="0000FF"/>
                </a:solidFill>
                <a:cs typeface="Arial" charset="0"/>
              </a:rPr>
              <a:t>KPN (Germany)</a:t>
            </a:r>
          </a:p>
          <a:p>
            <a:r>
              <a:rPr lang="en-US" sz="1100" b="1" dirty="0" smtClean="0">
                <a:solidFill>
                  <a:srgbClr val="0000FF"/>
                </a:solidFill>
                <a:cs typeface="Arial" charset="0"/>
              </a:rPr>
              <a:t>Millicom</a:t>
            </a:r>
            <a:endParaRPr lang="en-US" sz="1100" b="1" dirty="0">
              <a:solidFill>
                <a:srgbClr val="0000FF"/>
              </a:solidFill>
              <a:cs typeface="Arial" charset="0"/>
            </a:endParaRPr>
          </a:p>
          <a:p>
            <a:r>
              <a:rPr lang="en-US" sz="1100" b="1" dirty="0">
                <a:solidFill>
                  <a:srgbClr val="0000FF"/>
                </a:solidFill>
                <a:cs typeface="Arial" charset="0"/>
              </a:rPr>
              <a:t>O</a:t>
            </a:r>
            <a:r>
              <a:rPr lang="en-US" sz="1100" b="1" baseline="-25000" dirty="0">
                <a:solidFill>
                  <a:srgbClr val="0000FF"/>
                </a:solidFill>
                <a:cs typeface="Arial" charset="0"/>
              </a:rPr>
              <a:t>2</a:t>
            </a:r>
          </a:p>
          <a:p>
            <a:r>
              <a:rPr lang="en-US" sz="1100" b="1" dirty="0" smtClean="0">
                <a:solidFill>
                  <a:srgbClr val="0000FF"/>
                </a:solidFill>
                <a:cs typeface="Arial" charset="0"/>
              </a:rPr>
              <a:t>TalkTalk</a:t>
            </a:r>
            <a:endParaRPr lang="en-US" sz="1100" b="1" dirty="0">
              <a:solidFill>
                <a:srgbClr val="0000FF"/>
              </a:solidFill>
              <a:cs typeface="Arial" charset="0"/>
            </a:endParaRPr>
          </a:p>
          <a:p>
            <a:r>
              <a:rPr lang="en-US" sz="1100" b="1" dirty="0">
                <a:solidFill>
                  <a:srgbClr val="0000FF"/>
                </a:solidFill>
                <a:cs typeface="Arial" charset="0"/>
              </a:rPr>
              <a:t>Telefonica </a:t>
            </a:r>
            <a:r>
              <a:rPr lang="en-US" sz="1100" b="1" dirty="0" smtClean="0">
                <a:solidFill>
                  <a:srgbClr val="0000FF"/>
                </a:solidFill>
                <a:cs typeface="Arial" charset="0"/>
              </a:rPr>
              <a:t>Moviles</a:t>
            </a:r>
          </a:p>
          <a:p>
            <a:r>
              <a:rPr lang="en-US" sz="1100" b="1" dirty="0" smtClean="0">
                <a:solidFill>
                  <a:srgbClr val="0000FF"/>
                </a:solidFill>
                <a:cs typeface="Arial" charset="0"/>
              </a:rPr>
              <a:t>Telenor Denmark</a:t>
            </a:r>
          </a:p>
          <a:p>
            <a:r>
              <a:rPr lang="en-US" sz="1100" b="1" dirty="0" smtClean="0">
                <a:solidFill>
                  <a:srgbClr val="0000FF"/>
                </a:solidFill>
                <a:cs typeface="Arial" charset="0"/>
              </a:rPr>
              <a:t>Telenor Norway</a:t>
            </a:r>
            <a:endParaRPr lang="en-US" sz="1100" b="1" dirty="0">
              <a:solidFill>
                <a:srgbClr val="0000FF"/>
              </a:solidFill>
              <a:cs typeface="Arial" charset="0"/>
            </a:endParaRPr>
          </a:p>
          <a:p>
            <a:r>
              <a:rPr lang="en-US" sz="1100" b="1" dirty="0" err="1">
                <a:solidFill>
                  <a:prstClr val="black"/>
                </a:solidFill>
                <a:cs typeface="Arial" charset="0"/>
              </a:rPr>
              <a:t>Belgacom</a:t>
            </a:r>
            <a:endParaRPr lang="en-US" sz="1100" b="1" dirty="0">
              <a:solidFill>
                <a:prstClr val="black"/>
              </a:solidFill>
              <a:cs typeface="Arial" charset="0"/>
            </a:endParaRPr>
          </a:p>
          <a:p>
            <a:r>
              <a:rPr lang="en-US" sz="1100" b="1" dirty="0">
                <a:solidFill>
                  <a:prstClr val="black"/>
                </a:solidFill>
                <a:cs typeface="Arial" charset="0"/>
              </a:rPr>
              <a:t>BT</a:t>
            </a:r>
          </a:p>
          <a:p>
            <a:r>
              <a:rPr lang="en-US" sz="1100" b="1" dirty="0" smtClean="0">
                <a:solidFill>
                  <a:prstClr val="black"/>
                </a:solidFill>
                <a:cs typeface="Arial" charset="0"/>
              </a:rPr>
              <a:t>C&amp;W</a:t>
            </a:r>
            <a:endParaRPr lang="en-US" sz="1100" b="1" dirty="0">
              <a:solidFill>
                <a:prstClr val="black"/>
              </a:solidFill>
              <a:cs typeface="Arial" charset="0"/>
            </a:endParaRPr>
          </a:p>
          <a:p>
            <a:r>
              <a:rPr lang="en-US" sz="1100" b="1" dirty="0" smtClean="0">
                <a:solidFill>
                  <a:srgbClr val="CC3300"/>
                </a:solidFill>
                <a:cs typeface="Arial" charset="0"/>
              </a:rPr>
              <a:t>Ericsson</a:t>
            </a:r>
            <a:endParaRPr lang="en-US" sz="1100" b="1" dirty="0">
              <a:solidFill>
                <a:srgbClr val="CC3300"/>
              </a:solidFill>
              <a:cs typeface="Arial" charset="0"/>
            </a:endParaRPr>
          </a:p>
          <a:p>
            <a:r>
              <a:rPr lang="en-US" sz="1100" b="1" dirty="0" smtClean="0">
                <a:solidFill>
                  <a:srgbClr val="CC3300"/>
                </a:solidFill>
                <a:cs typeface="Arial" charset="0"/>
              </a:rPr>
              <a:t>Nokia Siemens</a:t>
            </a:r>
          </a:p>
          <a:p>
            <a:r>
              <a:rPr lang="en-US" sz="1100" b="1" dirty="0" smtClean="0">
                <a:solidFill>
                  <a:srgbClr val="CC3300"/>
                </a:solidFill>
                <a:cs typeface="Arial" charset="0"/>
              </a:rPr>
              <a:t>Racal</a:t>
            </a:r>
          </a:p>
        </p:txBody>
      </p:sp>
      <p:sp>
        <p:nvSpPr>
          <p:cNvPr id="99" name="Text Box 58"/>
          <p:cNvSpPr txBox="1">
            <a:spLocks noChangeArrowheads="1"/>
          </p:cNvSpPr>
          <p:nvPr/>
        </p:nvSpPr>
        <p:spPr bwMode="auto">
          <a:xfrm>
            <a:off x="439239" y="983347"/>
            <a:ext cx="1581150" cy="1954381"/>
          </a:xfrm>
          <a:prstGeom prst="rect">
            <a:avLst/>
          </a:prstGeom>
          <a:noFill/>
          <a:ln w="12700">
            <a:noFill/>
            <a:miter lim="800000"/>
            <a:headEnd/>
            <a:tailEnd/>
          </a:ln>
        </p:spPr>
        <p:txBody>
          <a:bodyPr wrap="square">
            <a:spAutoFit/>
          </a:bodyPr>
          <a:lstStyle/>
          <a:p>
            <a:r>
              <a:rPr lang="en-US" sz="1100" b="1" dirty="0">
                <a:solidFill>
                  <a:srgbClr val="0000FF"/>
                </a:solidFill>
                <a:cs typeface="Arial" charset="0"/>
              </a:rPr>
              <a:t>AT&amp;T</a:t>
            </a:r>
          </a:p>
          <a:p>
            <a:r>
              <a:rPr lang="en-US" sz="1100" b="1" dirty="0" smtClean="0">
                <a:solidFill>
                  <a:srgbClr val="0000FF"/>
                </a:solidFill>
                <a:cs typeface="Arial" charset="0"/>
              </a:rPr>
              <a:t>Cricket</a:t>
            </a:r>
            <a:endParaRPr lang="en-US" sz="1100" b="1" dirty="0">
              <a:solidFill>
                <a:srgbClr val="0000FF"/>
              </a:solidFill>
              <a:cs typeface="Arial" charset="0"/>
            </a:endParaRPr>
          </a:p>
          <a:p>
            <a:r>
              <a:rPr lang="en-US" sz="1100" b="1" dirty="0" err="1">
                <a:solidFill>
                  <a:prstClr val="black"/>
                </a:solidFill>
                <a:cs typeface="Arial" charset="0"/>
              </a:rPr>
              <a:t>Alestra</a:t>
            </a:r>
            <a:endParaRPr lang="en-US" sz="1100" b="1" dirty="0">
              <a:solidFill>
                <a:prstClr val="black"/>
              </a:solidFill>
              <a:cs typeface="Arial" charset="0"/>
            </a:endParaRPr>
          </a:p>
          <a:p>
            <a:r>
              <a:rPr lang="en-US" sz="1100" b="1" dirty="0" smtClean="0">
                <a:solidFill>
                  <a:prstClr val="black"/>
                </a:solidFill>
                <a:cs typeface="Arial" charset="0"/>
              </a:rPr>
              <a:t>Qwest Centurylink</a:t>
            </a:r>
            <a:endParaRPr lang="en-US" sz="1100" b="1" dirty="0">
              <a:solidFill>
                <a:prstClr val="black"/>
              </a:solidFill>
              <a:cs typeface="Arial" charset="0"/>
            </a:endParaRPr>
          </a:p>
          <a:p>
            <a:r>
              <a:rPr lang="en-US" sz="1100" b="1" dirty="0">
                <a:solidFill>
                  <a:prstClr val="black"/>
                </a:solidFill>
                <a:cs typeface="Arial" charset="0"/>
              </a:rPr>
              <a:t>Rogers</a:t>
            </a:r>
          </a:p>
          <a:p>
            <a:r>
              <a:rPr lang="en-US" sz="1100" b="1" dirty="0">
                <a:solidFill>
                  <a:prstClr val="black"/>
                </a:solidFill>
                <a:cs typeface="Arial" charset="0"/>
              </a:rPr>
              <a:t>Sprint</a:t>
            </a:r>
          </a:p>
          <a:p>
            <a:r>
              <a:rPr lang="en-US" sz="1100" b="1" dirty="0" smtClean="0">
                <a:solidFill>
                  <a:prstClr val="black"/>
                </a:solidFill>
                <a:cs typeface="Arial" charset="0"/>
              </a:rPr>
              <a:t>Verizon</a:t>
            </a:r>
            <a:endParaRPr lang="en-US" sz="1100" b="1" dirty="0">
              <a:solidFill>
                <a:prstClr val="black"/>
              </a:solidFill>
              <a:cs typeface="Arial" charset="0"/>
            </a:endParaRPr>
          </a:p>
          <a:p>
            <a:r>
              <a:rPr lang="en-US" sz="1100" b="1" dirty="0">
                <a:solidFill>
                  <a:prstClr val="black"/>
                </a:solidFill>
                <a:cs typeface="Arial" charset="0"/>
              </a:rPr>
              <a:t>XO</a:t>
            </a:r>
          </a:p>
          <a:p>
            <a:r>
              <a:rPr lang="en-US" sz="1100" b="1" dirty="0" smtClean="0">
                <a:solidFill>
                  <a:srgbClr val="CC3300"/>
                </a:solidFill>
                <a:cs typeface="Arial" charset="0"/>
              </a:rPr>
              <a:t>Alcatel Lucent</a:t>
            </a:r>
            <a:endParaRPr lang="en-US" sz="1100" b="1" dirty="0">
              <a:solidFill>
                <a:srgbClr val="CC3300"/>
              </a:solidFill>
              <a:cs typeface="Arial" charset="0"/>
            </a:endParaRPr>
          </a:p>
          <a:p>
            <a:r>
              <a:rPr lang="en-US" sz="1100" b="1" dirty="0">
                <a:solidFill>
                  <a:srgbClr val="CC3300"/>
                </a:solidFill>
                <a:cs typeface="Arial" charset="0"/>
              </a:rPr>
              <a:t>Motorola</a:t>
            </a:r>
          </a:p>
          <a:p>
            <a:r>
              <a:rPr lang="en-US" sz="1100" b="1" dirty="0" smtClean="0">
                <a:solidFill>
                  <a:srgbClr val="CC3300"/>
                </a:solidFill>
                <a:cs typeface="Arial" charset="0"/>
              </a:rPr>
              <a:t>Nortel</a:t>
            </a:r>
            <a:endParaRPr lang="en-US" sz="1100" b="1" dirty="0">
              <a:solidFill>
                <a:srgbClr val="CC3300"/>
              </a:solidFill>
              <a:cs typeface="Arial" charset="0"/>
            </a:endParaRPr>
          </a:p>
        </p:txBody>
      </p:sp>
      <p:sp>
        <p:nvSpPr>
          <p:cNvPr id="100" name="Text Box 60"/>
          <p:cNvSpPr txBox="1">
            <a:spLocks noChangeArrowheads="1"/>
          </p:cNvSpPr>
          <p:nvPr/>
        </p:nvSpPr>
        <p:spPr bwMode="auto">
          <a:xfrm>
            <a:off x="1938338" y="4229785"/>
            <a:ext cx="1327150" cy="769441"/>
          </a:xfrm>
          <a:prstGeom prst="rect">
            <a:avLst/>
          </a:prstGeom>
          <a:noFill/>
          <a:ln w="9525">
            <a:noFill/>
            <a:miter lim="800000"/>
            <a:headEnd/>
            <a:tailEnd/>
          </a:ln>
        </p:spPr>
        <p:txBody>
          <a:bodyPr wrap="square">
            <a:spAutoFit/>
          </a:bodyPr>
          <a:lstStyle/>
          <a:p>
            <a:pPr marL="228600" indent="-228600"/>
            <a:r>
              <a:rPr lang="en-US" sz="1100" b="1" dirty="0" err="1" smtClean="0">
                <a:solidFill>
                  <a:srgbClr val="0000FF"/>
                </a:solidFill>
                <a:cs typeface="Arial" charset="0"/>
              </a:rPr>
              <a:t>Telefonica</a:t>
            </a:r>
            <a:endParaRPr lang="en-US" sz="1100" b="1" dirty="0" smtClean="0">
              <a:solidFill>
                <a:srgbClr val="0000FF"/>
              </a:solidFill>
              <a:cs typeface="Arial" charset="0"/>
            </a:endParaRPr>
          </a:p>
          <a:p>
            <a:pPr marL="228600" indent="-228600"/>
            <a:r>
              <a:rPr lang="en-US" sz="1100" b="1" dirty="0" smtClean="0">
                <a:solidFill>
                  <a:srgbClr val="0000FF"/>
                </a:solidFill>
                <a:cs typeface="Arial" charset="0"/>
              </a:rPr>
              <a:t>    Columbia</a:t>
            </a:r>
            <a:endParaRPr lang="en-US" sz="1100" b="1" dirty="0">
              <a:solidFill>
                <a:srgbClr val="0000FF"/>
              </a:solidFill>
              <a:cs typeface="Arial" charset="0"/>
            </a:endParaRPr>
          </a:p>
          <a:p>
            <a:r>
              <a:rPr lang="en-US" sz="1100" b="1" dirty="0" smtClean="0">
                <a:solidFill>
                  <a:srgbClr val="0000FF"/>
                </a:solidFill>
                <a:cs typeface="Arial" charset="0"/>
              </a:rPr>
              <a:t>Nextel</a:t>
            </a:r>
            <a:endParaRPr lang="en-US" sz="1100" b="1" dirty="0">
              <a:solidFill>
                <a:srgbClr val="0000FF"/>
              </a:solidFill>
              <a:cs typeface="Arial" charset="0"/>
            </a:endParaRPr>
          </a:p>
          <a:p>
            <a:r>
              <a:rPr lang="en-US" sz="1100" b="1" dirty="0" smtClean="0">
                <a:solidFill>
                  <a:prstClr val="black"/>
                </a:solidFill>
                <a:cs typeface="Arial" charset="0"/>
              </a:rPr>
              <a:t>TelMex</a:t>
            </a:r>
            <a:endParaRPr lang="en-US" sz="1100" b="1" dirty="0">
              <a:solidFill>
                <a:prstClr val="black"/>
              </a:solidFill>
              <a:cs typeface="Arial" charset="0"/>
            </a:endParaRPr>
          </a:p>
        </p:txBody>
      </p:sp>
      <p:sp>
        <p:nvSpPr>
          <p:cNvPr id="101" name="Text Box 54"/>
          <p:cNvSpPr txBox="1">
            <a:spLocks noChangeArrowheads="1"/>
          </p:cNvSpPr>
          <p:nvPr/>
        </p:nvSpPr>
        <p:spPr bwMode="auto">
          <a:xfrm>
            <a:off x="7383463" y="1451660"/>
            <a:ext cx="1485900" cy="2970044"/>
          </a:xfrm>
          <a:prstGeom prst="rect">
            <a:avLst/>
          </a:prstGeom>
          <a:noFill/>
          <a:ln w="9525">
            <a:noFill/>
            <a:miter lim="800000"/>
            <a:headEnd/>
            <a:tailEnd/>
          </a:ln>
        </p:spPr>
        <p:txBody>
          <a:bodyPr>
            <a:spAutoFit/>
          </a:bodyPr>
          <a:lstStyle/>
          <a:p>
            <a:r>
              <a:rPr lang="en-US" sz="1100" b="1" dirty="0" err="1">
                <a:solidFill>
                  <a:srgbClr val="0000FF"/>
                </a:solidFill>
                <a:cs typeface="Arial" charset="0"/>
              </a:rPr>
              <a:t>Celcom</a:t>
            </a:r>
            <a:endParaRPr lang="en-US" sz="1100" b="1" dirty="0">
              <a:solidFill>
                <a:srgbClr val="0000FF"/>
              </a:solidFill>
              <a:cs typeface="Arial" charset="0"/>
            </a:endParaRPr>
          </a:p>
          <a:p>
            <a:r>
              <a:rPr lang="en-US" sz="1100" b="1" dirty="0">
                <a:solidFill>
                  <a:srgbClr val="0000FF"/>
                </a:solidFill>
                <a:cs typeface="Arial" charset="0"/>
              </a:rPr>
              <a:t>CTM</a:t>
            </a:r>
          </a:p>
          <a:p>
            <a:r>
              <a:rPr lang="en-US" sz="1100" b="1" dirty="0" smtClean="0">
                <a:solidFill>
                  <a:srgbClr val="0000FF"/>
                </a:solidFill>
                <a:cs typeface="Arial" charset="0"/>
              </a:rPr>
              <a:t>Hutch </a:t>
            </a:r>
            <a:r>
              <a:rPr lang="en-US" sz="1100" b="1" dirty="0">
                <a:solidFill>
                  <a:srgbClr val="0000FF"/>
                </a:solidFill>
                <a:cs typeface="Arial" charset="0"/>
              </a:rPr>
              <a:t>Thailand</a:t>
            </a:r>
          </a:p>
          <a:p>
            <a:r>
              <a:rPr lang="en-US" sz="1100" b="1" dirty="0" smtClean="0">
                <a:solidFill>
                  <a:srgbClr val="0000FF"/>
                </a:solidFill>
                <a:cs typeface="Arial" charset="0"/>
              </a:rPr>
              <a:t>NWM</a:t>
            </a:r>
            <a:r>
              <a:rPr lang="en-US" sz="1100" b="1" dirty="0">
                <a:solidFill>
                  <a:srgbClr val="0000FF"/>
                </a:solidFill>
                <a:cs typeface="Arial" charset="0"/>
              </a:rPr>
              <a:t/>
            </a:r>
            <a:br>
              <a:rPr lang="en-US" sz="1100" b="1" dirty="0">
                <a:solidFill>
                  <a:srgbClr val="0000FF"/>
                </a:solidFill>
                <a:cs typeface="Arial" charset="0"/>
              </a:rPr>
            </a:br>
            <a:r>
              <a:rPr lang="en-US" sz="1100" b="1" dirty="0">
                <a:solidFill>
                  <a:srgbClr val="0000FF"/>
                </a:solidFill>
                <a:cs typeface="Arial" charset="0"/>
              </a:rPr>
              <a:t>TTSL</a:t>
            </a:r>
          </a:p>
          <a:p>
            <a:r>
              <a:rPr lang="en-US" sz="1100" b="1" dirty="0">
                <a:solidFill>
                  <a:srgbClr val="0000FF"/>
                </a:solidFill>
                <a:cs typeface="Arial" charset="0"/>
              </a:rPr>
              <a:t>Tata Sky </a:t>
            </a:r>
          </a:p>
          <a:p>
            <a:r>
              <a:rPr lang="en-US" sz="1100" b="1" dirty="0">
                <a:solidFill>
                  <a:srgbClr val="0000FF"/>
                </a:solidFill>
                <a:cs typeface="Arial" charset="0"/>
              </a:rPr>
              <a:t>Vodafone</a:t>
            </a:r>
            <a:br>
              <a:rPr lang="en-US" sz="1100" b="1" dirty="0">
                <a:solidFill>
                  <a:srgbClr val="0000FF"/>
                </a:solidFill>
                <a:cs typeface="Arial" charset="0"/>
              </a:rPr>
            </a:br>
            <a:r>
              <a:rPr lang="en-US" sz="1100" b="1" dirty="0">
                <a:solidFill>
                  <a:prstClr val="black"/>
                </a:solidFill>
                <a:cs typeface="Arial" charset="0"/>
              </a:rPr>
              <a:t>BSNL</a:t>
            </a:r>
          </a:p>
          <a:p>
            <a:r>
              <a:rPr lang="en-US" sz="1100" b="1" dirty="0">
                <a:solidFill>
                  <a:prstClr val="black"/>
                </a:solidFill>
                <a:cs typeface="Arial" charset="0"/>
              </a:rPr>
              <a:t>China Unicom</a:t>
            </a:r>
          </a:p>
          <a:p>
            <a:r>
              <a:rPr lang="en-US" sz="1100" b="1" dirty="0">
                <a:solidFill>
                  <a:prstClr val="black"/>
                </a:solidFill>
                <a:cs typeface="Arial" charset="0"/>
              </a:rPr>
              <a:t>NTL</a:t>
            </a:r>
          </a:p>
          <a:p>
            <a:r>
              <a:rPr lang="en-US" sz="1100" b="1" dirty="0">
                <a:solidFill>
                  <a:prstClr val="black"/>
                </a:solidFill>
                <a:cs typeface="Arial" charset="0"/>
              </a:rPr>
              <a:t>PLDT</a:t>
            </a:r>
          </a:p>
          <a:p>
            <a:r>
              <a:rPr lang="en-US" sz="1100" b="1" dirty="0" err="1">
                <a:solidFill>
                  <a:prstClr val="black"/>
                </a:solidFill>
                <a:cs typeface="Arial" charset="0"/>
              </a:rPr>
              <a:t>StarHub</a:t>
            </a:r>
            <a:endParaRPr lang="en-US" sz="1100" b="1" dirty="0">
              <a:solidFill>
                <a:prstClr val="black"/>
              </a:solidFill>
              <a:cs typeface="Arial" charset="0"/>
            </a:endParaRPr>
          </a:p>
          <a:p>
            <a:r>
              <a:rPr lang="en-US" sz="1100" b="1" dirty="0">
                <a:solidFill>
                  <a:prstClr val="black"/>
                </a:solidFill>
                <a:cs typeface="Arial" charset="0"/>
              </a:rPr>
              <a:t>MTNL</a:t>
            </a:r>
          </a:p>
          <a:p>
            <a:r>
              <a:rPr lang="en-US" sz="1100" b="1" dirty="0">
                <a:solidFill>
                  <a:prstClr val="black"/>
                </a:solidFill>
                <a:cs typeface="Arial" charset="0"/>
              </a:rPr>
              <a:t>Tata Communications</a:t>
            </a:r>
          </a:p>
          <a:p>
            <a:r>
              <a:rPr lang="en-US" sz="1100" b="1" dirty="0">
                <a:solidFill>
                  <a:prstClr val="black"/>
                </a:solidFill>
                <a:cs typeface="Arial" charset="0"/>
              </a:rPr>
              <a:t>Telecom Malaysia</a:t>
            </a:r>
          </a:p>
          <a:p>
            <a:r>
              <a:rPr lang="en-US" sz="1100" b="1" dirty="0">
                <a:solidFill>
                  <a:prstClr val="black"/>
                </a:solidFill>
                <a:cs typeface="Arial" charset="0"/>
              </a:rPr>
              <a:t>Time Telecom</a:t>
            </a:r>
          </a:p>
        </p:txBody>
      </p:sp>
      <p:cxnSp>
        <p:nvCxnSpPr>
          <p:cNvPr id="102" name="Straight Connector 77"/>
          <p:cNvCxnSpPr>
            <a:cxnSpLocks noChangeShapeType="1"/>
          </p:cNvCxnSpPr>
          <p:nvPr/>
        </p:nvCxnSpPr>
        <p:spPr bwMode="auto">
          <a:xfrm rot="16200000" flipH="1">
            <a:off x="5135562" y="4175810"/>
            <a:ext cx="1311275" cy="0"/>
          </a:xfrm>
          <a:prstGeom prst="line">
            <a:avLst/>
          </a:prstGeom>
          <a:noFill/>
          <a:ln w="19050">
            <a:solidFill>
              <a:srgbClr val="CC9900"/>
            </a:solidFill>
            <a:round/>
            <a:headEnd/>
            <a:tailEnd/>
          </a:ln>
        </p:spPr>
      </p:cxnSp>
      <p:sp>
        <p:nvSpPr>
          <p:cNvPr id="103" name="Text Box 62"/>
          <p:cNvSpPr txBox="1">
            <a:spLocks noChangeArrowheads="1"/>
          </p:cNvSpPr>
          <p:nvPr/>
        </p:nvSpPr>
        <p:spPr bwMode="auto">
          <a:xfrm>
            <a:off x="3429000" y="4956860"/>
            <a:ext cx="1420582" cy="1293812"/>
          </a:xfrm>
          <a:prstGeom prst="rect">
            <a:avLst/>
          </a:prstGeom>
          <a:noFill/>
          <a:ln w="9525">
            <a:noFill/>
            <a:miter lim="800000"/>
            <a:headEnd/>
            <a:tailEnd/>
          </a:ln>
        </p:spPr>
        <p:txBody>
          <a:bodyPr wrap="none">
            <a:noAutofit/>
          </a:bodyPr>
          <a:lstStyle/>
          <a:p>
            <a:r>
              <a:rPr lang="en-US" sz="1100" b="1" dirty="0" smtClean="0">
                <a:solidFill>
                  <a:srgbClr val="0000FF"/>
                </a:solidFill>
                <a:cs typeface="Arial" charset="0"/>
              </a:rPr>
              <a:t>CellC</a:t>
            </a:r>
          </a:p>
          <a:p>
            <a:r>
              <a:rPr lang="en-US" sz="1100" b="1" dirty="0" smtClean="0">
                <a:solidFill>
                  <a:srgbClr val="0000FF"/>
                </a:solidFill>
                <a:cs typeface="Arial" charset="0"/>
              </a:rPr>
              <a:t>Vodacom</a:t>
            </a:r>
            <a:endParaRPr lang="en-US" sz="1100" b="1" dirty="0">
              <a:solidFill>
                <a:srgbClr val="0000FF"/>
              </a:solidFill>
              <a:cs typeface="Arial" charset="0"/>
            </a:endParaRPr>
          </a:p>
          <a:p>
            <a:r>
              <a:rPr lang="en-US" sz="1100" b="1" dirty="0" smtClean="0">
                <a:solidFill>
                  <a:prstClr val="black"/>
                </a:solidFill>
                <a:cs typeface="Arial" charset="0"/>
              </a:rPr>
              <a:t>MTN</a:t>
            </a:r>
            <a:endParaRPr lang="en-US" sz="1100" b="1" dirty="0">
              <a:solidFill>
                <a:prstClr val="black"/>
              </a:solidFill>
              <a:cs typeface="Arial" charset="0"/>
            </a:endParaRPr>
          </a:p>
          <a:p>
            <a:r>
              <a:rPr lang="en-US" sz="1100" b="1" dirty="0" err="1">
                <a:solidFill>
                  <a:prstClr val="black"/>
                </a:solidFill>
                <a:cs typeface="Arial" charset="0"/>
              </a:rPr>
              <a:t>Neotel</a:t>
            </a:r>
            <a:endParaRPr lang="en-US" sz="1100" b="1" dirty="0">
              <a:solidFill>
                <a:prstClr val="black"/>
              </a:solidFill>
              <a:cs typeface="Arial" charset="0"/>
            </a:endParaRPr>
          </a:p>
          <a:p>
            <a:endParaRPr lang="en-US" sz="1100" b="1" dirty="0" smtClean="0">
              <a:solidFill>
                <a:prstClr val="black"/>
              </a:solidFill>
              <a:cs typeface="Arial" charset="0"/>
            </a:endParaRPr>
          </a:p>
          <a:p>
            <a:endParaRPr lang="en-US" sz="1100" b="1" dirty="0">
              <a:solidFill>
                <a:prstClr val="black"/>
              </a:solidFill>
              <a:cs typeface="Arial" charset="0"/>
            </a:endParaRPr>
          </a:p>
        </p:txBody>
      </p:sp>
    </p:spTree>
  </p:cSld>
  <p:clrMapOvr>
    <a:masterClrMapping/>
  </p:clrMapOvr>
  <p:transition advClick="0">
    <p:sndAc>
      <p:end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TCS Corporate Overview </a:t>
            </a:r>
            <a:endParaRPr lang="en-US" dirty="0"/>
          </a:p>
        </p:txBody>
      </p:sp>
      <p:sp>
        <p:nvSpPr>
          <p:cNvPr id="6" name="Rectangle 9"/>
          <p:cNvSpPr>
            <a:spLocks noChangeArrowheads="1"/>
          </p:cNvSpPr>
          <p:nvPr/>
        </p:nvSpPr>
        <p:spPr bwMode="auto">
          <a:xfrm>
            <a:off x="433388" y="1221347"/>
            <a:ext cx="3190875" cy="4055503"/>
          </a:xfrm>
          <a:prstGeom prst="rect">
            <a:avLst/>
          </a:prstGeom>
          <a:solidFill>
            <a:schemeClr val="bg1"/>
          </a:solidFill>
          <a:ln w="12700" algn="ctr">
            <a:noFill/>
            <a:miter lim="800000"/>
            <a:headEnd/>
            <a:tailEnd/>
          </a:ln>
          <a:effectLst/>
          <a:scene3d>
            <a:camera prst="orthographicFront">
              <a:rot lat="0" lon="0" rev="0"/>
            </a:camera>
            <a:lightRig rig="chilly" dir="t">
              <a:rot lat="0" lon="0" rev="18480000"/>
            </a:lightRig>
          </a:scene3d>
          <a:sp3d prstMaterial="clear">
            <a:bevelT h="63500"/>
          </a:sp3d>
        </p:spPr>
        <p:txBody>
          <a:bodyPr/>
          <a:lstStyle/>
          <a:p>
            <a:pPr marL="141288" indent="-141288">
              <a:lnSpc>
                <a:spcPct val="110000"/>
              </a:lnSpc>
              <a:spcBef>
                <a:spcPct val="20000"/>
              </a:spcBef>
              <a:buClr>
                <a:srgbClr val="0070C0"/>
              </a:buClr>
              <a:buSzPct val="150000"/>
              <a:buFont typeface="Arial" charset="0"/>
              <a:buChar char="›"/>
            </a:pPr>
            <a:r>
              <a:rPr lang="en-US" sz="1400" dirty="0" smtClean="0">
                <a:latin typeface="Myriad Pro" pitchFamily="34" charset="0"/>
              </a:rPr>
              <a:t>TCS was established in 1968  </a:t>
            </a:r>
          </a:p>
          <a:p>
            <a:pPr marL="141288" indent="-141288">
              <a:lnSpc>
                <a:spcPct val="110000"/>
              </a:lnSpc>
              <a:spcBef>
                <a:spcPct val="20000"/>
              </a:spcBef>
              <a:buClr>
                <a:srgbClr val="0070C0"/>
              </a:buClr>
              <a:buSzPct val="150000"/>
              <a:buFont typeface="Arial" charset="0"/>
              <a:buChar char="›"/>
            </a:pPr>
            <a:r>
              <a:rPr lang="en-US" sz="1400" dirty="0" smtClean="0">
                <a:latin typeface="Myriad Pro" pitchFamily="34" charset="0"/>
              </a:rPr>
              <a:t>FY 2011 revenue of USD 8.2  billion (up from USD 6.3 billion in FY 2010)</a:t>
            </a:r>
          </a:p>
          <a:p>
            <a:pPr marL="141288" indent="-141288">
              <a:lnSpc>
                <a:spcPct val="110000"/>
              </a:lnSpc>
              <a:spcBef>
                <a:spcPct val="20000"/>
              </a:spcBef>
              <a:buClr>
                <a:srgbClr val="0070C0"/>
              </a:buClr>
              <a:buSzPct val="150000"/>
              <a:buFont typeface="Arial" charset="0"/>
              <a:buChar char="›"/>
            </a:pPr>
            <a:r>
              <a:rPr lang="en-US" sz="1400" dirty="0" smtClean="0">
                <a:latin typeface="Myriad Pro" pitchFamily="34" charset="0"/>
              </a:rPr>
              <a:t>Over 1,98,614 employees</a:t>
            </a:r>
          </a:p>
          <a:p>
            <a:pPr marL="141288" indent="-141288">
              <a:lnSpc>
                <a:spcPct val="110000"/>
              </a:lnSpc>
              <a:spcBef>
                <a:spcPct val="20000"/>
              </a:spcBef>
              <a:buClr>
                <a:srgbClr val="0070C0"/>
              </a:buClr>
              <a:buSzPct val="150000"/>
              <a:buFont typeface="Arial" charset="0"/>
              <a:buChar char="›"/>
            </a:pPr>
            <a:r>
              <a:rPr lang="en-US" sz="1400" dirty="0" smtClean="0">
                <a:latin typeface="Myriad Pro" pitchFamily="34" charset="0"/>
              </a:rPr>
              <a:t>1st Company in the world to be assessed at Level 5 for integrated enterprise-wide CMMI and PCMM</a:t>
            </a:r>
          </a:p>
          <a:p>
            <a:pPr marL="141288" indent="-141288">
              <a:lnSpc>
                <a:spcPct val="110000"/>
              </a:lnSpc>
              <a:spcBef>
                <a:spcPct val="20000"/>
              </a:spcBef>
              <a:buClr>
                <a:srgbClr val="0070C0"/>
              </a:buClr>
              <a:buSzPct val="150000"/>
              <a:buFont typeface="Arial" charset="0"/>
              <a:buChar char="›"/>
            </a:pPr>
            <a:r>
              <a:rPr lang="en-US" sz="1400" dirty="0" smtClean="0">
                <a:latin typeface="Myriad Pro" pitchFamily="34" charset="0"/>
              </a:rPr>
              <a:t>Global Presence - 142 offices in 42 countries</a:t>
            </a:r>
          </a:p>
          <a:p>
            <a:pPr marL="141288" indent="-141288">
              <a:lnSpc>
                <a:spcPct val="110000"/>
              </a:lnSpc>
              <a:spcBef>
                <a:spcPct val="20000"/>
              </a:spcBef>
              <a:buClr>
                <a:srgbClr val="0070C0"/>
              </a:buClr>
              <a:buSzPct val="150000"/>
              <a:buFont typeface="Arial" charset="0"/>
              <a:buChar char="›"/>
            </a:pPr>
            <a:r>
              <a:rPr lang="en-US" sz="1400" dirty="0" smtClean="0">
                <a:latin typeface="Myriad Pro" pitchFamily="34" charset="0"/>
              </a:rPr>
              <a:t>First and Largest</a:t>
            </a:r>
          </a:p>
          <a:p>
            <a:pPr lvl="1">
              <a:lnSpc>
                <a:spcPct val="110000"/>
              </a:lnSpc>
              <a:spcBef>
                <a:spcPct val="20000"/>
              </a:spcBef>
              <a:buClr>
                <a:srgbClr val="0070C0"/>
              </a:buClr>
              <a:buSzPct val="150000"/>
              <a:buFont typeface="Arial" charset="0"/>
              <a:buChar char="›"/>
            </a:pPr>
            <a:r>
              <a:rPr lang="en-US" sz="1400" dirty="0" smtClean="0">
                <a:latin typeface="Myriad Pro" pitchFamily="34" charset="0"/>
              </a:rPr>
              <a:t>Software R&amp;D centre in India</a:t>
            </a:r>
          </a:p>
          <a:p>
            <a:pPr lvl="1">
              <a:spcBef>
                <a:spcPct val="20000"/>
              </a:spcBef>
              <a:buClr>
                <a:srgbClr val="0070C0"/>
              </a:buClr>
              <a:buSzPct val="150000"/>
              <a:buFont typeface="Arial" charset="0"/>
              <a:buChar char="›"/>
            </a:pPr>
            <a:r>
              <a:rPr lang="en-US" sz="1400" dirty="0" smtClean="0">
                <a:latin typeface="Myriad Pro" pitchFamily="34" charset="0"/>
              </a:rPr>
              <a:t>Software exporter in India</a:t>
            </a:r>
            <a:endParaRPr lang="en-US" sz="1400" dirty="0">
              <a:latin typeface="Myriad Pro" pitchFamily="34" charset="0"/>
            </a:endParaRPr>
          </a:p>
        </p:txBody>
      </p:sp>
      <p:sp>
        <p:nvSpPr>
          <p:cNvPr id="7" name="Rectangle 10"/>
          <p:cNvSpPr>
            <a:spLocks noChangeArrowheads="1"/>
          </p:cNvSpPr>
          <p:nvPr/>
        </p:nvSpPr>
        <p:spPr bwMode="auto">
          <a:xfrm>
            <a:off x="3700463" y="1221347"/>
            <a:ext cx="5014912" cy="4055503"/>
          </a:xfrm>
          <a:prstGeom prst="rect">
            <a:avLst/>
          </a:prstGeom>
          <a:solidFill>
            <a:srgbClr val="FFFFFF"/>
          </a:solidFill>
          <a:ln w="12700" algn="ctr">
            <a:noFill/>
            <a:miter lim="800000"/>
            <a:headEnd/>
            <a:tailEnd/>
          </a:ln>
          <a:effectLst/>
          <a:scene3d>
            <a:camera prst="orthographicFront">
              <a:rot lat="0" lon="0" rev="0"/>
            </a:camera>
            <a:lightRig rig="chilly" dir="t">
              <a:rot lat="0" lon="0" rev="18480000"/>
            </a:lightRig>
          </a:scene3d>
          <a:sp3d prstMaterial="clear">
            <a:bevelT h="63500"/>
          </a:sp3d>
        </p:spPr>
        <p:txBody>
          <a:bodyPr/>
          <a:lstStyle/>
          <a:p>
            <a:pPr marL="115888" indent="-115888" algn="ctr" eaLnBrk="0" hangingPunct="0">
              <a:lnSpc>
                <a:spcPct val="110000"/>
              </a:lnSpc>
              <a:buClr>
                <a:schemeClr val="hlink"/>
              </a:buClr>
              <a:buFontTx/>
              <a:buChar char="•"/>
              <a:defRPr/>
            </a:pPr>
            <a:endParaRPr lang="en-US" sz="1300" dirty="0">
              <a:latin typeface="Arial" charset="0"/>
            </a:endParaRPr>
          </a:p>
        </p:txBody>
      </p:sp>
      <p:sp>
        <p:nvSpPr>
          <p:cNvPr id="8" name="Rectangle 11"/>
          <p:cNvSpPr>
            <a:spLocks noChangeArrowheads="1"/>
          </p:cNvSpPr>
          <p:nvPr/>
        </p:nvSpPr>
        <p:spPr bwMode="auto">
          <a:xfrm>
            <a:off x="431800" y="876300"/>
            <a:ext cx="3207871" cy="272301"/>
          </a:xfrm>
          <a:prstGeom prst="rect">
            <a:avLst/>
          </a:prstGeom>
          <a:solidFill>
            <a:srgbClr val="6CCFF6"/>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1300" b="1" dirty="0">
                <a:latin typeface="Arial" charset="0"/>
              </a:rPr>
              <a:t>Introduction</a:t>
            </a:r>
          </a:p>
        </p:txBody>
      </p:sp>
      <p:sp>
        <p:nvSpPr>
          <p:cNvPr id="9" name="Rectangle 12"/>
          <p:cNvSpPr>
            <a:spLocks noChangeArrowheads="1"/>
          </p:cNvSpPr>
          <p:nvPr/>
        </p:nvSpPr>
        <p:spPr bwMode="auto">
          <a:xfrm>
            <a:off x="3700464" y="876300"/>
            <a:ext cx="5014912" cy="272301"/>
          </a:xfrm>
          <a:prstGeom prst="rect">
            <a:avLst/>
          </a:prstGeom>
          <a:solidFill>
            <a:srgbClr val="6CCFF6"/>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1300" b="1" dirty="0" smtClean="0">
                <a:latin typeface="Arial" charset="0"/>
              </a:rPr>
              <a:t>Business Domains</a:t>
            </a:r>
            <a:endParaRPr lang="en-US" sz="1300" b="1" dirty="0">
              <a:latin typeface="Arial" charset="0"/>
            </a:endParaRPr>
          </a:p>
        </p:txBody>
      </p:sp>
      <p:sp>
        <p:nvSpPr>
          <p:cNvPr id="10" name="Rectangle 9"/>
          <p:cNvSpPr/>
          <p:nvPr/>
        </p:nvSpPr>
        <p:spPr>
          <a:xfrm>
            <a:off x="7239000" y="5047581"/>
            <a:ext cx="1499128" cy="230832"/>
          </a:xfrm>
          <a:prstGeom prst="rect">
            <a:avLst/>
          </a:prstGeom>
        </p:spPr>
        <p:txBody>
          <a:bodyPr wrap="none">
            <a:spAutoFit/>
          </a:bodyPr>
          <a:lstStyle/>
          <a:p>
            <a:r>
              <a:rPr lang="en-US" sz="900" dirty="0" smtClean="0">
                <a:latin typeface="Myriad Pro" pitchFamily="34" charset="0"/>
              </a:rPr>
              <a:t>FY 2001-11 - % revenues</a:t>
            </a:r>
            <a:endParaRPr lang="en-US" sz="900" dirty="0"/>
          </a:p>
        </p:txBody>
      </p:sp>
      <p:graphicFrame>
        <p:nvGraphicFramePr>
          <p:cNvPr id="14" name="Chart 13"/>
          <p:cNvGraphicFramePr/>
          <p:nvPr/>
        </p:nvGraphicFramePr>
        <p:xfrm>
          <a:off x="3698543" y="1173707"/>
          <a:ext cx="5063320" cy="3916908"/>
        </p:xfrm>
        <a:graphic>
          <a:graphicData uri="http://schemas.openxmlformats.org/drawingml/2006/chart">
            <c:chart xmlns:c="http://schemas.openxmlformats.org/drawingml/2006/chart" xmlns:r="http://schemas.openxmlformats.org/officeDocument/2006/relationships" r:id="rId2"/>
          </a:graphicData>
        </a:graphic>
      </p:graphicFrame>
      <p:sp>
        <p:nvSpPr>
          <p:cNvPr id="11"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2</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8753475" cy="448521"/>
          </a:xfrm>
        </p:spPr>
        <p:txBody>
          <a:bodyPr vert="horz" lIns="91440" tIns="45720" rIns="91440" bIns="45720" rtlCol="0" anchor="ctr">
            <a:noAutofit/>
          </a:bodyPr>
          <a:lstStyle/>
          <a:p>
            <a:r>
              <a:rPr lang="en-US" dirty="0"/>
              <a:t>Global Alliances</a:t>
            </a:r>
          </a:p>
        </p:txBody>
      </p:sp>
      <p:sp>
        <p:nvSpPr>
          <p:cNvPr id="183328" name="Rectangle 32">
            <a:hlinkClick r:id="rId2" tooltip="To frontpage"/>
          </p:cNvPr>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n-US"/>
          </a:p>
        </p:txBody>
      </p:sp>
      <p:sp>
        <p:nvSpPr>
          <p:cNvPr id="57" name="Snip Single Corner Rectangle 124"/>
          <p:cNvSpPr>
            <a:spLocks noChangeArrowheads="1"/>
          </p:cNvSpPr>
          <p:nvPr/>
        </p:nvSpPr>
        <p:spPr bwMode="auto">
          <a:xfrm>
            <a:off x="5131703" y="5059362"/>
            <a:ext cx="2308225" cy="1189038"/>
          </a:xfrm>
          <a:custGeom>
            <a:avLst/>
            <a:gdLst>
              <a:gd name="T0" fmla="*/ 3353511 w 3276600"/>
              <a:gd name="T1" fmla="*/ 335319 h 1371600"/>
              <a:gd name="T2" fmla="*/ 1676756 w 3276600"/>
              <a:gd name="T3" fmla="*/ 670638 h 1371600"/>
              <a:gd name="T4" fmla="*/ 0 w 3276600"/>
              <a:gd name="T5" fmla="*/ 335319 h 1371600"/>
              <a:gd name="T6" fmla="*/ 1676756 w 3276600"/>
              <a:gd name="T7" fmla="*/ 0 h 1371600"/>
              <a:gd name="T8" fmla="*/ 0 60000 65536"/>
              <a:gd name="T9" fmla="*/ 5898240 60000 65536"/>
              <a:gd name="T10" fmla="*/ 11796480 60000 65536"/>
              <a:gd name="T11" fmla="*/ 17694720 60000 65536"/>
              <a:gd name="T12" fmla="*/ 0 w 3276600"/>
              <a:gd name="T13" fmla="*/ 0 h 1371600"/>
              <a:gd name="T14" fmla="*/ 3276598 w 3276600"/>
              <a:gd name="T15" fmla="*/ 1371600 h 1371600"/>
            </a:gdLst>
            <a:ahLst/>
            <a:cxnLst>
              <a:cxn ang="T8">
                <a:pos x="T0" y="T1"/>
              </a:cxn>
              <a:cxn ang="T9">
                <a:pos x="T2" y="T3"/>
              </a:cxn>
              <a:cxn ang="T10">
                <a:pos x="T4" y="T5"/>
              </a:cxn>
              <a:cxn ang="T11">
                <a:pos x="T6" y="T7"/>
              </a:cxn>
            </a:cxnLst>
            <a:rect l="T12" t="T13" r="T14" b="T15"/>
            <a:pathLst>
              <a:path w="3276600" h="1371600">
                <a:moveTo>
                  <a:pt x="0" y="0"/>
                </a:moveTo>
                <a:lnTo>
                  <a:pt x="3276600" y="0"/>
                </a:lnTo>
                <a:lnTo>
                  <a:pt x="3276600" y="1371600"/>
                </a:lnTo>
                <a:lnTo>
                  <a:pt x="0" y="1371600"/>
                </a:lnTo>
                <a:close/>
              </a:path>
            </a:pathLst>
          </a:custGeom>
          <a:solidFill>
            <a:schemeClr val="bg1"/>
          </a:solidFill>
          <a:ln w="12700" algn="ctr">
            <a:solidFill>
              <a:srgbClr val="4E84C4">
                <a:alpha val="41176"/>
              </a:srgbClr>
            </a:solidFill>
            <a:miter lim="800000"/>
            <a:headEnd/>
            <a:tailEnd/>
          </a:ln>
        </p:spPr>
        <p:txBody>
          <a:bodyPr anchor="ctr"/>
          <a:lstStyle/>
          <a:p>
            <a:pPr algn="ctr" fontAlgn="auto">
              <a:spcBef>
                <a:spcPts val="0"/>
              </a:spcBef>
              <a:spcAft>
                <a:spcPts val="0"/>
              </a:spcAft>
              <a:defRPr/>
            </a:pPr>
            <a:endParaRPr lang="en-US" kern="0" dirty="0">
              <a:solidFill>
                <a:sysClr val="windowText" lastClr="000000"/>
              </a:solidFill>
              <a:latin typeface="Verdana"/>
            </a:endParaRPr>
          </a:p>
        </p:txBody>
      </p:sp>
      <p:sp>
        <p:nvSpPr>
          <p:cNvPr id="55" name="Snip Single Corner Rectangle 124"/>
          <p:cNvSpPr>
            <a:spLocks noChangeArrowheads="1"/>
          </p:cNvSpPr>
          <p:nvPr/>
        </p:nvSpPr>
        <p:spPr bwMode="auto">
          <a:xfrm>
            <a:off x="3417203" y="5058414"/>
            <a:ext cx="1584325" cy="1189038"/>
          </a:xfrm>
          <a:custGeom>
            <a:avLst/>
            <a:gdLst>
              <a:gd name="T0" fmla="*/ 3353511 w 3276600"/>
              <a:gd name="T1" fmla="*/ 335319 h 1371600"/>
              <a:gd name="T2" fmla="*/ 1676756 w 3276600"/>
              <a:gd name="T3" fmla="*/ 670638 h 1371600"/>
              <a:gd name="T4" fmla="*/ 0 w 3276600"/>
              <a:gd name="T5" fmla="*/ 335319 h 1371600"/>
              <a:gd name="T6" fmla="*/ 1676756 w 3276600"/>
              <a:gd name="T7" fmla="*/ 0 h 1371600"/>
              <a:gd name="T8" fmla="*/ 0 60000 65536"/>
              <a:gd name="T9" fmla="*/ 5898240 60000 65536"/>
              <a:gd name="T10" fmla="*/ 11796480 60000 65536"/>
              <a:gd name="T11" fmla="*/ 17694720 60000 65536"/>
              <a:gd name="T12" fmla="*/ 0 w 3276600"/>
              <a:gd name="T13" fmla="*/ 0 h 1371600"/>
              <a:gd name="T14" fmla="*/ 3276598 w 3276600"/>
              <a:gd name="T15" fmla="*/ 1371600 h 1371600"/>
            </a:gdLst>
            <a:ahLst/>
            <a:cxnLst>
              <a:cxn ang="T8">
                <a:pos x="T0" y="T1"/>
              </a:cxn>
              <a:cxn ang="T9">
                <a:pos x="T2" y="T3"/>
              </a:cxn>
              <a:cxn ang="T10">
                <a:pos x="T4" y="T5"/>
              </a:cxn>
              <a:cxn ang="T11">
                <a:pos x="T6" y="T7"/>
              </a:cxn>
            </a:cxnLst>
            <a:rect l="T12" t="T13" r="T14" b="T15"/>
            <a:pathLst>
              <a:path w="3276600" h="1371600">
                <a:moveTo>
                  <a:pt x="0" y="0"/>
                </a:moveTo>
                <a:lnTo>
                  <a:pt x="3276600" y="0"/>
                </a:lnTo>
                <a:lnTo>
                  <a:pt x="3276600" y="1371600"/>
                </a:lnTo>
                <a:lnTo>
                  <a:pt x="0" y="1371600"/>
                </a:lnTo>
                <a:close/>
              </a:path>
            </a:pathLst>
          </a:custGeom>
          <a:solidFill>
            <a:schemeClr val="bg1"/>
          </a:solidFill>
          <a:ln w="12700" algn="ctr">
            <a:solidFill>
              <a:srgbClr val="4E84C4">
                <a:alpha val="41176"/>
              </a:srgbClr>
            </a:solidFill>
            <a:miter lim="800000"/>
            <a:headEnd/>
            <a:tailEnd/>
          </a:ln>
        </p:spPr>
        <p:txBody>
          <a:bodyPr anchor="ctr"/>
          <a:lstStyle/>
          <a:p>
            <a:pPr algn="ctr" fontAlgn="auto">
              <a:spcBef>
                <a:spcPts val="0"/>
              </a:spcBef>
              <a:spcAft>
                <a:spcPts val="0"/>
              </a:spcAft>
              <a:defRPr/>
            </a:pPr>
            <a:endParaRPr lang="en-US" kern="0" dirty="0">
              <a:solidFill>
                <a:sysClr val="windowText" lastClr="000000"/>
              </a:solidFill>
              <a:latin typeface="Verdana"/>
            </a:endParaRPr>
          </a:p>
        </p:txBody>
      </p:sp>
      <p:sp>
        <p:nvSpPr>
          <p:cNvPr id="37" name="Snip Single Corner Rectangle 124"/>
          <p:cNvSpPr>
            <a:spLocks noChangeArrowheads="1"/>
          </p:cNvSpPr>
          <p:nvPr/>
        </p:nvSpPr>
        <p:spPr bwMode="auto">
          <a:xfrm>
            <a:off x="1690003" y="5058414"/>
            <a:ext cx="1584325" cy="1189038"/>
          </a:xfrm>
          <a:custGeom>
            <a:avLst/>
            <a:gdLst>
              <a:gd name="T0" fmla="*/ 3353511 w 3276600"/>
              <a:gd name="T1" fmla="*/ 335319 h 1371600"/>
              <a:gd name="T2" fmla="*/ 1676756 w 3276600"/>
              <a:gd name="T3" fmla="*/ 670638 h 1371600"/>
              <a:gd name="T4" fmla="*/ 0 w 3276600"/>
              <a:gd name="T5" fmla="*/ 335319 h 1371600"/>
              <a:gd name="T6" fmla="*/ 1676756 w 3276600"/>
              <a:gd name="T7" fmla="*/ 0 h 1371600"/>
              <a:gd name="T8" fmla="*/ 0 60000 65536"/>
              <a:gd name="T9" fmla="*/ 5898240 60000 65536"/>
              <a:gd name="T10" fmla="*/ 11796480 60000 65536"/>
              <a:gd name="T11" fmla="*/ 17694720 60000 65536"/>
              <a:gd name="T12" fmla="*/ 0 w 3276600"/>
              <a:gd name="T13" fmla="*/ 0 h 1371600"/>
              <a:gd name="T14" fmla="*/ 3276598 w 3276600"/>
              <a:gd name="T15" fmla="*/ 1371600 h 1371600"/>
            </a:gdLst>
            <a:ahLst/>
            <a:cxnLst>
              <a:cxn ang="T8">
                <a:pos x="T0" y="T1"/>
              </a:cxn>
              <a:cxn ang="T9">
                <a:pos x="T2" y="T3"/>
              </a:cxn>
              <a:cxn ang="T10">
                <a:pos x="T4" y="T5"/>
              </a:cxn>
              <a:cxn ang="T11">
                <a:pos x="T6" y="T7"/>
              </a:cxn>
            </a:cxnLst>
            <a:rect l="T12" t="T13" r="T14" b="T15"/>
            <a:pathLst>
              <a:path w="3276600" h="1371600">
                <a:moveTo>
                  <a:pt x="0" y="0"/>
                </a:moveTo>
                <a:lnTo>
                  <a:pt x="3276600" y="0"/>
                </a:lnTo>
                <a:lnTo>
                  <a:pt x="3276600" y="1371600"/>
                </a:lnTo>
                <a:lnTo>
                  <a:pt x="0" y="1371600"/>
                </a:lnTo>
                <a:close/>
              </a:path>
            </a:pathLst>
          </a:custGeom>
          <a:solidFill>
            <a:schemeClr val="bg1"/>
          </a:solidFill>
          <a:ln w="12700" algn="ctr">
            <a:solidFill>
              <a:srgbClr val="4E84C4">
                <a:alpha val="41176"/>
              </a:srgbClr>
            </a:solidFill>
            <a:miter lim="800000"/>
            <a:headEnd/>
            <a:tailEnd/>
          </a:ln>
        </p:spPr>
        <p:txBody>
          <a:bodyPr anchor="ctr"/>
          <a:lstStyle/>
          <a:p>
            <a:pPr algn="ctr" fontAlgn="auto">
              <a:spcBef>
                <a:spcPts val="0"/>
              </a:spcBef>
              <a:spcAft>
                <a:spcPts val="0"/>
              </a:spcAft>
              <a:defRPr/>
            </a:pPr>
            <a:endParaRPr lang="en-US" kern="0" dirty="0">
              <a:solidFill>
                <a:sysClr val="windowText" lastClr="000000"/>
              </a:solidFill>
              <a:latin typeface="Verdana"/>
            </a:endParaRPr>
          </a:p>
        </p:txBody>
      </p:sp>
      <p:sp>
        <p:nvSpPr>
          <p:cNvPr id="7" name="Rectangle 6"/>
          <p:cNvSpPr/>
          <p:nvPr/>
        </p:nvSpPr>
        <p:spPr bwMode="auto">
          <a:xfrm>
            <a:off x="1108075" y="816614"/>
            <a:ext cx="3292475" cy="274638"/>
          </a:xfrm>
          <a:prstGeom prst="rect">
            <a:avLst/>
          </a:prstGeom>
          <a:solidFill>
            <a:srgbClr val="B0DFF3"/>
          </a:solidFill>
          <a:ln w="25400" cap="flat" cmpd="sng" algn="ctr">
            <a:noFill/>
            <a:prstDash val="solid"/>
          </a:ln>
          <a:effectLst>
            <a:outerShdw blurRad="50800" dist="38100" dir="16200000" rotWithShape="0">
              <a:prstClr val="black">
                <a:alpha val="40000"/>
              </a:prst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r>
              <a:rPr lang="en-US" sz="1400" kern="0" dirty="0" smtClean="0">
                <a:solidFill>
                  <a:sysClr val="windowText" lastClr="000000"/>
                </a:solidFill>
                <a:latin typeface="Verdana"/>
                <a:cs typeface="Tahoma" pitchFamily="34" charset="0"/>
              </a:rPr>
              <a:t>OSS/BSS</a:t>
            </a:r>
            <a:endParaRPr lang="en-US" sz="1400" kern="0" dirty="0">
              <a:solidFill>
                <a:sysClr val="windowText" lastClr="000000"/>
              </a:solidFill>
              <a:latin typeface="Verdana"/>
              <a:cs typeface="Tahoma" pitchFamily="34" charset="0"/>
            </a:endParaRPr>
          </a:p>
        </p:txBody>
      </p:sp>
      <p:sp>
        <p:nvSpPr>
          <p:cNvPr id="8" name="Snip Single Corner Rectangle 124"/>
          <p:cNvSpPr>
            <a:spLocks noChangeArrowheads="1"/>
          </p:cNvSpPr>
          <p:nvPr/>
        </p:nvSpPr>
        <p:spPr bwMode="auto">
          <a:xfrm>
            <a:off x="1095375" y="803914"/>
            <a:ext cx="3292475" cy="1189038"/>
          </a:xfrm>
          <a:custGeom>
            <a:avLst/>
            <a:gdLst>
              <a:gd name="T0" fmla="*/ 3353511 w 3276600"/>
              <a:gd name="T1" fmla="*/ 335319 h 1371600"/>
              <a:gd name="T2" fmla="*/ 1676756 w 3276600"/>
              <a:gd name="T3" fmla="*/ 670638 h 1371600"/>
              <a:gd name="T4" fmla="*/ 0 w 3276600"/>
              <a:gd name="T5" fmla="*/ 335319 h 1371600"/>
              <a:gd name="T6" fmla="*/ 1676756 w 3276600"/>
              <a:gd name="T7" fmla="*/ 0 h 1371600"/>
              <a:gd name="T8" fmla="*/ 0 60000 65536"/>
              <a:gd name="T9" fmla="*/ 5898240 60000 65536"/>
              <a:gd name="T10" fmla="*/ 11796480 60000 65536"/>
              <a:gd name="T11" fmla="*/ 17694720 60000 65536"/>
              <a:gd name="T12" fmla="*/ 0 w 3276600"/>
              <a:gd name="T13" fmla="*/ 0 h 1371600"/>
              <a:gd name="T14" fmla="*/ 3276598 w 3276600"/>
              <a:gd name="T15" fmla="*/ 1371600 h 1371600"/>
            </a:gdLst>
            <a:ahLst/>
            <a:cxnLst>
              <a:cxn ang="T8">
                <a:pos x="T0" y="T1"/>
              </a:cxn>
              <a:cxn ang="T9">
                <a:pos x="T2" y="T3"/>
              </a:cxn>
              <a:cxn ang="T10">
                <a:pos x="T4" y="T5"/>
              </a:cxn>
              <a:cxn ang="T11">
                <a:pos x="T6" y="T7"/>
              </a:cxn>
            </a:cxnLst>
            <a:rect l="T12" t="T13" r="T14" b="T15"/>
            <a:pathLst>
              <a:path w="3276600" h="1371600">
                <a:moveTo>
                  <a:pt x="0" y="0"/>
                </a:moveTo>
                <a:lnTo>
                  <a:pt x="3276600" y="0"/>
                </a:lnTo>
                <a:lnTo>
                  <a:pt x="3276600" y="1371600"/>
                </a:lnTo>
                <a:lnTo>
                  <a:pt x="0" y="1371600"/>
                </a:lnTo>
                <a:close/>
              </a:path>
            </a:pathLst>
          </a:custGeom>
          <a:noFill/>
          <a:ln w="12700" algn="ctr">
            <a:solidFill>
              <a:srgbClr val="4E84C4">
                <a:alpha val="41176"/>
              </a:srgbClr>
            </a:solidFill>
            <a:miter lim="800000"/>
            <a:headEnd/>
            <a:tailEnd/>
          </a:ln>
        </p:spPr>
        <p:txBody>
          <a:bodyPr anchor="ctr"/>
          <a:lstStyle/>
          <a:p>
            <a:pPr algn="ctr" fontAlgn="auto">
              <a:spcBef>
                <a:spcPts val="0"/>
              </a:spcBef>
              <a:spcAft>
                <a:spcPts val="0"/>
              </a:spcAft>
              <a:defRPr/>
            </a:pPr>
            <a:endParaRPr lang="en-US" kern="0">
              <a:solidFill>
                <a:sysClr val="windowText" lastClr="000000"/>
              </a:solidFill>
              <a:latin typeface="Verdana"/>
            </a:endParaRPr>
          </a:p>
        </p:txBody>
      </p:sp>
      <p:sp>
        <p:nvSpPr>
          <p:cNvPr id="13" name="Rectangle 12"/>
          <p:cNvSpPr/>
          <p:nvPr/>
        </p:nvSpPr>
        <p:spPr bwMode="auto">
          <a:xfrm>
            <a:off x="1095375" y="2200914"/>
            <a:ext cx="3292475" cy="274638"/>
          </a:xfrm>
          <a:prstGeom prst="rect">
            <a:avLst/>
          </a:prstGeom>
          <a:solidFill>
            <a:srgbClr val="B0DFF3"/>
          </a:solidFill>
          <a:ln w="25400" cap="flat" cmpd="sng" algn="ctr">
            <a:noFill/>
            <a:prstDash val="solid"/>
          </a:ln>
          <a:effectLst>
            <a:outerShdw blurRad="50800" dist="38100" dir="16200000" rotWithShape="0">
              <a:prstClr val="black">
                <a:alpha val="40000"/>
              </a:prst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r>
              <a:rPr lang="en-US" sz="1400" kern="0" dirty="0" smtClean="0">
                <a:solidFill>
                  <a:sysClr val="windowText" lastClr="000000"/>
                </a:solidFill>
                <a:latin typeface="Verdana"/>
                <a:cs typeface="Tahoma" pitchFamily="34" charset="0"/>
              </a:rPr>
              <a:t>CRM/ERP</a:t>
            </a:r>
            <a:endParaRPr lang="en-US" sz="1400" kern="0" dirty="0">
              <a:solidFill>
                <a:sysClr val="windowText" lastClr="000000"/>
              </a:solidFill>
              <a:latin typeface="Verdana"/>
              <a:cs typeface="Tahoma" pitchFamily="34" charset="0"/>
            </a:endParaRPr>
          </a:p>
        </p:txBody>
      </p:sp>
      <p:sp>
        <p:nvSpPr>
          <p:cNvPr id="14" name="Snip Single Corner Rectangle 124"/>
          <p:cNvSpPr>
            <a:spLocks noChangeArrowheads="1"/>
          </p:cNvSpPr>
          <p:nvPr/>
        </p:nvSpPr>
        <p:spPr bwMode="auto">
          <a:xfrm>
            <a:off x="1069975" y="2188214"/>
            <a:ext cx="3324225" cy="1189038"/>
          </a:xfrm>
          <a:custGeom>
            <a:avLst/>
            <a:gdLst>
              <a:gd name="T0" fmla="*/ 3353511 w 3276600"/>
              <a:gd name="T1" fmla="*/ 335319 h 1371600"/>
              <a:gd name="T2" fmla="*/ 1676756 w 3276600"/>
              <a:gd name="T3" fmla="*/ 670638 h 1371600"/>
              <a:gd name="T4" fmla="*/ 0 w 3276600"/>
              <a:gd name="T5" fmla="*/ 335319 h 1371600"/>
              <a:gd name="T6" fmla="*/ 1676756 w 3276600"/>
              <a:gd name="T7" fmla="*/ 0 h 1371600"/>
              <a:gd name="T8" fmla="*/ 0 60000 65536"/>
              <a:gd name="T9" fmla="*/ 5898240 60000 65536"/>
              <a:gd name="T10" fmla="*/ 11796480 60000 65536"/>
              <a:gd name="T11" fmla="*/ 17694720 60000 65536"/>
              <a:gd name="T12" fmla="*/ 0 w 3276600"/>
              <a:gd name="T13" fmla="*/ 0 h 1371600"/>
              <a:gd name="T14" fmla="*/ 3276598 w 3276600"/>
              <a:gd name="T15" fmla="*/ 1371600 h 1371600"/>
            </a:gdLst>
            <a:ahLst/>
            <a:cxnLst>
              <a:cxn ang="T8">
                <a:pos x="T0" y="T1"/>
              </a:cxn>
              <a:cxn ang="T9">
                <a:pos x="T2" y="T3"/>
              </a:cxn>
              <a:cxn ang="T10">
                <a:pos x="T4" y="T5"/>
              </a:cxn>
              <a:cxn ang="T11">
                <a:pos x="T6" y="T7"/>
              </a:cxn>
            </a:cxnLst>
            <a:rect l="T12" t="T13" r="T14" b="T15"/>
            <a:pathLst>
              <a:path w="3276600" h="1371600">
                <a:moveTo>
                  <a:pt x="0" y="0"/>
                </a:moveTo>
                <a:lnTo>
                  <a:pt x="3276600" y="0"/>
                </a:lnTo>
                <a:lnTo>
                  <a:pt x="3276600" y="1371600"/>
                </a:lnTo>
                <a:lnTo>
                  <a:pt x="0" y="1371600"/>
                </a:lnTo>
                <a:close/>
              </a:path>
            </a:pathLst>
          </a:custGeom>
          <a:noFill/>
          <a:ln w="12700" algn="ctr">
            <a:solidFill>
              <a:srgbClr val="4E84C4">
                <a:alpha val="41176"/>
              </a:srgbClr>
            </a:solidFill>
            <a:miter lim="800000"/>
            <a:headEnd/>
            <a:tailEnd/>
          </a:ln>
        </p:spPr>
        <p:txBody>
          <a:bodyPr anchor="ctr"/>
          <a:lstStyle/>
          <a:p>
            <a:pPr algn="ctr" fontAlgn="auto">
              <a:spcBef>
                <a:spcPts val="0"/>
              </a:spcBef>
              <a:spcAft>
                <a:spcPts val="0"/>
              </a:spcAft>
              <a:defRPr/>
            </a:pPr>
            <a:endParaRPr lang="en-US" kern="0">
              <a:solidFill>
                <a:sysClr val="windowText" lastClr="000000"/>
              </a:solidFill>
              <a:latin typeface="Verdana"/>
            </a:endParaRPr>
          </a:p>
        </p:txBody>
      </p:sp>
      <p:sp>
        <p:nvSpPr>
          <p:cNvPr id="15" name="Rectangle 14"/>
          <p:cNvSpPr/>
          <p:nvPr/>
        </p:nvSpPr>
        <p:spPr bwMode="auto">
          <a:xfrm>
            <a:off x="4740275" y="803914"/>
            <a:ext cx="3292475" cy="274638"/>
          </a:xfrm>
          <a:prstGeom prst="rect">
            <a:avLst/>
          </a:prstGeom>
          <a:solidFill>
            <a:srgbClr val="B0DFF3"/>
          </a:solidFill>
          <a:ln w="25400" cap="flat" cmpd="sng" algn="ctr">
            <a:noFill/>
            <a:prstDash val="solid"/>
          </a:ln>
          <a:effectLst>
            <a:outerShdw blurRad="50800" dist="38100" dir="16200000" rotWithShape="0">
              <a:prstClr val="black">
                <a:alpha val="40000"/>
              </a:prst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r>
              <a:rPr lang="en-US" sz="1400" kern="0" dirty="0" smtClean="0">
                <a:solidFill>
                  <a:sysClr val="windowText" lastClr="000000"/>
                </a:solidFill>
                <a:latin typeface="Verdana"/>
                <a:cs typeface="Tahoma" pitchFamily="34" charset="0"/>
              </a:rPr>
              <a:t>EAI</a:t>
            </a:r>
            <a:endParaRPr lang="en-US" sz="1400" kern="0" dirty="0">
              <a:solidFill>
                <a:sysClr val="windowText" lastClr="000000"/>
              </a:solidFill>
              <a:latin typeface="Verdana"/>
              <a:cs typeface="Tahoma" pitchFamily="34" charset="0"/>
            </a:endParaRPr>
          </a:p>
        </p:txBody>
      </p:sp>
      <p:sp>
        <p:nvSpPr>
          <p:cNvPr id="16" name="Snip Single Corner Rectangle 124"/>
          <p:cNvSpPr>
            <a:spLocks noChangeArrowheads="1"/>
          </p:cNvSpPr>
          <p:nvPr/>
        </p:nvSpPr>
        <p:spPr bwMode="auto">
          <a:xfrm>
            <a:off x="4727575" y="791214"/>
            <a:ext cx="3292475" cy="1189038"/>
          </a:xfrm>
          <a:custGeom>
            <a:avLst/>
            <a:gdLst>
              <a:gd name="T0" fmla="*/ 3353511 w 3276600"/>
              <a:gd name="T1" fmla="*/ 335319 h 1371600"/>
              <a:gd name="T2" fmla="*/ 1676756 w 3276600"/>
              <a:gd name="T3" fmla="*/ 670638 h 1371600"/>
              <a:gd name="T4" fmla="*/ 0 w 3276600"/>
              <a:gd name="T5" fmla="*/ 335319 h 1371600"/>
              <a:gd name="T6" fmla="*/ 1676756 w 3276600"/>
              <a:gd name="T7" fmla="*/ 0 h 1371600"/>
              <a:gd name="T8" fmla="*/ 0 60000 65536"/>
              <a:gd name="T9" fmla="*/ 5898240 60000 65536"/>
              <a:gd name="T10" fmla="*/ 11796480 60000 65536"/>
              <a:gd name="T11" fmla="*/ 17694720 60000 65536"/>
              <a:gd name="T12" fmla="*/ 0 w 3276600"/>
              <a:gd name="T13" fmla="*/ 0 h 1371600"/>
              <a:gd name="T14" fmla="*/ 3276598 w 3276600"/>
              <a:gd name="T15" fmla="*/ 1371600 h 1371600"/>
            </a:gdLst>
            <a:ahLst/>
            <a:cxnLst>
              <a:cxn ang="T8">
                <a:pos x="T0" y="T1"/>
              </a:cxn>
              <a:cxn ang="T9">
                <a:pos x="T2" y="T3"/>
              </a:cxn>
              <a:cxn ang="T10">
                <a:pos x="T4" y="T5"/>
              </a:cxn>
              <a:cxn ang="T11">
                <a:pos x="T6" y="T7"/>
              </a:cxn>
            </a:cxnLst>
            <a:rect l="T12" t="T13" r="T14" b="T15"/>
            <a:pathLst>
              <a:path w="3276600" h="1371600">
                <a:moveTo>
                  <a:pt x="0" y="0"/>
                </a:moveTo>
                <a:lnTo>
                  <a:pt x="3276600" y="0"/>
                </a:lnTo>
                <a:lnTo>
                  <a:pt x="3276600" y="1371600"/>
                </a:lnTo>
                <a:lnTo>
                  <a:pt x="0" y="1371600"/>
                </a:lnTo>
                <a:close/>
              </a:path>
            </a:pathLst>
          </a:custGeom>
          <a:noFill/>
          <a:ln w="12700" algn="ctr">
            <a:solidFill>
              <a:srgbClr val="4E84C4">
                <a:alpha val="41176"/>
              </a:srgbClr>
            </a:solidFill>
            <a:miter lim="800000"/>
            <a:headEnd/>
            <a:tailEnd/>
          </a:ln>
        </p:spPr>
        <p:txBody>
          <a:bodyPr anchor="ctr"/>
          <a:lstStyle/>
          <a:p>
            <a:pPr algn="ctr" fontAlgn="auto">
              <a:spcBef>
                <a:spcPts val="0"/>
              </a:spcBef>
              <a:spcAft>
                <a:spcPts val="0"/>
              </a:spcAft>
              <a:defRPr/>
            </a:pPr>
            <a:endParaRPr lang="en-US" kern="0">
              <a:solidFill>
                <a:sysClr val="windowText" lastClr="000000"/>
              </a:solidFill>
              <a:latin typeface="Verdana"/>
            </a:endParaRPr>
          </a:p>
        </p:txBody>
      </p:sp>
      <p:pic>
        <p:nvPicPr>
          <p:cNvPr id="17" name="Picture 37" descr="tibcologo"/>
          <p:cNvPicPr>
            <a:picLocks noChangeAspect="1" noChangeArrowheads="1"/>
          </p:cNvPicPr>
          <p:nvPr/>
        </p:nvPicPr>
        <p:blipFill>
          <a:blip r:embed="rId3" cstate="print"/>
          <a:srcRect/>
          <a:stretch>
            <a:fillRect/>
          </a:stretch>
        </p:blipFill>
        <p:spPr bwMode="auto">
          <a:xfrm>
            <a:off x="5720505" y="1205337"/>
            <a:ext cx="896195" cy="386925"/>
          </a:xfrm>
          <a:prstGeom prst="rect">
            <a:avLst/>
          </a:prstGeom>
          <a:noFill/>
          <a:ln w="9525">
            <a:noFill/>
            <a:miter lim="800000"/>
            <a:headEnd/>
            <a:tailEnd/>
          </a:ln>
        </p:spPr>
      </p:pic>
      <p:pic>
        <p:nvPicPr>
          <p:cNvPr id="18" name="Picture 31" descr="bea_logo"/>
          <p:cNvPicPr>
            <a:picLocks noChangeAspect="1" noChangeArrowheads="1"/>
          </p:cNvPicPr>
          <p:nvPr/>
        </p:nvPicPr>
        <p:blipFill>
          <a:blip r:embed="rId4" cstate="print"/>
          <a:srcRect/>
          <a:stretch>
            <a:fillRect/>
          </a:stretch>
        </p:blipFill>
        <p:spPr bwMode="auto">
          <a:xfrm>
            <a:off x="4830960" y="1176337"/>
            <a:ext cx="674530" cy="347663"/>
          </a:xfrm>
          <a:prstGeom prst="rect">
            <a:avLst/>
          </a:prstGeom>
          <a:noFill/>
          <a:ln w="9525">
            <a:noFill/>
            <a:miter lim="800000"/>
            <a:headEnd/>
            <a:tailEnd/>
          </a:ln>
        </p:spPr>
      </p:pic>
      <p:pic>
        <p:nvPicPr>
          <p:cNvPr id="19" name="Picture 17" descr="IBMlogo"/>
          <p:cNvPicPr>
            <a:picLocks noChangeAspect="1" noChangeArrowheads="1"/>
          </p:cNvPicPr>
          <p:nvPr/>
        </p:nvPicPr>
        <p:blipFill>
          <a:blip r:embed="rId5" cstate="print"/>
          <a:srcRect/>
          <a:stretch>
            <a:fillRect/>
          </a:stretch>
        </p:blipFill>
        <p:spPr bwMode="auto">
          <a:xfrm>
            <a:off x="4850739" y="1602677"/>
            <a:ext cx="715756" cy="377008"/>
          </a:xfrm>
          <a:prstGeom prst="rect">
            <a:avLst/>
          </a:prstGeom>
          <a:noFill/>
          <a:ln w="9525">
            <a:noFill/>
            <a:miter lim="800000"/>
            <a:headEnd/>
            <a:tailEnd/>
          </a:ln>
        </p:spPr>
      </p:pic>
      <p:pic>
        <p:nvPicPr>
          <p:cNvPr id="20" name="Picture 38" descr="oralogo_small"/>
          <p:cNvPicPr>
            <a:picLocks noChangeAspect="1" noChangeArrowheads="1"/>
          </p:cNvPicPr>
          <p:nvPr/>
        </p:nvPicPr>
        <p:blipFill>
          <a:blip r:embed="rId6" cstate="print"/>
          <a:srcRect/>
          <a:stretch>
            <a:fillRect/>
          </a:stretch>
        </p:blipFill>
        <p:spPr bwMode="auto">
          <a:xfrm>
            <a:off x="6679649" y="1313224"/>
            <a:ext cx="1142669" cy="139718"/>
          </a:xfrm>
          <a:prstGeom prst="rect">
            <a:avLst/>
          </a:prstGeom>
          <a:noFill/>
          <a:ln w="9525">
            <a:noFill/>
            <a:miter lim="800000"/>
            <a:headEnd/>
            <a:tailEnd/>
          </a:ln>
        </p:spPr>
      </p:pic>
      <p:pic>
        <p:nvPicPr>
          <p:cNvPr id="21" name="Picture 38" descr="oralogo_small"/>
          <p:cNvPicPr>
            <a:picLocks noChangeAspect="1" noChangeArrowheads="1"/>
          </p:cNvPicPr>
          <p:nvPr/>
        </p:nvPicPr>
        <p:blipFill>
          <a:blip r:embed="rId6" cstate="print"/>
          <a:srcRect/>
          <a:stretch>
            <a:fillRect/>
          </a:stretch>
        </p:blipFill>
        <p:spPr bwMode="auto">
          <a:xfrm>
            <a:off x="1104349" y="2672124"/>
            <a:ext cx="1142669" cy="139718"/>
          </a:xfrm>
          <a:prstGeom prst="rect">
            <a:avLst/>
          </a:prstGeom>
          <a:noFill/>
          <a:ln w="9525">
            <a:noFill/>
            <a:miter lim="800000"/>
            <a:headEnd/>
            <a:tailEnd/>
          </a:ln>
        </p:spPr>
      </p:pic>
      <p:pic>
        <p:nvPicPr>
          <p:cNvPr id="22" name="Picture 141"/>
          <p:cNvPicPr>
            <a:picLocks noChangeAspect="1" noChangeArrowheads="1"/>
          </p:cNvPicPr>
          <p:nvPr/>
        </p:nvPicPr>
        <p:blipFill>
          <a:blip r:embed="rId7" cstate="print"/>
          <a:srcRect/>
          <a:stretch>
            <a:fillRect/>
          </a:stretch>
        </p:blipFill>
        <p:spPr bwMode="auto">
          <a:xfrm>
            <a:off x="2857500" y="2934339"/>
            <a:ext cx="1184275" cy="412750"/>
          </a:xfrm>
          <a:prstGeom prst="rect">
            <a:avLst/>
          </a:prstGeom>
          <a:noFill/>
          <a:ln w="9525">
            <a:noFill/>
            <a:miter lim="800000"/>
            <a:headEnd/>
            <a:tailEnd/>
          </a:ln>
        </p:spPr>
      </p:pic>
      <p:pic>
        <p:nvPicPr>
          <p:cNvPr id="23" name="Picture 144"/>
          <p:cNvPicPr>
            <a:picLocks noChangeAspect="1" noChangeArrowheads="1"/>
          </p:cNvPicPr>
          <p:nvPr/>
        </p:nvPicPr>
        <p:blipFill>
          <a:blip r:embed="rId8" cstate="print"/>
          <a:srcRect/>
          <a:stretch>
            <a:fillRect/>
          </a:stretch>
        </p:blipFill>
        <p:spPr bwMode="auto">
          <a:xfrm>
            <a:off x="2519363" y="2573977"/>
            <a:ext cx="857250" cy="350837"/>
          </a:xfrm>
          <a:prstGeom prst="rect">
            <a:avLst/>
          </a:prstGeom>
          <a:noFill/>
          <a:ln w="9525">
            <a:noFill/>
            <a:miter lim="800000"/>
            <a:headEnd/>
            <a:tailEnd/>
          </a:ln>
        </p:spPr>
      </p:pic>
      <p:pic>
        <p:nvPicPr>
          <p:cNvPr id="24" name="Picture 145"/>
          <p:cNvPicPr>
            <a:picLocks noChangeAspect="1" noChangeArrowheads="1"/>
          </p:cNvPicPr>
          <p:nvPr/>
        </p:nvPicPr>
        <p:blipFill>
          <a:blip r:embed="rId9" cstate="print"/>
          <a:srcRect/>
          <a:stretch>
            <a:fillRect/>
          </a:stretch>
        </p:blipFill>
        <p:spPr bwMode="auto">
          <a:xfrm>
            <a:off x="3830638" y="2578739"/>
            <a:ext cx="315912" cy="374650"/>
          </a:xfrm>
          <a:prstGeom prst="rect">
            <a:avLst/>
          </a:prstGeom>
          <a:noFill/>
          <a:ln w="9525">
            <a:noFill/>
            <a:miter lim="800000"/>
            <a:headEnd/>
            <a:tailEnd/>
          </a:ln>
        </p:spPr>
      </p:pic>
      <p:sp>
        <p:nvSpPr>
          <p:cNvPr id="28" name="Rectangle 27"/>
          <p:cNvSpPr/>
          <p:nvPr/>
        </p:nvSpPr>
        <p:spPr bwMode="auto">
          <a:xfrm>
            <a:off x="4740275" y="2213614"/>
            <a:ext cx="3292475" cy="274638"/>
          </a:xfrm>
          <a:prstGeom prst="rect">
            <a:avLst/>
          </a:prstGeom>
          <a:solidFill>
            <a:srgbClr val="B0DFF3"/>
          </a:solidFill>
          <a:ln w="25400" cap="flat" cmpd="sng" algn="ctr">
            <a:noFill/>
            <a:prstDash val="solid"/>
          </a:ln>
          <a:effectLst>
            <a:outerShdw blurRad="50800" dist="38100" dir="16200000" rotWithShape="0">
              <a:prstClr val="black">
                <a:alpha val="40000"/>
              </a:prst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r>
              <a:rPr lang="en-US" sz="1400" kern="0" dirty="0" smtClean="0">
                <a:solidFill>
                  <a:sysClr val="windowText" lastClr="000000"/>
                </a:solidFill>
                <a:latin typeface="Verdana"/>
                <a:cs typeface="Tahoma" pitchFamily="34" charset="0"/>
              </a:rPr>
              <a:t> BI/KM</a:t>
            </a:r>
            <a:endParaRPr lang="en-US" sz="1400" kern="0" dirty="0">
              <a:solidFill>
                <a:sysClr val="windowText" lastClr="000000"/>
              </a:solidFill>
              <a:latin typeface="Verdana"/>
              <a:cs typeface="Tahoma" pitchFamily="34" charset="0"/>
            </a:endParaRPr>
          </a:p>
        </p:txBody>
      </p:sp>
      <p:sp>
        <p:nvSpPr>
          <p:cNvPr id="29" name="Snip Single Corner Rectangle 124"/>
          <p:cNvSpPr>
            <a:spLocks noChangeArrowheads="1"/>
          </p:cNvSpPr>
          <p:nvPr/>
        </p:nvSpPr>
        <p:spPr bwMode="auto">
          <a:xfrm>
            <a:off x="4727575" y="2200914"/>
            <a:ext cx="3292475" cy="1189038"/>
          </a:xfrm>
          <a:custGeom>
            <a:avLst/>
            <a:gdLst>
              <a:gd name="T0" fmla="*/ 3353511 w 3276600"/>
              <a:gd name="T1" fmla="*/ 335319 h 1371600"/>
              <a:gd name="T2" fmla="*/ 1676756 w 3276600"/>
              <a:gd name="T3" fmla="*/ 670638 h 1371600"/>
              <a:gd name="T4" fmla="*/ 0 w 3276600"/>
              <a:gd name="T5" fmla="*/ 335319 h 1371600"/>
              <a:gd name="T6" fmla="*/ 1676756 w 3276600"/>
              <a:gd name="T7" fmla="*/ 0 h 1371600"/>
              <a:gd name="T8" fmla="*/ 0 60000 65536"/>
              <a:gd name="T9" fmla="*/ 5898240 60000 65536"/>
              <a:gd name="T10" fmla="*/ 11796480 60000 65536"/>
              <a:gd name="T11" fmla="*/ 17694720 60000 65536"/>
              <a:gd name="T12" fmla="*/ 0 w 3276600"/>
              <a:gd name="T13" fmla="*/ 0 h 1371600"/>
              <a:gd name="T14" fmla="*/ 3276598 w 3276600"/>
              <a:gd name="T15" fmla="*/ 1371600 h 1371600"/>
            </a:gdLst>
            <a:ahLst/>
            <a:cxnLst>
              <a:cxn ang="T8">
                <a:pos x="T0" y="T1"/>
              </a:cxn>
              <a:cxn ang="T9">
                <a:pos x="T2" y="T3"/>
              </a:cxn>
              <a:cxn ang="T10">
                <a:pos x="T4" y="T5"/>
              </a:cxn>
              <a:cxn ang="T11">
                <a:pos x="T6" y="T7"/>
              </a:cxn>
            </a:cxnLst>
            <a:rect l="T12" t="T13" r="T14" b="T15"/>
            <a:pathLst>
              <a:path w="3276600" h="1371600">
                <a:moveTo>
                  <a:pt x="0" y="0"/>
                </a:moveTo>
                <a:lnTo>
                  <a:pt x="3276600" y="0"/>
                </a:lnTo>
                <a:lnTo>
                  <a:pt x="3276600" y="1371600"/>
                </a:lnTo>
                <a:lnTo>
                  <a:pt x="0" y="1371600"/>
                </a:lnTo>
                <a:close/>
              </a:path>
            </a:pathLst>
          </a:custGeom>
          <a:noFill/>
          <a:ln w="12700" algn="ctr">
            <a:solidFill>
              <a:srgbClr val="4E84C4">
                <a:alpha val="41176"/>
              </a:srgbClr>
            </a:solidFill>
            <a:miter lim="800000"/>
            <a:headEnd/>
            <a:tailEnd/>
          </a:ln>
        </p:spPr>
        <p:txBody>
          <a:bodyPr anchor="ctr"/>
          <a:lstStyle/>
          <a:p>
            <a:pPr algn="ctr" fontAlgn="auto">
              <a:spcBef>
                <a:spcPts val="0"/>
              </a:spcBef>
              <a:spcAft>
                <a:spcPts val="0"/>
              </a:spcAft>
              <a:defRPr/>
            </a:pPr>
            <a:endParaRPr lang="en-US" kern="0">
              <a:solidFill>
                <a:sysClr val="windowText" lastClr="000000"/>
              </a:solidFill>
              <a:latin typeface="Verdana"/>
            </a:endParaRPr>
          </a:p>
        </p:txBody>
      </p:sp>
      <p:pic>
        <p:nvPicPr>
          <p:cNvPr id="183300" name="Picture 4" descr="SAP - The Best-Run Businesses Run SAP">
            <a:hlinkClick r:id="rId10"/>
          </p:cNvPr>
          <p:cNvPicPr>
            <a:picLocks noChangeAspect="1" noChangeArrowheads="1"/>
          </p:cNvPicPr>
          <p:nvPr/>
        </p:nvPicPr>
        <p:blipFill>
          <a:blip r:embed="rId11" cstate="print"/>
          <a:srcRect/>
          <a:stretch>
            <a:fillRect/>
          </a:stretch>
        </p:blipFill>
        <p:spPr bwMode="auto">
          <a:xfrm>
            <a:off x="1870075" y="2954976"/>
            <a:ext cx="695325" cy="342901"/>
          </a:xfrm>
          <a:prstGeom prst="rect">
            <a:avLst/>
          </a:prstGeom>
          <a:noFill/>
        </p:spPr>
      </p:pic>
      <p:pic>
        <p:nvPicPr>
          <p:cNvPr id="183303" name="Picture 7"/>
          <p:cNvPicPr>
            <a:picLocks noChangeAspect="1" noChangeArrowheads="1"/>
          </p:cNvPicPr>
          <p:nvPr/>
        </p:nvPicPr>
        <p:blipFill>
          <a:blip r:embed="rId12" cstate="print"/>
          <a:srcRect/>
          <a:stretch>
            <a:fillRect/>
          </a:stretch>
        </p:blipFill>
        <p:spPr bwMode="auto">
          <a:xfrm>
            <a:off x="5740400" y="2594614"/>
            <a:ext cx="933450" cy="315913"/>
          </a:xfrm>
          <a:prstGeom prst="rect">
            <a:avLst/>
          </a:prstGeom>
          <a:noFill/>
          <a:ln w="9525">
            <a:noFill/>
            <a:miter lim="800000"/>
            <a:headEnd/>
            <a:tailEnd/>
          </a:ln>
        </p:spPr>
      </p:pic>
      <p:pic>
        <p:nvPicPr>
          <p:cNvPr id="183304" name="Picture 8"/>
          <p:cNvPicPr>
            <a:picLocks noChangeAspect="1" noChangeArrowheads="1"/>
          </p:cNvPicPr>
          <p:nvPr/>
        </p:nvPicPr>
        <p:blipFill>
          <a:blip r:embed="rId13" cstate="print"/>
          <a:srcRect/>
          <a:stretch>
            <a:fillRect/>
          </a:stretch>
        </p:blipFill>
        <p:spPr bwMode="auto">
          <a:xfrm>
            <a:off x="6557963" y="3043878"/>
            <a:ext cx="579437" cy="283554"/>
          </a:xfrm>
          <a:prstGeom prst="rect">
            <a:avLst/>
          </a:prstGeom>
          <a:noFill/>
          <a:ln w="9525">
            <a:noFill/>
            <a:miter lim="800000"/>
            <a:headEnd/>
            <a:tailEnd/>
          </a:ln>
        </p:spPr>
      </p:pic>
      <p:pic>
        <p:nvPicPr>
          <p:cNvPr id="34" name="Picture 17" descr="IBMlogo"/>
          <p:cNvPicPr>
            <a:picLocks noChangeAspect="1" noChangeArrowheads="1"/>
          </p:cNvPicPr>
          <p:nvPr/>
        </p:nvPicPr>
        <p:blipFill>
          <a:blip r:embed="rId5" cstate="print"/>
          <a:srcRect/>
          <a:stretch>
            <a:fillRect/>
          </a:stretch>
        </p:blipFill>
        <p:spPr bwMode="auto">
          <a:xfrm>
            <a:off x="4850739" y="2567877"/>
            <a:ext cx="715756" cy="377008"/>
          </a:xfrm>
          <a:prstGeom prst="rect">
            <a:avLst/>
          </a:prstGeom>
          <a:noFill/>
          <a:ln w="9525">
            <a:noFill/>
            <a:miter lim="800000"/>
            <a:headEnd/>
            <a:tailEnd/>
          </a:ln>
        </p:spPr>
      </p:pic>
      <p:pic>
        <p:nvPicPr>
          <p:cNvPr id="183305" name="Picture 9"/>
          <p:cNvPicPr>
            <a:picLocks noChangeAspect="1" noChangeArrowheads="1"/>
          </p:cNvPicPr>
          <p:nvPr/>
        </p:nvPicPr>
        <p:blipFill>
          <a:blip r:embed="rId14" cstate="print"/>
          <a:srcRect/>
          <a:stretch>
            <a:fillRect/>
          </a:stretch>
        </p:blipFill>
        <p:spPr bwMode="auto">
          <a:xfrm>
            <a:off x="5549901" y="3033124"/>
            <a:ext cx="733424" cy="304440"/>
          </a:xfrm>
          <a:prstGeom prst="rect">
            <a:avLst/>
          </a:prstGeom>
          <a:noFill/>
          <a:ln w="9525">
            <a:noFill/>
            <a:miter lim="800000"/>
            <a:headEnd/>
            <a:tailEnd/>
          </a:ln>
        </p:spPr>
      </p:pic>
      <p:sp>
        <p:nvSpPr>
          <p:cNvPr id="36" name="Rectangle 35"/>
          <p:cNvSpPr/>
          <p:nvPr/>
        </p:nvSpPr>
        <p:spPr bwMode="auto">
          <a:xfrm>
            <a:off x="1702703" y="5071114"/>
            <a:ext cx="1584325" cy="274638"/>
          </a:xfrm>
          <a:prstGeom prst="rect">
            <a:avLst/>
          </a:prstGeom>
          <a:solidFill>
            <a:srgbClr val="B0DFF3"/>
          </a:solidFill>
          <a:ln w="25400" cap="flat" cmpd="sng" algn="ctr">
            <a:noFill/>
            <a:prstDash val="solid"/>
          </a:ln>
          <a:effectLst>
            <a:outerShdw blurRad="50800" dist="38100" dir="16200000" rotWithShape="0">
              <a:prstClr val="black">
                <a:alpha val="40000"/>
              </a:prst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r>
              <a:rPr lang="en-US" sz="1400" kern="0" dirty="0" smtClean="0">
                <a:solidFill>
                  <a:sysClr val="windowText" lastClr="000000"/>
                </a:solidFill>
                <a:latin typeface="Verdana"/>
                <a:cs typeface="Tahoma" pitchFamily="34" charset="0"/>
              </a:rPr>
              <a:t>IN/NGN</a:t>
            </a:r>
            <a:endParaRPr lang="en-US" sz="1400" kern="0" dirty="0">
              <a:solidFill>
                <a:sysClr val="windowText" lastClr="000000"/>
              </a:solidFill>
              <a:latin typeface="Verdana"/>
              <a:cs typeface="Tahoma" pitchFamily="34" charset="0"/>
            </a:endParaRPr>
          </a:p>
        </p:txBody>
      </p:sp>
      <p:sp>
        <p:nvSpPr>
          <p:cNvPr id="38" name="Rectangle 37"/>
          <p:cNvSpPr/>
          <p:nvPr/>
        </p:nvSpPr>
        <p:spPr bwMode="auto">
          <a:xfrm>
            <a:off x="2454275" y="3610614"/>
            <a:ext cx="4302125" cy="287338"/>
          </a:xfrm>
          <a:prstGeom prst="rect">
            <a:avLst/>
          </a:prstGeom>
          <a:solidFill>
            <a:srgbClr val="B0DFF3"/>
          </a:solidFill>
          <a:ln w="25400" cap="flat" cmpd="sng" algn="ctr">
            <a:noFill/>
            <a:prstDash val="solid"/>
          </a:ln>
          <a:effectLst>
            <a:outerShdw blurRad="50800" dist="38100" dir="16200000" rotWithShape="0">
              <a:prstClr val="black">
                <a:alpha val="40000"/>
              </a:prst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r>
              <a:rPr lang="en-US" sz="1400" kern="0" dirty="0" smtClean="0">
                <a:solidFill>
                  <a:sysClr val="windowText" lastClr="000000"/>
                </a:solidFill>
                <a:latin typeface="Verdana"/>
                <a:cs typeface="Tahoma" pitchFamily="34" charset="0"/>
              </a:rPr>
              <a:t>NMS/EMS</a:t>
            </a:r>
            <a:endParaRPr lang="en-US" sz="1400" kern="0" dirty="0">
              <a:solidFill>
                <a:sysClr val="windowText" lastClr="000000"/>
              </a:solidFill>
              <a:latin typeface="Verdana"/>
              <a:cs typeface="Tahoma" pitchFamily="34" charset="0"/>
            </a:endParaRPr>
          </a:p>
        </p:txBody>
      </p:sp>
      <p:sp>
        <p:nvSpPr>
          <p:cNvPr id="39" name="Snip Single Corner Rectangle 124"/>
          <p:cNvSpPr>
            <a:spLocks noChangeArrowheads="1"/>
          </p:cNvSpPr>
          <p:nvPr/>
        </p:nvSpPr>
        <p:spPr bwMode="auto">
          <a:xfrm>
            <a:off x="2438401" y="3610614"/>
            <a:ext cx="4305300" cy="1189038"/>
          </a:xfrm>
          <a:custGeom>
            <a:avLst/>
            <a:gdLst>
              <a:gd name="T0" fmla="*/ 3353511 w 3276600"/>
              <a:gd name="T1" fmla="*/ 335319 h 1371600"/>
              <a:gd name="T2" fmla="*/ 1676756 w 3276600"/>
              <a:gd name="T3" fmla="*/ 670638 h 1371600"/>
              <a:gd name="T4" fmla="*/ 0 w 3276600"/>
              <a:gd name="T5" fmla="*/ 335319 h 1371600"/>
              <a:gd name="T6" fmla="*/ 1676756 w 3276600"/>
              <a:gd name="T7" fmla="*/ 0 h 1371600"/>
              <a:gd name="T8" fmla="*/ 0 60000 65536"/>
              <a:gd name="T9" fmla="*/ 5898240 60000 65536"/>
              <a:gd name="T10" fmla="*/ 11796480 60000 65536"/>
              <a:gd name="T11" fmla="*/ 17694720 60000 65536"/>
              <a:gd name="T12" fmla="*/ 0 w 3276600"/>
              <a:gd name="T13" fmla="*/ 0 h 1371600"/>
              <a:gd name="T14" fmla="*/ 3276598 w 3276600"/>
              <a:gd name="T15" fmla="*/ 1371600 h 1371600"/>
            </a:gdLst>
            <a:ahLst/>
            <a:cxnLst>
              <a:cxn ang="T8">
                <a:pos x="T0" y="T1"/>
              </a:cxn>
              <a:cxn ang="T9">
                <a:pos x="T2" y="T3"/>
              </a:cxn>
              <a:cxn ang="T10">
                <a:pos x="T4" y="T5"/>
              </a:cxn>
              <a:cxn ang="T11">
                <a:pos x="T6" y="T7"/>
              </a:cxn>
            </a:cxnLst>
            <a:rect l="T12" t="T13" r="T14" b="T15"/>
            <a:pathLst>
              <a:path w="3276600" h="1371600">
                <a:moveTo>
                  <a:pt x="0" y="0"/>
                </a:moveTo>
                <a:lnTo>
                  <a:pt x="3276600" y="0"/>
                </a:lnTo>
                <a:lnTo>
                  <a:pt x="3276600" y="1371600"/>
                </a:lnTo>
                <a:lnTo>
                  <a:pt x="0" y="1371600"/>
                </a:lnTo>
                <a:close/>
              </a:path>
            </a:pathLst>
          </a:custGeom>
          <a:noFill/>
          <a:ln w="12700" algn="ctr">
            <a:solidFill>
              <a:srgbClr val="4E84C4">
                <a:alpha val="41176"/>
              </a:srgbClr>
            </a:solidFill>
            <a:miter lim="800000"/>
            <a:headEnd/>
            <a:tailEnd/>
          </a:ln>
        </p:spPr>
        <p:txBody>
          <a:bodyPr anchor="ctr"/>
          <a:lstStyle/>
          <a:p>
            <a:pPr algn="ctr" fontAlgn="auto">
              <a:spcBef>
                <a:spcPts val="0"/>
              </a:spcBef>
              <a:spcAft>
                <a:spcPts val="0"/>
              </a:spcAft>
              <a:defRPr/>
            </a:pPr>
            <a:endParaRPr lang="en-US" kern="0">
              <a:solidFill>
                <a:sysClr val="windowText" lastClr="000000"/>
              </a:solidFill>
              <a:latin typeface="Verdana"/>
            </a:endParaRPr>
          </a:p>
        </p:txBody>
      </p:sp>
      <p:pic>
        <p:nvPicPr>
          <p:cNvPr id="183307" name="Picture 11" descr="jNetX communication and commerce">
            <a:hlinkClick r:id="rId15"/>
          </p:cNvPr>
          <p:cNvPicPr>
            <a:picLocks noChangeAspect="1" noChangeArrowheads="1"/>
          </p:cNvPicPr>
          <p:nvPr/>
        </p:nvPicPr>
        <p:blipFill>
          <a:blip r:embed="rId16" cstate="print"/>
          <a:srcRect/>
          <a:stretch>
            <a:fillRect/>
          </a:stretch>
        </p:blipFill>
        <p:spPr bwMode="auto">
          <a:xfrm>
            <a:off x="1953528" y="5555625"/>
            <a:ext cx="1041400" cy="441002"/>
          </a:xfrm>
          <a:prstGeom prst="rect">
            <a:avLst/>
          </a:prstGeom>
          <a:noFill/>
        </p:spPr>
      </p:pic>
      <p:pic>
        <p:nvPicPr>
          <p:cNvPr id="41" name="Picture 2" descr="Cordys business process management">
            <a:hlinkClick r:id="rId17"/>
          </p:cNvPr>
          <p:cNvPicPr>
            <a:picLocks noChangeAspect="1" noChangeArrowheads="1"/>
          </p:cNvPicPr>
          <p:nvPr/>
        </p:nvPicPr>
        <p:blipFill>
          <a:blip r:embed="rId18" cstate="print"/>
          <a:srcRect/>
          <a:stretch>
            <a:fillRect/>
          </a:stretch>
        </p:blipFill>
        <p:spPr bwMode="auto">
          <a:xfrm>
            <a:off x="5740400" y="1709217"/>
            <a:ext cx="908338" cy="149130"/>
          </a:xfrm>
          <a:prstGeom prst="rect">
            <a:avLst/>
          </a:prstGeom>
          <a:noFill/>
        </p:spPr>
      </p:pic>
      <p:pic>
        <p:nvPicPr>
          <p:cNvPr id="183308" name="Picture 12"/>
          <p:cNvPicPr>
            <a:picLocks noChangeAspect="1" noChangeArrowheads="1"/>
          </p:cNvPicPr>
          <p:nvPr/>
        </p:nvPicPr>
        <p:blipFill>
          <a:blip r:embed="rId19" cstate="print"/>
          <a:srcRect/>
          <a:stretch>
            <a:fillRect/>
          </a:stretch>
        </p:blipFill>
        <p:spPr bwMode="auto">
          <a:xfrm>
            <a:off x="6730999" y="1642114"/>
            <a:ext cx="1127125" cy="309563"/>
          </a:xfrm>
          <a:prstGeom prst="rect">
            <a:avLst/>
          </a:prstGeom>
          <a:noFill/>
          <a:ln w="9525">
            <a:noFill/>
            <a:miter lim="800000"/>
            <a:headEnd/>
            <a:tailEnd/>
          </a:ln>
        </p:spPr>
      </p:pic>
      <p:pic>
        <p:nvPicPr>
          <p:cNvPr id="43" name="Picture 38" descr="oralogo_small"/>
          <p:cNvPicPr>
            <a:picLocks noChangeAspect="1" noChangeArrowheads="1"/>
          </p:cNvPicPr>
          <p:nvPr/>
        </p:nvPicPr>
        <p:blipFill>
          <a:blip r:embed="rId6" cstate="print"/>
          <a:srcRect/>
          <a:stretch>
            <a:fillRect/>
          </a:stretch>
        </p:blipFill>
        <p:spPr bwMode="auto">
          <a:xfrm>
            <a:off x="6844749" y="2684824"/>
            <a:ext cx="1142669" cy="139718"/>
          </a:xfrm>
          <a:prstGeom prst="rect">
            <a:avLst/>
          </a:prstGeom>
          <a:noFill/>
          <a:ln w="9525">
            <a:noFill/>
            <a:miter lim="800000"/>
            <a:headEnd/>
            <a:tailEnd/>
          </a:ln>
        </p:spPr>
      </p:pic>
      <p:pic>
        <p:nvPicPr>
          <p:cNvPr id="183319" name="Picture 23" descr="Agilent Technologies"/>
          <p:cNvPicPr>
            <a:picLocks noChangeAspect="1" noChangeArrowheads="1"/>
          </p:cNvPicPr>
          <p:nvPr/>
        </p:nvPicPr>
        <p:blipFill>
          <a:blip r:embed="rId20" cstate="print"/>
          <a:srcRect/>
          <a:stretch>
            <a:fillRect/>
          </a:stretch>
        </p:blipFill>
        <p:spPr bwMode="auto">
          <a:xfrm>
            <a:off x="3009900" y="3993738"/>
            <a:ext cx="1492250" cy="404275"/>
          </a:xfrm>
          <a:prstGeom prst="rect">
            <a:avLst/>
          </a:prstGeom>
          <a:noFill/>
        </p:spPr>
      </p:pic>
      <p:pic>
        <p:nvPicPr>
          <p:cNvPr id="183322" name="Picture 26"/>
          <p:cNvPicPr>
            <a:picLocks noChangeAspect="1" noChangeArrowheads="1"/>
          </p:cNvPicPr>
          <p:nvPr/>
        </p:nvPicPr>
        <p:blipFill>
          <a:blip r:embed="rId21" cstate="print"/>
          <a:srcRect/>
          <a:stretch>
            <a:fillRect/>
          </a:stretch>
        </p:blipFill>
        <p:spPr bwMode="auto">
          <a:xfrm>
            <a:off x="4519613" y="4040827"/>
            <a:ext cx="1323975" cy="333375"/>
          </a:xfrm>
          <a:prstGeom prst="rect">
            <a:avLst/>
          </a:prstGeom>
          <a:noFill/>
          <a:ln w="9525">
            <a:noFill/>
            <a:miter lim="800000"/>
            <a:headEnd/>
            <a:tailEnd/>
          </a:ln>
        </p:spPr>
      </p:pic>
      <p:pic>
        <p:nvPicPr>
          <p:cNvPr id="50" name="Picture 17" descr="IBMlogo"/>
          <p:cNvPicPr>
            <a:picLocks noChangeAspect="1" noChangeArrowheads="1"/>
          </p:cNvPicPr>
          <p:nvPr/>
        </p:nvPicPr>
        <p:blipFill>
          <a:blip r:embed="rId5" cstate="print"/>
          <a:srcRect/>
          <a:stretch>
            <a:fillRect/>
          </a:stretch>
        </p:blipFill>
        <p:spPr bwMode="auto">
          <a:xfrm>
            <a:off x="5942939" y="3990277"/>
            <a:ext cx="715756" cy="377008"/>
          </a:xfrm>
          <a:prstGeom prst="rect">
            <a:avLst/>
          </a:prstGeom>
          <a:noFill/>
          <a:ln w="9525">
            <a:noFill/>
            <a:miter lim="800000"/>
            <a:headEnd/>
            <a:tailEnd/>
          </a:ln>
        </p:spPr>
      </p:pic>
      <p:pic>
        <p:nvPicPr>
          <p:cNvPr id="44" name="Picture 9" descr="hp-logo"/>
          <p:cNvPicPr>
            <a:picLocks noChangeAspect="1" noChangeArrowheads="1"/>
          </p:cNvPicPr>
          <p:nvPr/>
        </p:nvPicPr>
        <p:blipFill>
          <a:blip r:embed="rId22" cstate="print"/>
          <a:srcRect/>
          <a:stretch>
            <a:fillRect/>
          </a:stretch>
        </p:blipFill>
        <p:spPr bwMode="auto">
          <a:xfrm>
            <a:off x="2524012" y="4010366"/>
            <a:ext cx="552176" cy="457431"/>
          </a:xfrm>
          <a:prstGeom prst="rect">
            <a:avLst/>
          </a:prstGeom>
          <a:noFill/>
          <a:ln w="9525">
            <a:noFill/>
            <a:miter lim="800000"/>
            <a:headEnd/>
            <a:tailEnd/>
          </a:ln>
        </p:spPr>
      </p:pic>
      <p:pic>
        <p:nvPicPr>
          <p:cNvPr id="183323" name="Picture 27"/>
          <p:cNvPicPr>
            <a:picLocks noChangeAspect="1" noChangeArrowheads="1"/>
          </p:cNvPicPr>
          <p:nvPr/>
        </p:nvPicPr>
        <p:blipFill>
          <a:blip r:embed="rId23" cstate="print"/>
          <a:srcRect/>
          <a:stretch>
            <a:fillRect/>
          </a:stretch>
        </p:blipFill>
        <p:spPr bwMode="auto">
          <a:xfrm>
            <a:off x="3521075" y="4364677"/>
            <a:ext cx="628650" cy="371475"/>
          </a:xfrm>
          <a:prstGeom prst="rect">
            <a:avLst/>
          </a:prstGeom>
          <a:noFill/>
          <a:ln w="9525">
            <a:noFill/>
            <a:miter lim="800000"/>
            <a:headEnd/>
            <a:tailEnd/>
          </a:ln>
        </p:spPr>
      </p:pic>
      <p:pic>
        <p:nvPicPr>
          <p:cNvPr id="183324" name="Picture 28"/>
          <p:cNvPicPr>
            <a:picLocks noChangeAspect="1" noChangeArrowheads="1"/>
          </p:cNvPicPr>
          <p:nvPr/>
        </p:nvPicPr>
        <p:blipFill>
          <a:blip r:embed="rId24" cstate="print"/>
          <a:srcRect/>
          <a:stretch>
            <a:fillRect/>
          </a:stretch>
        </p:blipFill>
        <p:spPr bwMode="auto">
          <a:xfrm>
            <a:off x="4418013" y="4475802"/>
            <a:ext cx="1552575" cy="200025"/>
          </a:xfrm>
          <a:prstGeom prst="rect">
            <a:avLst/>
          </a:prstGeom>
          <a:noFill/>
          <a:ln w="9525">
            <a:noFill/>
            <a:miter lim="800000"/>
            <a:headEnd/>
            <a:tailEnd/>
          </a:ln>
        </p:spPr>
      </p:pic>
      <p:sp>
        <p:nvSpPr>
          <p:cNvPr id="54" name="Rectangle 53"/>
          <p:cNvSpPr/>
          <p:nvPr/>
        </p:nvSpPr>
        <p:spPr bwMode="auto">
          <a:xfrm>
            <a:off x="3429903" y="5071114"/>
            <a:ext cx="1584325" cy="274638"/>
          </a:xfrm>
          <a:prstGeom prst="rect">
            <a:avLst/>
          </a:prstGeom>
          <a:solidFill>
            <a:srgbClr val="B0DFF3"/>
          </a:solidFill>
          <a:ln w="25400" cap="flat" cmpd="sng" algn="ctr">
            <a:noFill/>
            <a:prstDash val="solid"/>
          </a:ln>
          <a:effectLst>
            <a:outerShdw blurRad="50800" dist="38100" dir="16200000" rotWithShape="0">
              <a:prstClr val="black">
                <a:alpha val="40000"/>
              </a:prst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r>
              <a:rPr lang="en-US" sz="1400" kern="0" dirty="0" smtClean="0">
                <a:solidFill>
                  <a:sysClr val="windowText" lastClr="000000"/>
                </a:solidFill>
                <a:latin typeface="Verdana"/>
                <a:cs typeface="Tahoma" pitchFamily="34" charset="0"/>
              </a:rPr>
              <a:t>Testing</a:t>
            </a:r>
            <a:endParaRPr lang="en-US" sz="1400" kern="0" dirty="0">
              <a:solidFill>
                <a:sysClr val="windowText" lastClr="000000"/>
              </a:solidFill>
              <a:latin typeface="Verdana"/>
              <a:cs typeface="Tahoma" pitchFamily="34" charset="0"/>
            </a:endParaRPr>
          </a:p>
        </p:txBody>
      </p:sp>
      <p:sp>
        <p:nvSpPr>
          <p:cNvPr id="56" name="Rectangle 55"/>
          <p:cNvSpPr/>
          <p:nvPr/>
        </p:nvSpPr>
        <p:spPr bwMode="auto">
          <a:xfrm>
            <a:off x="5144403" y="5072062"/>
            <a:ext cx="2308225" cy="274638"/>
          </a:xfrm>
          <a:prstGeom prst="rect">
            <a:avLst/>
          </a:prstGeom>
          <a:solidFill>
            <a:srgbClr val="B0DFF3"/>
          </a:solidFill>
          <a:ln w="25400" cap="flat" cmpd="sng" algn="ctr">
            <a:noFill/>
            <a:prstDash val="solid"/>
          </a:ln>
          <a:effectLst>
            <a:outerShdw blurRad="50800" dist="38100" dir="16200000" rotWithShape="0">
              <a:prstClr val="black">
                <a:alpha val="40000"/>
              </a:prstClr>
            </a:outerShdw>
          </a:effectLst>
          <a:scene3d>
            <a:camera prst="orthographicFront">
              <a:rot lat="0" lon="0" rev="0"/>
            </a:camera>
            <a:lightRig rig="balanced" dir="t">
              <a:rot lat="0" lon="0" rev="8700000"/>
            </a:lightRig>
          </a:scene3d>
          <a:sp3d>
            <a:bevelT w="190500" h="38100"/>
          </a:sp3d>
        </p:spPr>
        <p:txBody>
          <a:bodyPr anchor="ctr"/>
          <a:lstStyle/>
          <a:p>
            <a:pPr lvl="0">
              <a:lnSpc>
                <a:spcPct val="110000"/>
              </a:lnSpc>
              <a:spcBef>
                <a:spcPct val="20000"/>
              </a:spcBef>
              <a:buClr>
                <a:srgbClr val="0066CC"/>
              </a:buClr>
            </a:pPr>
            <a:r>
              <a:rPr lang="en-US" sz="1100" kern="0" dirty="0" smtClean="0">
                <a:solidFill>
                  <a:sysClr val="windowText" lastClr="000000"/>
                </a:solidFill>
                <a:latin typeface="Verdana"/>
                <a:cs typeface="Tahoma" pitchFamily="34" charset="0"/>
              </a:rPr>
              <a:t>Network elements/Mediation </a:t>
            </a:r>
          </a:p>
        </p:txBody>
      </p:sp>
      <p:pic>
        <p:nvPicPr>
          <p:cNvPr id="183332" name="Picture 36"/>
          <p:cNvPicPr>
            <a:picLocks noChangeAspect="1" noChangeArrowheads="1"/>
          </p:cNvPicPr>
          <p:nvPr/>
        </p:nvPicPr>
        <p:blipFill>
          <a:blip r:embed="rId25" cstate="print"/>
          <a:srcRect/>
          <a:stretch>
            <a:fillRect/>
          </a:stretch>
        </p:blipFill>
        <p:spPr bwMode="auto">
          <a:xfrm>
            <a:off x="3720416" y="5577527"/>
            <a:ext cx="1114425" cy="485775"/>
          </a:xfrm>
          <a:prstGeom prst="rect">
            <a:avLst/>
          </a:prstGeom>
          <a:noFill/>
          <a:ln w="9525">
            <a:noFill/>
            <a:miter lim="800000"/>
            <a:headEnd/>
            <a:tailEnd/>
          </a:ln>
        </p:spPr>
      </p:pic>
      <p:pic>
        <p:nvPicPr>
          <p:cNvPr id="66" name="Picture 37"/>
          <p:cNvPicPr>
            <a:picLocks noChangeAspect="1" noChangeArrowheads="1"/>
          </p:cNvPicPr>
          <p:nvPr/>
        </p:nvPicPr>
        <p:blipFill>
          <a:blip r:embed="rId26" cstate="print"/>
          <a:srcRect/>
          <a:stretch>
            <a:fillRect/>
          </a:stretch>
        </p:blipFill>
        <p:spPr bwMode="auto">
          <a:xfrm>
            <a:off x="5242828" y="5410201"/>
            <a:ext cx="954422" cy="246062"/>
          </a:xfrm>
          <a:prstGeom prst="rect">
            <a:avLst/>
          </a:prstGeom>
          <a:noFill/>
          <a:ln w="9525">
            <a:noFill/>
            <a:miter lim="800000"/>
            <a:headEnd/>
            <a:tailEnd/>
          </a:ln>
        </p:spPr>
      </p:pic>
      <p:pic>
        <p:nvPicPr>
          <p:cNvPr id="67" name="Picture 33"/>
          <p:cNvPicPr>
            <a:picLocks noChangeAspect="1" noChangeArrowheads="1"/>
          </p:cNvPicPr>
          <p:nvPr/>
        </p:nvPicPr>
        <p:blipFill>
          <a:blip r:embed="rId27" cstate="print"/>
          <a:srcRect/>
          <a:stretch>
            <a:fillRect/>
          </a:stretch>
        </p:blipFill>
        <p:spPr bwMode="auto">
          <a:xfrm>
            <a:off x="6373128" y="5429250"/>
            <a:ext cx="990600" cy="200025"/>
          </a:xfrm>
          <a:prstGeom prst="rect">
            <a:avLst/>
          </a:prstGeom>
          <a:noFill/>
          <a:ln w="9525">
            <a:noFill/>
            <a:miter lim="800000"/>
            <a:headEnd/>
            <a:tailEnd/>
          </a:ln>
        </p:spPr>
      </p:pic>
      <p:pic>
        <p:nvPicPr>
          <p:cNvPr id="68" name="Picture 188"/>
          <p:cNvPicPr>
            <a:picLocks noChangeAspect="1" noChangeArrowheads="1"/>
          </p:cNvPicPr>
          <p:nvPr/>
        </p:nvPicPr>
        <p:blipFill>
          <a:blip r:embed="rId28" cstate="print"/>
          <a:srcRect/>
          <a:stretch>
            <a:fillRect/>
          </a:stretch>
        </p:blipFill>
        <p:spPr bwMode="auto">
          <a:xfrm>
            <a:off x="5148716" y="5878512"/>
            <a:ext cx="995812" cy="336550"/>
          </a:xfrm>
          <a:prstGeom prst="rect">
            <a:avLst/>
          </a:prstGeom>
          <a:noFill/>
          <a:ln w="9525">
            <a:noFill/>
            <a:miter lim="800000"/>
            <a:headEnd/>
            <a:tailEnd/>
          </a:ln>
        </p:spPr>
      </p:pic>
      <p:pic>
        <p:nvPicPr>
          <p:cNvPr id="69" name="Picture 189"/>
          <p:cNvPicPr>
            <a:picLocks noChangeAspect="1" noChangeArrowheads="1"/>
          </p:cNvPicPr>
          <p:nvPr/>
        </p:nvPicPr>
        <p:blipFill>
          <a:blip r:embed="rId29" cstate="print"/>
          <a:srcRect/>
          <a:stretch>
            <a:fillRect/>
          </a:stretch>
        </p:blipFill>
        <p:spPr bwMode="auto">
          <a:xfrm>
            <a:off x="5954028" y="5666904"/>
            <a:ext cx="866842" cy="292572"/>
          </a:xfrm>
          <a:prstGeom prst="rect">
            <a:avLst/>
          </a:prstGeom>
          <a:noFill/>
          <a:ln w="9525">
            <a:noFill/>
            <a:miter lim="800000"/>
            <a:headEnd/>
            <a:tailEnd/>
          </a:ln>
        </p:spPr>
      </p:pic>
      <p:pic>
        <p:nvPicPr>
          <p:cNvPr id="70" name="Picture 190"/>
          <p:cNvPicPr>
            <a:picLocks noChangeAspect="1" noChangeArrowheads="1"/>
          </p:cNvPicPr>
          <p:nvPr/>
        </p:nvPicPr>
        <p:blipFill>
          <a:blip r:embed="rId30" cstate="print"/>
          <a:srcRect/>
          <a:stretch>
            <a:fillRect/>
          </a:stretch>
        </p:blipFill>
        <p:spPr bwMode="auto">
          <a:xfrm>
            <a:off x="6402169" y="5968530"/>
            <a:ext cx="942509" cy="223646"/>
          </a:xfrm>
          <a:prstGeom prst="rect">
            <a:avLst/>
          </a:prstGeom>
          <a:noFill/>
          <a:ln w="9525">
            <a:noFill/>
            <a:miter lim="800000"/>
            <a:headEnd/>
            <a:tailEnd/>
          </a:ln>
        </p:spPr>
      </p:pic>
      <p:pic>
        <p:nvPicPr>
          <p:cNvPr id="58" name="Picture 38" descr="oralogo_small"/>
          <p:cNvPicPr>
            <a:picLocks noChangeAspect="1" noChangeArrowheads="1"/>
          </p:cNvPicPr>
          <p:nvPr/>
        </p:nvPicPr>
        <p:blipFill>
          <a:blip r:embed="rId6" cstate="print"/>
          <a:srcRect/>
          <a:stretch>
            <a:fillRect/>
          </a:stretch>
        </p:blipFill>
        <p:spPr bwMode="auto">
          <a:xfrm>
            <a:off x="2274645" y="1282896"/>
            <a:ext cx="1142669" cy="139718"/>
          </a:xfrm>
          <a:prstGeom prst="rect">
            <a:avLst/>
          </a:prstGeom>
          <a:noFill/>
          <a:ln w="9525">
            <a:noFill/>
            <a:miter lim="800000"/>
            <a:headEnd/>
            <a:tailEnd/>
          </a:ln>
        </p:spPr>
      </p:pic>
      <p:pic>
        <p:nvPicPr>
          <p:cNvPr id="59" name="Picture 13"/>
          <p:cNvPicPr>
            <a:picLocks noChangeAspect="1" noChangeArrowheads="1"/>
          </p:cNvPicPr>
          <p:nvPr/>
        </p:nvPicPr>
        <p:blipFill>
          <a:blip r:embed="rId31" cstate="print">
            <a:clrChange>
              <a:clrFrom>
                <a:srgbClr val="FFFFFF"/>
              </a:clrFrom>
              <a:clrTo>
                <a:srgbClr val="FFFFFF">
                  <a:alpha val="0"/>
                </a:srgbClr>
              </a:clrTo>
            </a:clrChange>
          </a:blip>
          <a:srcRect/>
          <a:stretch>
            <a:fillRect/>
          </a:stretch>
        </p:blipFill>
        <p:spPr bwMode="auto">
          <a:xfrm>
            <a:off x="1144705" y="1653073"/>
            <a:ext cx="1028403" cy="374697"/>
          </a:xfrm>
          <a:prstGeom prst="rect">
            <a:avLst/>
          </a:prstGeom>
          <a:noFill/>
          <a:ln w="9525">
            <a:noFill/>
            <a:miter lim="800000"/>
            <a:headEnd/>
            <a:tailEnd/>
          </a:ln>
        </p:spPr>
      </p:pic>
      <p:pic>
        <p:nvPicPr>
          <p:cNvPr id="60" name="Picture 30" descr="logo.gif">
            <a:hlinkClick r:id="rId32"/>
          </p:cNvPr>
          <p:cNvPicPr>
            <a:picLocks noChangeAspect="1" noChangeArrowheads="1"/>
          </p:cNvPicPr>
          <p:nvPr/>
        </p:nvPicPr>
        <p:blipFill>
          <a:blip r:embed="rId33" cstate="print"/>
          <a:srcRect/>
          <a:stretch>
            <a:fillRect/>
          </a:stretch>
        </p:blipFill>
        <p:spPr bwMode="auto">
          <a:xfrm>
            <a:off x="3456295" y="1462145"/>
            <a:ext cx="927100" cy="469731"/>
          </a:xfrm>
          <a:prstGeom prst="rect">
            <a:avLst/>
          </a:prstGeom>
          <a:noFill/>
        </p:spPr>
      </p:pic>
      <p:pic>
        <p:nvPicPr>
          <p:cNvPr id="61" name="Picture 33"/>
          <p:cNvPicPr>
            <a:picLocks noChangeAspect="1" noChangeArrowheads="1"/>
          </p:cNvPicPr>
          <p:nvPr/>
        </p:nvPicPr>
        <p:blipFill>
          <a:blip r:embed="rId27" cstate="print"/>
          <a:srcRect/>
          <a:stretch>
            <a:fillRect/>
          </a:stretch>
        </p:blipFill>
        <p:spPr bwMode="auto">
          <a:xfrm>
            <a:off x="3480178" y="1234460"/>
            <a:ext cx="900373" cy="181806"/>
          </a:xfrm>
          <a:prstGeom prst="rect">
            <a:avLst/>
          </a:prstGeom>
          <a:noFill/>
          <a:ln w="9525">
            <a:noFill/>
            <a:miter lim="800000"/>
            <a:headEnd/>
            <a:tailEnd/>
          </a:ln>
        </p:spPr>
      </p:pic>
      <p:pic>
        <p:nvPicPr>
          <p:cNvPr id="62" name="Picture 37"/>
          <p:cNvPicPr>
            <a:picLocks noChangeAspect="1" noChangeArrowheads="1"/>
          </p:cNvPicPr>
          <p:nvPr/>
        </p:nvPicPr>
        <p:blipFill>
          <a:blip r:embed="rId26" cstate="print"/>
          <a:srcRect/>
          <a:stretch>
            <a:fillRect/>
          </a:stretch>
        </p:blipFill>
        <p:spPr bwMode="auto">
          <a:xfrm>
            <a:off x="1155700" y="1472631"/>
            <a:ext cx="954422" cy="246062"/>
          </a:xfrm>
          <a:prstGeom prst="rect">
            <a:avLst/>
          </a:prstGeom>
          <a:noFill/>
          <a:ln w="9525">
            <a:noFill/>
            <a:miter lim="800000"/>
            <a:headEnd/>
            <a:tailEnd/>
          </a:ln>
        </p:spPr>
      </p:pic>
      <p:sp>
        <p:nvSpPr>
          <p:cNvPr id="63" name="Rounded Rectangle 62"/>
          <p:cNvSpPr/>
          <p:nvPr/>
        </p:nvSpPr>
        <p:spPr>
          <a:xfrm>
            <a:off x="2273622" y="1467348"/>
            <a:ext cx="1220205" cy="450376"/>
          </a:xfrm>
          <a:prstGeom prst="roundRect">
            <a:avLst>
              <a:gd name="adj" fmla="val 10000"/>
            </a:avLst>
          </a:prstGeom>
          <a:blipFill rotWithShape="0">
            <a:blip r:embed="rId34" cstate="prin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64" name="Picture 2"/>
          <p:cNvPicPr>
            <a:picLocks noChangeAspect="1" noChangeArrowheads="1"/>
          </p:cNvPicPr>
          <p:nvPr/>
        </p:nvPicPr>
        <p:blipFill>
          <a:blip r:embed="rId35" cstate="print"/>
          <a:srcRect/>
          <a:stretch>
            <a:fillRect/>
          </a:stretch>
        </p:blipFill>
        <p:spPr bwMode="auto">
          <a:xfrm>
            <a:off x="1119116" y="1141578"/>
            <a:ext cx="1066800" cy="276225"/>
          </a:xfrm>
          <a:prstGeom prst="rect">
            <a:avLst/>
          </a:prstGeom>
          <a:noFill/>
          <a:ln w="9525">
            <a:noFill/>
            <a:miter lim="800000"/>
            <a:headEnd/>
            <a:tailEnd/>
          </a:ln>
        </p:spPr>
      </p:pic>
      <p:sp>
        <p:nvSpPr>
          <p:cNvPr id="72"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20</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7334250" y="742238"/>
            <a:ext cx="933449" cy="5001194"/>
          </a:xfrm>
          <a:prstGeom prst="rect">
            <a:avLst/>
          </a:prstGeom>
          <a:solidFill>
            <a:schemeClr val="tx2">
              <a:lumMod val="20000"/>
              <a:lumOff val="80000"/>
            </a:schemeClr>
          </a:solidFill>
          <a:ln w="12700" cap="flat" cmpd="sng" algn="ctr">
            <a:noFill/>
            <a:prstDash val="solid"/>
            <a:round/>
            <a:headEnd type="none" w="med" len="med"/>
            <a:tailEnd type="none" w="med" len="med"/>
          </a:ln>
          <a:effectLst>
            <a:glow rad="63500">
              <a:schemeClr val="accent1">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37890" name="Title 1"/>
          <p:cNvSpPr>
            <a:spLocks noGrp="1"/>
          </p:cNvSpPr>
          <p:nvPr>
            <p:ph type="title"/>
          </p:nvPr>
        </p:nvSpPr>
        <p:spPr>
          <a:xfrm>
            <a:off x="1304925" y="152400"/>
            <a:ext cx="8753475" cy="449263"/>
          </a:xfrm>
        </p:spPr>
        <p:txBody>
          <a:bodyPr vert="horz" lIns="91440" tIns="45720" rIns="91440" bIns="45720" rtlCol="0" anchor="ctr">
            <a:noAutofit/>
          </a:bodyPr>
          <a:lstStyle/>
          <a:p>
            <a:r>
              <a:rPr lang="en-US" dirty="0"/>
              <a:t>Standards Bodies Relationship</a:t>
            </a:r>
          </a:p>
        </p:txBody>
      </p:sp>
      <p:sp>
        <p:nvSpPr>
          <p:cNvPr id="7" name="Rounded Rectangle 6"/>
          <p:cNvSpPr>
            <a:spLocks noChangeArrowheads="1"/>
          </p:cNvSpPr>
          <p:nvPr/>
        </p:nvSpPr>
        <p:spPr bwMode="auto">
          <a:xfrm>
            <a:off x="544776" y="1611184"/>
            <a:ext cx="7843837" cy="487362"/>
          </a:xfrm>
          <a:prstGeom prst="roundRect">
            <a:avLst/>
          </a:prstGeom>
          <a:solidFill>
            <a:srgbClr val="F3DEDD"/>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defRPr/>
            </a:pPr>
            <a:r>
              <a:rPr lang="en-US" sz="1200" dirty="0">
                <a:latin typeface="Arial" charset="0"/>
              </a:rPr>
              <a:t>Participation in ETSI protocols test specification evolution, T1/RAN Meetings</a:t>
            </a:r>
          </a:p>
        </p:txBody>
      </p:sp>
      <p:sp>
        <p:nvSpPr>
          <p:cNvPr id="8" name="Rounded Rectangle 7"/>
          <p:cNvSpPr>
            <a:spLocks noChangeArrowheads="1"/>
          </p:cNvSpPr>
          <p:nvPr/>
        </p:nvSpPr>
        <p:spPr bwMode="auto">
          <a:xfrm>
            <a:off x="544776" y="2333496"/>
            <a:ext cx="7843837" cy="487363"/>
          </a:xfrm>
          <a:prstGeom prst="roundRect">
            <a:avLst/>
          </a:prstGeom>
          <a:solidFill>
            <a:srgbClr val="F3DEDD"/>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defRPr/>
            </a:pPr>
            <a:r>
              <a:rPr lang="en-US" sz="1200" dirty="0">
                <a:latin typeface="Arial" charset="0"/>
              </a:rPr>
              <a:t>IEEE forum membership and regular participants in conferences &amp; publicationcs</a:t>
            </a:r>
          </a:p>
        </p:txBody>
      </p:sp>
      <p:sp>
        <p:nvSpPr>
          <p:cNvPr id="9" name="Rounded Rectangle 8"/>
          <p:cNvSpPr>
            <a:spLocks noChangeArrowheads="1"/>
          </p:cNvSpPr>
          <p:nvPr/>
        </p:nvSpPr>
        <p:spPr bwMode="auto">
          <a:xfrm>
            <a:off x="544776" y="3055809"/>
            <a:ext cx="7843837" cy="487362"/>
          </a:xfrm>
          <a:prstGeom prst="roundRect">
            <a:avLst/>
          </a:prstGeom>
          <a:solidFill>
            <a:srgbClr val="F3DEDD"/>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defRPr/>
            </a:pPr>
            <a:r>
              <a:rPr lang="en-US" sz="1200" dirty="0">
                <a:latin typeface="Arial" charset="0"/>
              </a:rPr>
              <a:t>Development of the SIP Lite specification through participation in JSR 125 group</a:t>
            </a:r>
          </a:p>
        </p:txBody>
      </p:sp>
      <p:sp>
        <p:nvSpPr>
          <p:cNvPr id="10" name="Rounded Rectangle 9"/>
          <p:cNvSpPr>
            <a:spLocks noChangeArrowheads="1"/>
          </p:cNvSpPr>
          <p:nvPr/>
        </p:nvSpPr>
        <p:spPr bwMode="auto">
          <a:xfrm>
            <a:off x="544776" y="3809871"/>
            <a:ext cx="7843837" cy="487363"/>
          </a:xfrm>
          <a:prstGeom prst="roundRect">
            <a:avLst/>
          </a:prstGeom>
          <a:solidFill>
            <a:srgbClr val="F3DEDD"/>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defRPr/>
            </a:pPr>
            <a:r>
              <a:rPr lang="en-US" sz="1200" dirty="0">
                <a:latin typeface="Arial" charset="0"/>
              </a:rPr>
              <a:t>Frameworks (eTOMTM, BETACOTM, tBIDSTM, RoBossTTM, OSS EvolveTM etc) </a:t>
            </a:r>
          </a:p>
        </p:txBody>
      </p:sp>
      <p:sp>
        <p:nvSpPr>
          <p:cNvPr id="11" name="Rounded Rectangle 10"/>
          <p:cNvSpPr>
            <a:spLocks noChangeArrowheads="1"/>
          </p:cNvSpPr>
          <p:nvPr/>
        </p:nvSpPr>
        <p:spPr bwMode="auto">
          <a:xfrm>
            <a:off x="544776" y="4532184"/>
            <a:ext cx="7843837" cy="487362"/>
          </a:xfrm>
          <a:prstGeom prst="roundRect">
            <a:avLst/>
          </a:prstGeom>
          <a:solidFill>
            <a:srgbClr val="F3DEDD"/>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defRPr/>
            </a:pPr>
            <a:r>
              <a:rPr lang="en-US" sz="1200" dirty="0">
                <a:latin typeface="Arial" charset="0"/>
              </a:rPr>
              <a:t>Regular participation in Storage Area Network Association proceedings</a:t>
            </a:r>
          </a:p>
        </p:txBody>
      </p:sp>
      <p:sp>
        <p:nvSpPr>
          <p:cNvPr id="26" name="Rounded Rectangle 25"/>
          <p:cNvSpPr>
            <a:spLocks noChangeArrowheads="1"/>
          </p:cNvSpPr>
          <p:nvPr/>
        </p:nvSpPr>
        <p:spPr bwMode="auto">
          <a:xfrm>
            <a:off x="544776" y="888871"/>
            <a:ext cx="7843837" cy="487363"/>
          </a:xfrm>
          <a:prstGeom prst="roundRect">
            <a:avLst/>
          </a:prstGeom>
          <a:solidFill>
            <a:srgbClr val="F3DEDD"/>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defRPr/>
            </a:pPr>
            <a:r>
              <a:rPr lang="en-US" sz="1200" dirty="0">
                <a:latin typeface="Arial" charset="0"/>
              </a:rPr>
              <a:t>Regular participation in ITU-T based conferences such as SDL Forum</a:t>
            </a:r>
          </a:p>
        </p:txBody>
      </p:sp>
      <p:sp>
        <p:nvSpPr>
          <p:cNvPr id="41" name="Rectangle 40"/>
          <p:cNvSpPr/>
          <p:nvPr/>
        </p:nvSpPr>
        <p:spPr bwMode="auto">
          <a:xfrm>
            <a:off x="313899" y="5834832"/>
            <a:ext cx="8407020" cy="413568"/>
          </a:xfrm>
          <a:prstGeom prst="rect">
            <a:avLst/>
          </a:prstGeom>
          <a:solidFill>
            <a:schemeClr val="accent5">
              <a:lumMod val="25000"/>
            </a:schemeClr>
          </a:solidFill>
          <a:ln w="12700" cap="flat" cmpd="sng" algn="ctr">
            <a:noFill/>
            <a:prstDash val="solid"/>
            <a:round/>
            <a:headEnd type="none" w="med" len="med"/>
            <a:tailEnd type="none" w="med" len="med"/>
          </a:ln>
          <a:effectLst>
            <a:outerShdw blurRad="63500" dist="37357" dir="2700000" rotWithShape="0">
              <a:scrgbClr r="0" g="0" b="0"/>
            </a:outerShdw>
          </a:effectLst>
        </p:spPr>
        <p:txBody>
          <a:bodyPr anchor="ctr"/>
          <a:lstStyle/>
          <a:p>
            <a:pPr algn="ctr">
              <a:defRPr/>
            </a:pPr>
            <a:r>
              <a:rPr lang="en-US" sz="1400" dirty="0">
                <a:solidFill>
                  <a:srgbClr val="FFFFFF"/>
                </a:solidFill>
                <a:latin typeface="Arial"/>
              </a:rPr>
              <a:t>Regular participation and paper publications in CSI, IETE, CDG, CDMA Congress, TestCom, ACM etc.</a:t>
            </a:r>
          </a:p>
        </p:txBody>
      </p:sp>
      <p:sp>
        <p:nvSpPr>
          <p:cNvPr id="18" name="AutoShape 4"/>
          <p:cNvSpPr>
            <a:spLocks noChangeArrowheads="1"/>
          </p:cNvSpPr>
          <p:nvPr/>
        </p:nvSpPr>
        <p:spPr bwMode="auto">
          <a:xfrm>
            <a:off x="7276491" y="906356"/>
            <a:ext cx="932824" cy="450760"/>
          </a:xfrm>
          <a:prstGeom prst="roundRect">
            <a:avLst>
              <a:gd name="adj" fmla="val 9407"/>
            </a:avLst>
          </a:prstGeom>
          <a:solidFill>
            <a:schemeClr val="bg1"/>
          </a:solidFill>
          <a:ln w="3175">
            <a:noFill/>
            <a:miter lim="800000"/>
            <a:headEnd type="none" w="sm" len="sm"/>
            <a:tailEnd/>
          </a:ln>
        </p:spPr>
        <p:txBody>
          <a:bodyPr wrap="none" anchor="ctr"/>
          <a:lstStyle/>
          <a:p>
            <a:endParaRPr lang="en-US"/>
          </a:p>
        </p:txBody>
      </p:sp>
      <p:pic>
        <p:nvPicPr>
          <p:cNvPr id="37913" name="Picture 13" descr="10%"/>
          <p:cNvPicPr>
            <a:picLocks noChangeAspect="1" noChangeArrowheads="1"/>
          </p:cNvPicPr>
          <p:nvPr/>
        </p:nvPicPr>
        <p:blipFill>
          <a:blip r:embed="rId2" cstate="print"/>
          <a:srcRect/>
          <a:stretch>
            <a:fillRect/>
          </a:stretch>
        </p:blipFill>
        <p:spPr bwMode="auto">
          <a:xfrm>
            <a:off x="7585606" y="899626"/>
            <a:ext cx="363537" cy="425450"/>
          </a:xfrm>
          <a:prstGeom prst="rect">
            <a:avLst/>
          </a:prstGeom>
          <a:noFill/>
          <a:ln w="12700" algn="ctr">
            <a:noFill/>
            <a:miter lim="800000"/>
            <a:headEnd/>
            <a:tailEnd/>
          </a:ln>
        </p:spPr>
      </p:pic>
      <p:sp>
        <p:nvSpPr>
          <p:cNvPr id="19" name="AutoShape 4"/>
          <p:cNvSpPr>
            <a:spLocks noChangeArrowheads="1"/>
          </p:cNvSpPr>
          <p:nvPr/>
        </p:nvSpPr>
        <p:spPr bwMode="auto">
          <a:xfrm>
            <a:off x="7287222" y="1612553"/>
            <a:ext cx="932824" cy="450760"/>
          </a:xfrm>
          <a:prstGeom prst="roundRect">
            <a:avLst>
              <a:gd name="adj" fmla="val 9407"/>
            </a:avLst>
          </a:prstGeom>
          <a:solidFill>
            <a:schemeClr val="bg1"/>
          </a:solidFill>
          <a:ln w="3175">
            <a:noFill/>
            <a:miter lim="800000"/>
            <a:headEnd type="none" w="sm" len="sm"/>
            <a:tailEnd/>
          </a:ln>
        </p:spPr>
        <p:txBody>
          <a:bodyPr wrap="none" anchor="ctr"/>
          <a:lstStyle/>
          <a:p>
            <a:endParaRPr lang="en-US"/>
          </a:p>
        </p:txBody>
      </p:sp>
      <p:pic>
        <p:nvPicPr>
          <p:cNvPr id="37914" name="Picture 14" descr="10%"/>
          <p:cNvPicPr>
            <a:picLocks noChangeAspect="1" noChangeArrowheads="1"/>
          </p:cNvPicPr>
          <p:nvPr/>
        </p:nvPicPr>
        <p:blipFill>
          <a:blip r:embed="rId3" cstate="print"/>
          <a:srcRect/>
          <a:stretch>
            <a:fillRect/>
          </a:stretch>
        </p:blipFill>
        <p:spPr bwMode="auto">
          <a:xfrm>
            <a:off x="7333720" y="1666208"/>
            <a:ext cx="888462" cy="358775"/>
          </a:xfrm>
          <a:prstGeom prst="rect">
            <a:avLst/>
          </a:prstGeom>
          <a:noFill/>
          <a:ln w="12700" algn="ctr">
            <a:noFill/>
            <a:miter lim="800000"/>
            <a:headEnd/>
            <a:tailEnd/>
          </a:ln>
        </p:spPr>
      </p:pic>
      <p:sp>
        <p:nvSpPr>
          <p:cNvPr id="20" name="AutoShape 4"/>
          <p:cNvSpPr>
            <a:spLocks noChangeArrowheads="1"/>
          </p:cNvSpPr>
          <p:nvPr/>
        </p:nvSpPr>
        <p:spPr bwMode="auto">
          <a:xfrm>
            <a:off x="7300103" y="2346643"/>
            <a:ext cx="932824" cy="450760"/>
          </a:xfrm>
          <a:prstGeom prst="roundRect">
            <a:avLst>
              <a:gd name="adj" fmla="val 9407"/>
            </a:avLst>
          </a:prstGeom>
          <a:solidFill>
            <a:schemeClr val="bg1"/>
          </a:solidFill>
          <a:ln w="3175">
            <a:noFill/>
            <a:miter lim="800000"/>
            <a:headEnd type="none" w="sm" len="sm"/>
            <a:tailEnd/>
          </a:ln>
        </p:spPr>
        <p:txBody>
          <a:bodyPr wrap="none" anchor="ctr"/>
          <a:lstStyle/>
          <a:p>
            <a:endParaRPr lang="en-US"/>
          </a:p>
        </p:txBody>
      </p:sp>
      <p:pic>
        <p:nvPicPr>
          <p:cNvPr id="37915" name="Picture 25"/>
          <p:cNvPicPr>
            <a:picLocks noChangeAspect="1" noChangeArrowheads="1"/>
          </p:cNvPicPr>
          <p:nvPr/>
        </p:nvPicPr>
        <p:blipFill>
          <a:blip r:embed="rId4" cstate="print">
            <a:clrChange>
              <a:clrFrom>
                <a:srgbClr val="FFFFFF"/>
              </a:clrFrom>
              <a:clrTo>
                <a:srgbClr val="FFFFFF">
                  <a:alpha val="0"/>
                </a:srgbClr>
              </a:clrTo>
            </a:clrChange>
          </a:blip>
          <a:srcRect l="6097"/>
          <a:stretch>
            <a:fillRect/>
          </a:stretch>
        </p:blipFill>
        <p:spPr bwMode="auto">
          <a:xfrm>
            <a:off x="7269145" y="2330059"/>
            <a:ext cx="1030310" cy="482682"/>
          </a:xfrm>
          <a:prstGeom prst="rect">
            <a:avLst/>
          </a:prstGeom>
          <a:noFill/>
          <a:ln w="28575">
            <a:noFill/>
            <a:miter lim="800000"/>
            <a:headEnd/>
            <a:tailEnd/>
          </a:ln>
        </p:spPr>
      </p:pic>
      <p:sp>
        <p:nvSpPr>
          <p:cNvPr id="21" name="AutoShape 4"/>
          <p:cNvSpPr>
            <a:spLocks noChangeArrowheads="1"/>
          </p:cNvSpPr>
          <p:nvPr/>
        </p:nvSpPr>
        <p:spPr bwMode="auto">
          <a:xfrm>
            <a:off x="7287223" y="3054981"/>
            <a:ext cx="932824" cy="450760"/>
          </a:xfrm>
          <a:prstGeom prst="roundRect">
            <a:avLst>
              <a:gd name="adj" fmla="val 9407"/>
            </a:avLst>
          </a:prstGeom>
          <a:solidFill>
            <a:schemeClr val="bg1"/>
          </a:solidFill>
          <a:ln w="3175">
            <a:noFill/>
            <a:miter lim="800000"/>
            <a:headEnd type="none" w="sm" len="sm"/>
            <a:tailEnd/>
          </a:ln>
        </p:spPr>
        <p:txBody>
          <a:bodyPr wrap="none" anchor="ctr"/>
          <a:lstStyle/>
          <a:p>
            <a:endParaRPr lang="en-US"/>
          </a:p>
        </p:txBody>
      </p:sp>
      <p:sp>
        <p:nvSpPr>
          <p:cNvPr id="37916" name="Rectangle 27"/>
          <p:cNvSpPr>
            <a:spLocks noChangeArrowheads="1"/>
          </p:cNvSpPr>
          <p:nvPr/>
        </p:nvSpPr>
        <p:spPr bwMode="auto">
          <a:xfrm>
            <a:off x="7407435" y="3102719"/>
            <a:ext cx="649287" cy="381000"/>
          </a:xfrm>
          <a:prstGeom prst="rect">
            <a:avLst/>
          </a:prstGeom>
          <a:noFill/>
          <a:ln w="6350">
            <a:noFill/>
            <a:miter lim="800000"/>
            <a:headEnd/>
            <a:tailEnd/>
          </a:ln>
        </p:spPr>
        <p:txBody>
          <a:bodyPr wrap="none" lIns="0" tIns="0" rIns="0" bIns="0" anchor="ctr"/>
          <a:lstStyle/>
          <a:p>
            <a:pPr algn="ctr" eaLnBrk="0" hangingPunct="0"/>
            <a:r>
              <a:rPr lang="en-US" sz="2400" dirty="0">
                <a:latin typeface="Impact" pitchFamily="34" charset="0"/>
              </a:rPr>
              <a:t>J A I N</a:t>
            </a:r>
          </a:p>
        </p:txBody>
      </p:sp>
      <p:sp>
        <p:nvSpPr>
          <p:cNvPr id="22" name="AutoShape 4"/>
          <p:cNvSpPr>
            <a:spLocks noChangeArrowheads="1"/>
          </p:cNvSpPr>
          <p:nvPr/>
        </p:nvSpPr>
        <p:spPr bwMode="auto">
          <a:xfrm>
            <a:off x="7287223" y="3840592"/>
            <a:ext cx="932824" cy="450760"/>
          </a:xfrm>
          <a:prstGeom prst="roundRect">
            <a:avLst>
              <a:gd name="adj" fmla="val 9407"/>
            </a:avLst>
          </a:prstGeom>
          <a:solidFill>
            <a:schemeClr val="bg1"/>
          </a:solidFill>
          <a:ln w="3175">
            <a:noFill/>
            <a:miter lim="800000"/>
            <a:headEnd type="none" w="sm" len="sm"/>
            <a:tailEnd/>
          </a:ln>
        </p:spPr>
        <p:txBody>
          <a:bodyPr wrap="none" anchor="ctr"/>
          <a:lstStyle/>
          <a:p>
            <a:endParaRPr lang="en-US"/>
          </a:p>
        </p:txBody>
      </p:sp>
      <p:pic>
        <p:nvPicPr>
          <p:cNvPr id="37917" name="Picture 28" descr="banner"/>
          <p:cNvPicPr>
            <a:picLocks noChangeAspect="1" noChangeArrowheads="1"/>
          </p:cNvPicPr>
          <p:nvPr/>
        </p:nvPicPr>
        <p:blipFill>
          <a:blip r:embed="rId5" cstate="print">
            <a:clrChange>
              <a:clrFrom>
                <a:srgbClr val="FFFFFF"/>
              </a:clrFrom>
              <a:clrTo>
                <a:srgbClr val="FFFFFF">
                  <a:alpha val="0"/>
                </a:srgbClr>
              </a:clrTo>
            </a:clrChange>
          </a:blip>
          <a:srcRect r="66667"/>
          <a:stretch>
            <a:fillRect/>
          </a:stretch>
        </p:blipFill>
        <p:spPr bwMode="auto">
          <a:xfrm>
            <a:off x="7288731" y="3848688"/>
            <a:ext cx="933450" cy="461963"/>
          </a:xfrm>
          <a:prstGeom prst="rect">
            <a:avLst/>
          </a:prstGeom>
          <a:noFill/>
          <a:ln w="9525">
            <a:noFill/>
            <a:miter lim="800000"/>
            <a:headEnd/>
            <a:tailEnd/>
          </a:ln>
        </p:spPr>
      </p:pic>
      <p:sp>
        <p:nvSpPr>
          <p:cNvPr id="23" name="AutoShape 4"/>
          <p:cNvSpPr>
            <a:spLocks noChangeArrowheads="1"/>
          </p:cNvSpPr>
          <p:nvPr/>
        </p:nvSpPr>
        <p:spPr bwMode="auto">
          <a:xfrm>
            <a:off x="7287224" y="4548931"/>
            <a:ext cx="932824" cy="450760"/>
          </a:xfrm>
          <a:prstGeom prst="roundRect">
            <a:avLst>
              <a:gd name="adj" fmla="val 9407"/>
            </a:avLst>
          </a:prstGeom>
          <a:solidFill>
            <a:schemeClr val="bg1"/>
          </a:solidFill>
          <a:ln w="3175">
            <a:solidFill>
              <a:schemeClr val="bg1">
                <a:lumMod val="95000"/>
              </a:schemeClr>
            </a:solidFill>
            <a:miter lim="800000"/>
            <a:headEnd type="none" w="sm" len="sm"/>
            <a:tailEnd/>
          </a:ln>
        </p:spPr>
        <p:txBody>
          <a:bodyPr wrap="none" anchor="ctr"/>
          <a:lstStyle/>
          <a:p>
            <a:endParaRPr lang="en-US"/>
          </a:p>
        </p:txBody>
      </p:sp>
      <p:sp>
        <p:nvSpPr>
          <p:cNvPr id="25" name="Rounded Rectangle 24"/>
          <p:cNvSpPr>
            <a:spLocks noChangeArrowheads="1"/>
          </p:cNvSpPr>
          <p:nvPr/>
        </p:nvSpPr>
        <p:spPr bwMode="auto">
          <a:xfrm>
            <a:off x="533400" y="5257800"/>
            <a:ext cx="7843837" cy="487362"/>
          </a:xfrm>
          <a:prstGeom prst="roundRect">
            <a:avLst/>
          </a:prstGeom>
          <a:solidFill>
            <a:srgbClr val="F3DEDD"/>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defRPr/>
            </a:pPr>
            <a:r>
              <a:rPr lang="en-US" sz="1200" dirty="0" smtClean="0">
                <a:latin typeface="Arial" charset="0"/>
              </a:rPr>
              <a:t>Promote the commercial testing tools and test infrastructure for the communications industry</a:t>
            </a:r>
            <a:endParaRPr lang="en-US" sz="1200" dirty="0">
              <a:latin typeface="Arial" charset="0"/>
            </a:endParaRPr>
          </a:p>
        </p:txBody>
      </p:sp>
      <p:pic>
        <p:nvPicPr>
          <p:cNvPr id="76803" name="Picture 3"/>
          <p:cNvPicPr>
            <a:picLocks noChangeAspect="1" noChangeArrowheads="1"/>
          </p:cNvPicPr>
          <p:nvPr/>
        </p:nvPicPr>
        <p:blipFill>
          <a:blip r:embed="rId6" cstate="print"/>
          <a:srcRect/>
          <a:stretch>
            <a:fillRect/>
          </a:stretch>
        </p:blipFill>
        <p:spPr bwMode="auto">
          <a:xfrm>
            <a:off x="7255497" y="5309319"/>
            <a:ext cx="1035170" cy="425761"/>
          </a:xfrm>
          <a:prstGeom prst="rect">
            <a:avLst/>
          </a:prstGeom>
          <a:noFill/>
          <a:ln w="9525">
            <a:noFill/>
            <a:miter lim="800000"/>
            <a:headEnd/>
            <a:tailEnd/>
          </a:ln>
        </p:spPr>
      </p:pic>
      <p:pic>
        <p:nvPicPr>
          <p:cNvPr id="1026" name="Picture 2"/>
          <p:cNvPicPr>
            <a:picLocks noChangeAspect="1" noChangeArrowheads="1"/>
          </p:cNvPicPr>
          <p:nvPr/>
        </p:nvPicPr>
        <p:blipFill>
          <a:blip r:embed="rId7" cstate="print"/>
          <a:srcRect/>
          <a:stretch>
            <a:fillRect/>
          </a:stretch>
        </p:blipFill>
        <p:spPr bwMode="auto">
          <a:xfrm>
            <a:off x="7337383" y="4542452"/>
            <a:ext cx="819718" cy="447119"/>
          </a:xfrm>
          <a:prstGeom prst="rect">
            <a:avLst/>
          </a:prstGeom>
          <a:noFill/>
          <a:ln w="9525">
            <a:noFill/>
            <a:miter lim="800000"/>
            <a:headEnd/>
            <a:tailEnd/>
          </a:ln>
        </p:spPr>
      </p:pic>
      <p:sp>
        <p:nvSpPr>
          <p:cNvPr id="28"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21</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Our Offerings in detail</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725" y="152400"/>
            <a:ext cx="8753475" cy="448521"/>
          </a:xfrm>
        </p:spPr>
        <p:txBody>
          <a:bodyPr vert="horz" lIns="91440" tIns="45720" rIns="91440" bIns="45720" rtlCol="0" anchor="ctr">
            <a:noAutofit/>
          </a:bodyPr>
          <a:lstStyle/>
          <a:p>
            <a:r>
              <a:rPr lang="en-US" dirty="0"/>
              <a:t>Consulting</a:t>
            </a:r>
          </a:p>
        </p:txBody>
      </p:sp>
      <p:pic>
        <p:nvPicPr>
          <p:cNvPr id="5" name="Picture 27" descr="empty red rectangle"/>
          <p:cNvPicPr preferRelativeResize="0">
            <a:picLocks noChangeArrowheads="1"/>
          </p:cNvPicPr>
          <p:nvPr/>
        </p:nvPicPr>
        <p:blipFill>
          <a:blip r:embed="rId2" cstate="print">
            <a:lum bright="27000" contrast="43000"/>
          </a:blip>
          <a:srcRect/>
          <a:stretch>
            <a:fillRect/>
          </a:stretch>
        </p:blipFill>
        <p:spPr bwMode="auto">
          <a:xfrm>
            <a:off x="2537796" y="4775200"/>
            <a:ext cx="3884613" cy="1435100"/>
          </a:xfrm>
          <a:prstGeom prst="roundRect">
            <a:avLst>
              <a:gd name="adj" fmla="val 8594"/>
            </a:avLst>
          </a:prstGeom>
          <a:solidFill>
            <a:schemeClr val="accent6">
              <a:lumMod val="60000"/>
              <a:lumOff val="40000"/>
            </a:schemeClr>
          </a:solidFill>
          <a:ln>
            <a:noFill/>
          </a:ln>
          <a:effectLst>
            <a:reflection blurRad="12700" stA="38000" endPos="28000" dist="5000" dir="5400000" sy="-100000" algn="bl" rotWithShape="0"/>
          </a:effectLst>
        </p:spPr>
      </p:pic>
      <p:sp>
        <p:nvSpPr>
          <p:cNvPr id="6" name="AutoShape 7"/>
          <p:cNvSpPr>
            <a:spLocks noChangeArrowheads="1"/>
          </p:cNvSpPr>
          <p:nvPr/>
        </p:nvSpPr>
        <p:spPr bwMode="auto">
          <a:xfrm>
            <a:off x="4673812"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indent="-115888" fontAlgn="auto">
              <a:spcBef>
                <a:spcPts val="0"/>
              </a:spcBef>
              <a:spcAft>
                <a:spcPts val="0"/>
              </a:spcAft>
              <a:buClr>
                <a:srgbClr val="0066CC"/>
              </a:buClr>
              <a:buFont typeface="Arial" pitchFamily="34" charset="0"/>
              <a:buChar char="•"/>
              <a:defRPr/>
            </a:pPr>
            <a:r>
              <a:rPr lang="el-GR" sz="1200" kern="0" dirty="0" smtClean="0">
                <a:solidFill>
                  <a:sysClr val="windowText" lastClr="000000"/>
                </a:solidFill>
                <a:latin typeface="Calibri" pitchFamily="34" charset="0"/>
              </a:rPr>
              <a:t>β</a:t>
            </a:r>
            <a:r>
              <a:rPr lang="en-US" sz="1200" kern="0" dirty="0" smtClean="0">
                <a:solidFill>
                  <a:sysClr val="windowText" lastClr="000000"/>
                </a:solidFill>
                <a:latin typeface="Calibri" pitchFamily="34" charset="0"/>
              </a:rPr>
              <a:t>CO</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Pyramid</a:t>
            </a:r>
          </a:p>
          <a:p>
            <a:pPr marL="115888" indent="-115888" fontAlgn="auto">
              <a:spcBef>
                <a:spcPts val="0"/>
              </a:spcBef>
              <a:spcAft>
                <a:spcPts val="0"/>
              </a:spcAft>
              <a:buClr>
                <a:srgbClr val="0066CC"/>
              </a:buClr>
              <a:buFont typeface="Arial" pitchFamily="34" charset="0"/>
              <a:buChar char="•"/>
              <a:defRPr/>
            </a:pPr>
            <a:r>
              <a:rPr lang="en-US" sz="1200" kern="0" dirty="0" err="1" smtClean="0">
                <a:solidFill>
                  <a:sysClr val="windowText" lastClr="000000"/>
                </a:solidFill>
                <a:latin typeface="Calibri" pitchFamily="34" charset="0"/>
              </a:rPr>
              <a:t>wASPIRE</a:t>
            </a:r>
            <a:r>
              <a:rPr lang="en-US" sz="1200" kern="0" dirty="0" smtClean="0">
                <a:solidFill>
                  <a:sysClr val="windowText" lastClr="000000"/>
                </a:solidFill>
                <a:latin typeface="Calibri" pitchFamily="34" charset="0"/>
              </a:rPr>
              <a:t> framework</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BIFT</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White papers</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Best practices</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Approach notes</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Knowledge repository</a:t>
            </a:r>
          </a:p>
        </p:txBody>
      </p:sp>
      <p:sp>
        <p:nvSpPr>
          <p:cNvPr id="7" name="AutoShape 7"/>
          <p:cNvSpPr>
            <a:spLocks noChangeArrowheads="1"/>
          </p:cNvSpPr>
          <p:nvPr/>
        </p:nvSpPr>
        <p:spPr bwMode="auto">
          <a:xfrm>
            <a:off x="2121112" y="1194706"/>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IT Strategy</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Business Process Management</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Fraud Management</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Revenue Assurance</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Process Auditing</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System assessment and fit analysis</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RFP/RFQ development</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Product/Vendor Evaluation</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OSS Life cycle management</a:t>
            </a:r>
          </a:p>
          <a:p>
            <a:pPr marL="115888" lvl="0" indent="-115888" fontAlgn="auto">
              <a:spcBef>
                <a:spcPts val="0"/>
              </a:spcBef>
              <a:spcAft>
                <a:spcPts val="0"/>
              </a:spcAft>
              <a:buClr>
                <a:srgbClr val="0066CC"/>
              </a:buClr>
              <a:buFont typeface="Arial" pitchFamily="34" charset="0"/>
              <a:buChar char="•"/>
              <a:defRPr/>
            </a:pPr>
            <a:r>
              <a:rPr lang="en-US" sz="1200" kern="0" dirty="0" err="1" smtClean="0">
                <a:solidFill>
                  <a:sysClr val="windowText" lastClr="000000"/>
                </a:solidFill>
                <a:latin typeface="Calibri" pitchFamily="34" charset="0"/>
              </a:rPr>
              <a:t>eTOM</a:t>
            </a:r>
            <a:r>
              <a:rPr lang="en-US" sz="1200" kern="0" dirty="0" smtClean="0">
                <a:solidFill>
                  <a:sysClr val="windowText" lastClr="000000"/>
                </a:solidFill>
                <a:latin typeface="Calibri" pitchFamily="34" charset="0"/>
              </a:rPr>
              <a:t> and NGOSS recommendations</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IN/NGN evaluation/services</a:t>
            </a:r>
          </a:p>
        </p:txBody>
      </p:sp>
      <p:sp>
        <p:nvSpPr>
          <p:cNvPr id="8" name="Rectangle 8"/>
          <p:cNvSpPr>
            <a:spLocks noChangeArrowheads="1"/>
          </p:cNvSpPr>
          <p:nvPr/>
        </p:nvSpPr>
        <p:spPr bwMode="auto">
          <a:xfrm>
            <a:off x="2565612" y="7747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Offerings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9" name="Rectangle 9"/>
          <p:cNvSpPr>
            <a:spLocks noChangeArrowheads="1"/>
          </p:cNvSpPr>
          <p:nvPr/>
        </p:nvSpPr>
        <p:spPr bwMode="auto">
          <a:xfrm>
            <a:off x="2302540" y="7747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pic>
        <p:nvPicPr>
          <p:cNvPr id="10" name="Picture 12" descr="10%"/>
          <p:cNvPicPr>
            <a:picLocks noChangeAspect="1" noChangeArrowheads="1"/>
          </p:cNvPicPr>
          <p:nvPr/>
        </p:nvPicPr>
        <p:blipFill>
          <a:blip r:embed="rId3" cstate="print"/>
          <a:srcRect/>
          <a:stretch>
            <a:fillRect/>
          </a:stretch>
        </p:blipFill>
        <p:spPr bwMode="auto">
          <a:xfrm>
            <a:off x="2411022" y="4508501"/>
            <a:ext cx="562615" cy="1944688"/>
          </a:xfrm>
          <a:prstGeom prst="rect">
            <a:avLst/>
          </a:prstGeom>
          <a:noFill/>
          <a:ln w="12700" algn="ctr">
            <a:noFill/>
            <a:miter lim="800000"/>
            <a:headEnd/>
            <a:tailEnd/>
          </a:ln>
        </p:spPr>
      </p:pic>
      <p:pic>
        <p:nvPicPr>
          <p:cNvPr id="11" name="Picture 15" descr="10%"/>
          <p:cNvPicPr>
            <a:picLocks noChangeAspect="1" noChangeArrowheads="1"/>
          </p:cNvPicPr>
          <p:nvPr/>
        </p:nvPicPr>
        <p:blipFill>
          <a:blip r:embed="rId4" cstate="print"/>
          <a:srcRect/>
          <a:stretch>
            <a:fillRect/>
          </a:stretch>
        </p:blipFill>
        <p:spPr bwMode="auto">
          <a:xfrm>
            <a:off x="5991248" y="4498975"/>
            <a:ext cx="558160" cy="1978025"/>
          </a:xfrm>
          <a:prstGeom prst="rect">
            <a:avLst/>
          </a:prstGeom>
          <a:noFill/>
          <a:ln w="12700" algn="ctr">
            <a:noFill/>
            <a:miter lim="800000"/>
            <a:headEnd/>
            <a:tailEnd/>
          </a:ln>
        </p:spPr>
      </p:pic>
      <p:sp>
        <p:nvSpPr>
          <p:cNvPr id="12" name="Rectangle 11"/>
          <p:cNvSpPr/>
          <p:nvPr/>
        </p:nvSpPr>
        <p:spPr>
          <a:xfrm>
            <a:off x="2988860" y="5060962"/>
            <a:ext cx="3382747" cy="1015663"/>
          </a:xfrm>
          <a:prstGeom prst="rect">
            <a:avLst/>
          </a:prstGeom>
        </p:spPr>
        <p:txBody>
          <a:bodyPr wrap="square">
            <a:spAutoFit/>
          </a:bodyPr>
          <a:lstStyle/>
          <a:p>
            <a:pPr marL="115888" indent="-115888">
              <a:buClr>
                <a:srgbClr val="4E84C4"/>
              </a:buClr>
              <a:buFont typeface="Arial" pitchFamily="34" charset="0"/>
              <a:buChar char="•"/>
              <a:defRPr/>
            </a:pPr>
            <a:r>
              <a:rPr lang="en-US" sz="1200" kern="0" dirty="0" smtClean="0">
                <a:solidFill>
                  <a:sysClr val="windowText" lastClr="000000"/>
                </a:solidFill>
                <a:latin typeface="Calibri" pitchFamily="34" charset="0"/>
              </a:rPr>
              <a:t>Streamlined processes</a:t>
            </a:r>
          </a:p>
          <a:p>
            <a:pPr marL="115888" indent="-115888">
              <a:buClr>
                <a:srgbClr val="4E84C4"/>
              </a:buClr>
              <a:buFont typeface="Arial" pitchFamily="34" charset="0"/>
              <a:buChar char="•"/>
              <a:defRPr/>
            </a:pPr>
            <a:r>
              <a:rPr lang="en-US" sz="1200" kern="0" dirty="0" smtClean="0">
                <a:solidFill>
                  <a:sysClr val="windowText" lastClr="000000"/>
                </a:solidFill>
                <a:latin typeface="Calibri" pitchFamily="34" charset="0"/>
              </a:rPr>
              <a:t>Reduced time to market</a:t>
            </a:r>
          </a:p>
          <a:p>
            <a:pPr marL="115888" indent="-115888">
              <a:buClr>
                <a:srgbClr val="4E84C4"/>
              </a:buClr>
              <a:buFont typeface="Arial" pitchFamily="34" charset="0"/>
              <a:buChar char="•"/>
              <a:defRPr/>
            </a:pPr>
            <a:r>
              <a:rPr lang="en-US" sz="1200" kern="0" dirty="0" smtClean="0">
                <a:solidFill>
                  <a:sysClr val="windowText" lastClr="000000"/>
                </a:solidFill>
                <a:latin typeface="Calibri" pitchFamily="34" charset="0"/>
              </a:rPr>
              <a:t>Alignment to business strategy</a:t>
            </a:r>
          </a:p>
          <a:p>
            <a:pPr marL="115888" indent="-115888">
              <a:buClr>
                <a:srgbClr val="4E84C4"/>
              </a:buClr>
              <a:buFont typeface="Arial" pitchFamily="34" charset="0"/>
              <a:buChar char="•"/>
              <a:defRPr/>
            </a:pPr>
            <a:r>
              <a:rPr lang="en-US" sz="1200" kern="0" dirty="0" smtClean="0">
                <a:solidFill>
                  <a:sysClr val="windowText" lastClr="000000"/>
                </a:solidFill>
                <a:latin typeface="Calibri" pitchFamily="34" charset="0"/>
              </a:rPr>
              <a:t>Better revenue realization</a:t>
            </a:r>
          </a:p>
          <a:p>
            <a:pPr marL="115888" indent="-115888">
              <a:buClr>
                <a:srgbClr val="4E84C4"/>
              </a:buClr>
              <a:buFont typeface="Arial" pitchFamily="34" charset="0"/>
              <a:buChar char="•"/>
              <a:defRPr/>
            </a:pPr>
            <a:r>
              <a:rPr lang="en-US" sz="1200" kern="0" dirty="0" smtClean="0">
                <a:solidFill>
                  <a:sysClr val="windowText" lastClr="000000"/>
                </a:solidFill>
                <a:latin typeface="Calibri" pitchFamily="34" charset="0"/>
              </a:rPr>
              <a:t>Cost rationalization</a:t>
            </a:r>
          </a:p>
        </p:txBody>
      </p:sp>
      <p:sp>
        <p:nvSpPr>
          <p:cNvPr id="13" name="Rectangle 8"/>
          <p:cNvSpPr>
            <a:spLocks noChangeArrowheads="1"/>
          </p:cNvSpPr>
          <p:nvPr/>
        </p:nvSpPr>
        <p:spPr bwMode="auto">
          <a:xfrm>
            <a:off x="5156412"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Assets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14" name="Rectangle 9"/>
          <p:cNvSpPr>
            <a:spLocks noChangeArrowheads="1"/>
          </p:cNvSpPr>
          <p:nvPr/>
        </p:nvSpPr>
        <p:spPr bwMode="auto">
          <a:xfrm>
            <a:off x="4893340"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5" name="AutoShape 17"/>
          <p:cNvSpPr>
            <a:spLocks noChangeArrowheads="1"/>
          </p:cNvSpPr>
          <p:nvPr/>
        </p:nvSpPr>
        <p:spPr bwMode="auto">
          <a:xfrm rot="10800000">
            <a:off x="3247712" y="4385121"/>
            <a:ext cx="2599854" cy="233061"/>
          </a:xfrm>
          <a:prstGeom prst="triangle">
            <a:avLst>
              <a:gd name="adj" fmla="val 50000"/>
            </a:avLst>
          </a:prstGeom>
          <a:solidFill>
            <a:schemeClr val="tx1">
              <a:lumMod val="75000"/>
              <a:lumOff val="25000"/>
            </a:schemeClr>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anchor="ctr"/>
          <a:lstStyle/>
          <a:p>
            <a:pPr>
              <a:defRPr/>
            </a:pPr>
            <a:endParaRPr lang="en-US">
              <a:solidFill>
                <a:schemeClr val="bg1"/>
              </a:solidFill>
              <a:latin typeface="Arial" charset="0"/>
            </a:endParaRPr>
          </a:p>
        </p:txBody>
      </p:sp>
      <p:sp>
        <p:nvSpPr>
          <p:cNvPr id="16" name="TextBox 15"/>
          <p:cNvSpPr txBox="1"/>
          <p:nvPr/>
        </p:nvSpPr>
        <p:spPr>
          <a:xfrm>
            <a:off x="3666508" y="4804011"/>
            <a:ext cx="2277092" cy="369332"/>
          </a:xfrm>
          <a:prstGeom prst="rect">
            <a:avLst/>
          </a:prstGeom>
          <a:noFill/>
        </p:spPr>
        <p:txBody>
          <a:bodyPr wrap="square" rtlCol="0">
            <a:spAutoFit/>
          </a:bodyPr>
          <a:lstStyle/>
          <a:p>
            <a:r>
              <a:rPr lang="en-US" b="1" dirty="0" smtClean="0">
                <a:latin typeface="Cambria" pitchFamily="18" charset="0"/>
              </a:rPr>
              <a:t>Value Addition</a:t>
            </a:r>
            <a:endParaRPr lang="en-US" b="1" dirty="0">
              <a:latin typeface="Cambria" pitchFamily="18" charset="0"/>
            </a:endParaRPr>
          </a:p>
        </p:txBody>
      </p:sp>
      <p:sp>
        <p:nvSpPr>
          <p:cNvPr id="17"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23</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7" descr="empty red rectangle"/>
          <p:cNvPicPr preferRelativeResize="0">
            <a:picLocks noChangeArrowheads="1"/>
          </p:cNvPicPr>
          <p:nvPr/>
        </p:nvPicPr>
        <p:blipFill>
          <a:blip r:embed="rId2" cstate="print">
            <a:lum bright="27000" contrast="43000"/>
          </a:blip>
          <a:srcRect/>
          <a:stretch>
            <a:fillRect/>
          </a:stretch>
        </p:blipFill>
        <p:spPr bwMode="auto">
          <a:xfrm>
            <a:off x="2537796" y="4775200"/>
            <a:ext cx="3884613" cy="1435100"/>
          </a:xfrm>
          <a:prstGeom prst="roundRect">
            <a:avLst>
              <a:gd name="adj" fmla="val 8594"/>
            </a:avLst>
          </a:prstGeom>
          <a:solidFill>
            <a:schemeClr val="accent6">
              <a:lumMod val="60000"/>
              <a:lumOff val="40000"/>
            </a:schemeClr>
          </a:solidFill>
          <a:ln>
            <a:noFill/>
          </a:ln>
          <a:effectLst>
            <a:reflection blurRad="12700" stA="38000" endPos="28000" dist="5000" dir="5400000" sy="-100000" algn="bl" rotWithShape="0"/>
          </a:effectLst>
        </p:spPr>
      </p:pic>
      <p:sp>
        <p:nvSpPr>
          <p:cNvPr id="2" name="Title 1"/>
          <p:cNvSpPr>
            <a:spLocks noGrp="1"/>
          </p:cNvSpPr>
          <p:nvPr>
            <p:ph type="title"/>
          </p:nvPr>
        </p:nvSpPr>
        <p:spPr>
          <a:xfrm>
            <a:off x="1304925" y="152400"/>
            <a:ext cx="8753475" cy="448521"/>
          </a:xfrm>
        </p:spPr>
        <p:txBody>
          <a:bodyPr vert="horz" lIns="91440" tIns="45720" rIns="91440" bIns="45720" rtlCol="0" anchor="ctr">
            <a:noAutofit/>
          </a:bodyPr>
          <a:lstStyle/>
          <a:p>
            <a:r>
              <a:rPr lang="en-US" dirty="0"/>
              <a:t>Application Development and Maintenance</a:t>
            </a:r>
          </a:p>
        </p:txBody>
      </p:sp>
      <p:sp>
        <p:nvSpPr>
          <p:cNvPr id="5" name="AutoShape 7"/>
          <p:cNvSpPr>
            <a:spLocks noChangeArrowheads="1"/>
          </p:cNvSpPr>
          <p:nvPr/>
        </p:nvSpPr>
        <p:spPr bwMode="auto">
          <a:xfrm>
            <a:off x="5930902"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AS/400 - Mainframe</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Open System/Linux/Unix</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Microsoft</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Novell</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VMS</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CSG </a:t>
            </a:r>
            <a:r>
              <a:rPr lang="en-US" sz="1200" kern="0" dirty="0" err="1" smtClean="0">
                <a:solidFill>
                  <a:sysClr val="windowText" lastClr="000000"/>
                </a:solidFill>
                <a:latin typeface="Calibri" pitchFamily="34" charset="0"/>
              </a:rPr>
              <a:t>Kenan</a:t>
            </a:r>
            <a:r>
              <a:rPr lang="en-US" sz="1200" kern="0" dirty="0" smtClean="0">
                <a:solidFill>
                  <a:sysClr val="windowText" lastClr="000000"/>
                </a:solidFill>
                <a:latin typeface="Calibri" pitchFamily="34" charset="0"/>
              </a:rPr>
              <a:t>/BP, Prepaid</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Amdocs Ensemble, Prepaid</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LHS, CABS from SEMA</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IBM ICMS, Portal </a:t>
            </a:r>
            <a:r>
              <a:rPr lang="en-US" sz="1200" kern="0" dirty="0" err="1" smtClean="0">
                <a:solidFill>
                  <a:sysClr val="windowText" lastClr="000000"/>
                </a:solidFill>
                <a:latin typeface="Calibri" pitchFamily="34" charset="0"/>
              </a:rPr>
              <a:t>Infranet</a:t>
            </a:r>
            <a:endParaRPr lang="en-US" sz="1200" kern="0" dirty="0" smtClean="0">
              <a:solidFill>
                <a:sysClr val="windowText" lastClr="000000"/>
              </a:solidFill>
              <a:latin typeface="Calibri" pitchFamily="34" charset="0"/>
            </a:endParaRPr>
          </a:p>
          <a:p>
            <a:pPr marL="115888" lvl="0" indent="-115888" fontAlgn="auto">
              <a:spcBef>
                <a:spcPts val="0"/>
              </a:spcBef>
              <a:spcAft>
                <a:spcPts val="0"/>
              </a:spcAft>
              <a:buClr>
                <a:srgbClr val="0066CC"/>
              </a:buClr>
              <a:buFont typeface="Arial" pitchFamily="34" charset="0"/>
              <a:buChar char="•"/>
              <a:defRPr/>
            </a:pPr>
            <a:r>
              <a:rPr lang="en-US" sz="1200" kern="0" dirty="0" err="1" smtClean="0">
                <a:solidFill>
                  <a:sysClr val="windowText" lastClr="000000"/>
                </a:solidFill>
                <a:latin typeface="Calibri" pitchFamily="34" charset="0"/>
              </a:rPr>
              <a:t>Savera</a:t>
            </a:r>
            <a:r>
              <a:rPr lang="en-US" sz="1200" kern="0" dirty="0" smtClean="0">
                <a:solidFill>
                  <a:sysClr val="windowText" lastClr="000000"/>
                </a:solidFill>
                <a:latin typeface="Calibri" pitchFamily="34" charset="0"/>
              </a:rPr>
              <a:t>, Intec</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Lucent, Fusion Works,                      </a:t>
            </a:r>
            <a:r>
              <a:rPr lang="en-US" sz="1200" kern="0" dirty="0" err="1" smtClean="0">
                <a:solidFill>
                  <a:sysClr val="windowText" lastClr="000000"/>
                </a:solidFill>
                <a:latin typeface="Calibri" pitchFamily="34" charset="0"/>
              </a:rPr>
              <a:t>Telcordia</a:t>
            </a:r>
            <a:endParaRPr lang="en-US" sz="1200" kern="0" dirty="0" smtClean="0">
              <a:solidFill>
                <a:sysClr val="windowText" lastClr="000000"/>
              </a:solidFill>
              <a:latin typeface="Calibri" pitchFamily="34" charset="0"/>
            </a:endParaRPr>
          </a:p>
        </p:txBody>
      </p:sp>
      <p:sp>
        <p:nvSpPr>
          <p:cNvPr id="6" name="AutoShape 7"/>
          <p:cNvSpPr>
            <a:spLocks noChangeArrowheads="1"/>
          </p:cNvSpPr>
          <p:nvPr/>
        </p:nvSpPr>
        <p:spPr bwMode="auto">
          <a:xfrm>
            <a:off x="3390900"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TBEM processes</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Best practices</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Ready made modules</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Custom built adaptors</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Process maps</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Tools and utilities</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Reusable frameworks</a:t>
            </a:r>
          </a:p>
        </p:txBody>
      </p:sp>
      <p:sp>
        <p:nvSpPr>
          <p:cNvPr id="7" name="AutoShape 7"/>
          <p:cNvSpPr>
            <a:spLocks noChangeArrowheads="1"/>
          </p:cNvSpPr>
          <p:nvPr/>
        </p:nvSpPr>
        <p:spPr bwMode="auto">
          <a:xfrm>
            <a:off x="838200" y="1194706"/>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IT Strategy</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Business Process Management</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Fraud Management</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Revenue Assurance</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Process Auditing</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System assessment and fit analysis</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RFP/RFQ development</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Product/Vendor Evaluation</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OSS Life cycle management</a:t>
            </a:r>
          </a:p>
          <a:p>
            <a:pPr marL="115888" lvl="0" indent="-115888" fontAlgn="auto">
              <a:spcBef>
                <a:spcPts val="0"/>
              </a:spcBef>
              <a:spcAft>
                <a:spcPts val="0"/>
              </a:spcAft>
              <a:buClr>
                <a:srgbClr val="0066CC"/>
              </a:buClr>
              <a:buFont typeface="Arial" pitchFamily="34" charset="0"/>
              <a:buChar char="•"/>
              <a:defRPr/>
            </a:pPr>
            <a:r>
              <a:rPr lang="en-US" sz="1200" kern="0" dirty="0" err="1" smtClean="0">
                <a:solidFill>
                  <a:sysClr val="windowText" lastClr="000000"/>
                </a:solidFill>
                <a:latin typeface="Calibri" pitchFamily="34" charset="0"/>
              </a:rPr>
              <a:t>eTOM</a:t>
            </a:r>
            <a:r>
              <a:rPr lang="en-US" sz="1200" kern="0" dirty="0" smtClean="0">
                <a:solidFill>
                  <a:sysClr val="windowText" lastClr="000000"/>
                </a:solidFill>
                <a:latin typeface="Calibri" pitchFamily="34" charset="0"/>
              </a:rPr>
              <a:t> and NGOSS recommendations</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IN/NGN evaluation/services</a:t>
            </a:r>
          </a:p>
          <a:p>
            <a:pPr marL="115888" lvl="0" indent="-115888" fontAlgn="auto">
              <a:spcBef>
                <a:spcPts val="0"/>
              </a:spcBef>
              <a:spcAft>
                <a:spcPts val="0"/>
              </a:spcAft>
              <a:buClr>
                <a:srgbClr val="0066CC"/>
              </a:buClr>
              <a:buFont typeface="Arial" pitchFamily="34" charset="0"/>
              <a:buChar char="•"/>
              <a:defRPr/>
            </a:pPr>
            <a:endParaRPr lang="en-US" sz="1200" kern="0" dirty="0" smtClean="0">
              <a:solidFill>
                <a:sysClr val="windowText" lastClr="000000"/>
              </a:solidFill>
              <a:latin typeface="Calibri" pitchFamily="34" charset="0"/>
            </a:endParaRPr>
          </a:p>
        </p:txBody>
      </p:sp>
      <p:sp>
        <p:nvSpPr>
          <p:cNvPr id="8" name="Rectangle 8"/>
          <p:cNvSpPr>
            <a:spLocks noChangeArrowheads="1"/>
          </p:cNvSpPr>
          <p:nvPr/>
        </p:nvSpPr>
        <p:spPr bwMode="auto">
          <a:xfrm>
            <a:off x="1282700" y="7747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Offerings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9" name="Rectangle 9"/>
          <p:cNvSpPr>
            <a:spLocks noChangeArrowheads="1"/>
          </p:cNvSpPr>
          <p:nvPr/>
        </p:nvSpPr>
        <p:spPr bwMode="auto">
          <a:xfrm>
            <a:off x="1019628" y="7747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pic>
        <p:nvPicPr>
          <p:cNvPr id="27" name="Picture 12" descr="10%"/>
          <p:cNvPicPr>
            <a:picLocks noChangeAspect="1" noChangeArrowheads="1"/>
          </p:cNvPicPr>
          <p:nvPr/>
        </p:nvPicPr>
        <p:blipFill>
          <a:blip r:embed="rId3" cstate="print"/>
          <a:srcRect/>
          <a:stretch>
            <a:fillRect/>
          </a:stretch>
        </p:blipFill>
        <p:spPr bwMode="auto">
          <a:xfrm>
            <a:off x="2411022" y="4508501"/>
            <a:ext cx="562615" cy="1944688"/>
          </a:xfrm>
          <a:prstGeom prst="rect">
            <a:avLst/>
          </a:prstGeom>
          <a:noFill/>
          <a:ln w="12700" algn="ctr">
            <a:noFill/>
            <a:miter lim="800000"/>
            <a:headEnd/>
            <a:tailEnd/>
          </a:ln>
        </p:spPr>
      </p:pic>
      <p:pic>
        <p:nvPicPr>
          <p:cNvPr id="28" name="Picture 15" descr="10%"/>
          <p:cNvPicPr>
            <a:picLocks noChangeAspect="1" noChangeArrowheads="1"/>
          </p:cNvPicPr>
          <p:nvPr/>
        </p:nvPicPr>
        <p:blipFill>
          <a:blip r:embed="rId4" cstate="print"/>
          <a:srcRect/>
          <a:stretch>
            <a:fillRect/>
          </a:stretch>
        </p:blipFill>
        <p:spPr bwMode="auto">
          <a:xfrm>
            <a:off x="5991248" y="4498975"/>
            <a:ext cx="558160" cy="1978025"/>
          </a:xfrm>
          <a:prstGeom prst="rect">
            <a:avLst/>
          </a:prstGeom>
          <a:noFill/>
          <a:ln w="12700" algn="ctr">
            <a:noFill/>
            <a:miter lim="800000"/>
            <a:headEnd/>
            <a:tailEnd/>
          </a:ln>
        </p:spPr>
      </p:pic>
      <p:sp>
        <p:nvSpPr>
          <p:cNvPr id="30" name="Rectangle 29"/>
          <p:cNvSpPr/>
          <p:nvPr/>
        </p:nvSpPr>
        <p:spPr>
          <a:xfrm>
            <a:off x="2828308" y="5006370"/>
            <a:ext cx="3586140" cy="1200329"/>
          </a:xfrm>
          <a:prstGeom prst="rect">
            <a:avLst/>
          </a:prstGeom>
        </p:spPr>
        <p:txBody>
          <a:bodyPr wrap="square">
            <a:spAutoFit/>
          </a:bodyPr>
          <a:lstStyle/>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Reduced cost of development</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Technology agnostic</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Rapid turnaround time</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Reduced cost of maintenance through reduced defects</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Operational efficiency</a:t>
            </a:r>
          </a:p>
        </p:txBody>
      </p:sp>
      <p:sp>
        <p:nvSpPr>
          <p:cNvPr id="36" name="Rectangle 8"/>
          <p:cNvSpPr>
            <a:spLocks noChangeArrowheads="1"/>
          </p:cNvSpPr>
          <p:nvPr/>
        </p:nvSpPr>
        <p:spPr bwMode="auto">
          <a:xfrm>
            <a:off x="38735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Assets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37" name="Rectangle 9"/>
          <p:cNvSpPr>
            <a:spLocks noChangeArrowheads="1"/>
          </p:cNvSpPr>
          <p:nvPr/>
        </p:nvSpPr>
        <p:spPr bwMode="auto">
          <a:xfrm>
            <a:off x="36104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38" name="Rectangle 8"/>
          <p:cNvSpPr>
            <a:spLocks noChangeArrowheads="1"/>
          </p:cNvSpPr>
          <p:nvPr/>
        </p:nvSpPr>
        <p:spPr bwMode="auto">
          <a:xfrm>
            <a:off x="64008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Products Expertise</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39" name="Rectangle 9"/>
          <p:cNvSpPr>
            <a:spLocks noChangeArrowheads="1"/>
          </p:cNvSpPr>
          <p:nvPr/>
        </p:nvSpPr>
        <p:spPr bwMode="auto">
          <a:xfrm>
            <a:off x="61377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4" name="AutoShape 17"/>
          <p:cNvSpPr>
            <a:spLocks noChangeArrowheads="1"/>
          </p:cNvSpPr>
          <p:nvPr/>
        </p:nvSpPr>
        <p:spPr bwMode="auto">
          <a:xfrm rot="10800000">
            <a:off x="3247712" y="4385121"/>
            <a:ext cx="2599854" cy="233061"/>
          </a:xfrm>
          <a:prstGeom prst="triangle">
            <a:avLst>
              <a:gd name="adj" fmla="val 50000"/>
            </a:avLst>
          </a:prstGeom>
          <a:solidFill>
            <a:schemeClr val="tx1">
              <a:lumMod val="75000"/>
              <a:lumOff val="25000"/>
            </a:schemeClr>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anchor="ctr"/>
          <a:lstStyle/>
          <a:p>
            <a:pPr>
              <a:defRPr/>
            </a:pPr>
            <a:endParaRPr lang="en-US">
              <a:solidFill>
                <a:schemeClr val="bg1"/>
              </a:solidFill>
              <a:latin typeface="Arial" charset="0"/>
            </a:endParaRPr>
          </a:p>
        </p:txBody>
      </p:sp>
      <p:sp>
        <p:nvSpPr>
          <p:cNvPr id="45" name="TextBox 44"/>
          <p:cNvSpPr txBox="1"/>
          <p:nvPr/>
        </p:nvSpPr>
        <p:spPr>
          <a:xfrm>
            <a:off x="3666508" y="4724400"/>
            <a:ext cx="1896092" cy="369332"/>
          </a:xfrm>
          <a:prstGeom prst="rect">
            <a:avLst/>
          </a:prstGeom>
          <a:noFill/>
        </p:spPr>
        <p:txBody>
          <a:bodyPr wrap="square" rtlCol="0">
            <a:spAutoFit/>
          </a:bodyPr>
          <a:lstStyle/>
          <a:p>
            <a:r>
              <a:rPr lang="en-US" b="1" dirty="0" smtClean="0">
                <a:latin typeface="Cambria" pitchFamily="18" charset="0"/>
              </a:rPr>
              <a:t>Value Addition</a:t>
            </a:r>
            <a:endParaRPr lang="en-US" b="1" dirty="0">
              <a:latin typeface="Cambria" pitchFamily="18" charset="0"/>
            </a:endParaRPr>
          </a:p>
        </p:txBody>
      </p:sp>
      <p:sp>
        <p:nvSpPr>
          <p:cNvPr id="19"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24</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7" descr="empty red rectangle"/>
          <p:cNvPicPr preferRelativeResize="0">
            <a:picLocks noChangeArrowheads="1"/>
          </p:cNvPicPr>
          <p:nvPr/>
        </p:nvPicPr>
        <p:blipFill>
          <a:blip r:embed="rId2" cstate="print">
            <a:lum bright="27000" contrast="43000"/>
          </a:blip>
          <a:srcRect/>
          <a:stretch>
            <a:fillRect/>
          </a:stretch>
        </p:blipFill>
        <p:spPr bwMode="auto">
          <a:xfrm>
            <a:off x="2537796" y="4775200"/>
            <a:ext cx="3884613" cy="1435100"/>
          </a:xfrm>
          <a:prstGeom prst="roundRect">
            <a:avLst>
              <a:gd name="adj" fmla="val 8594"/>
            </a:avLst>
          </a:prstGeom>
          <a:solidFill>
            <a:schemeClr val="accent6">
              <a:lumMod val="60000"/>
              <a:lumOff val="40000"/>
            </a:schemeClr>
          </a:solidFill>
          <a:ln>
            <a:noFill/>
          </a:ln>
          <a:effectLst>
            <a:reflection blurRad="12700" stA="38000" endPos="28000" dist="5000" dir="5400000" sy="-100000" algn="bl" rotWithShape="0"/>
          </a:effectLst>
        </p:spPr>
      </p:pic>
      <p:sp>
        <p:nvSpPr>
          <p:cNvPr id="2" name="Title 1"/>
          <p:cNvSpPr>
            <a:spLocks noGrp="1"/>
          </p:cNvSpPr>
          <p:nvPr>
            <p:ph type="title"/>
          </p:nvPr>
        </p:nvSpPr>
        <p:spPr>
          <a:xfrm>
            <a:off x="1304925" y="152400"/>
            <a:ext cx="8753475" cy="448521"/>
          </a:xfrm>
        </p:spPr>
        <p:txBody>
          <a:bodyPr vert="horz" lIns="91440" tIns="45720" rIns="91440" bIns="45720" rtlCol="0" anchor="ctr">
            <a:noAutofit/>
          </a:bodyPr>
          <a:lstStyle/>
          <a:p>
            <a:r>
              <a:rPr lang="en-US" dirty="0"/>
              <a:t>CRM/ERP</a:t>
            </a:r>
          </a:p>
        </p:txBody>
      </p:sp>
      <p:sp>
        <p:nvSpPr>
          <p:cNvPr id="5" name="AutoShape 7"/>
          <p:cNvSpPr>
            <a:spLocks noChangeArrowheads="1"/>
          </p:cNvSpPr>
          <p:nvPr/>
        </p:nvSpPr>
        <p:spPr bwMode="auto">
          <a:xfrm>
            <a:off x="5930902"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SIEBEL</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Oracle CRM</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SAP</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Clarify</a:t>
            </a:r>
          </a:p>
          <a:p>
            <a:pPr marL="115888" indent="-115888" fontAlgn="auto">
              <a:spcBef>
                <a:spcPts val="0"/>
              </a:spcBef>
              <a:spcAft>
                <a:spcPts val="0"/>
              </a:spcAft>
              <a:buClr>
                <a:srgbClr val="0066CC"/>
              </a:buClr>
              <a:buFont typeface="Arial" pitchFamily="34" charset="0"/>
              <a:buChar char="•"/>
              <a:defRPr/>
            </a:pPr>
            <a:r>
              <a:rPr lang="en-US" sz="1200" kern="0" dirty="0" err="1" smtClean="0">
                <a:solidFill>
                  <a:sysClr val="windowText" lastClr="000000"/>
                </a:solidFill>
                <a:latin typeface="Calibri" pitchFamily="34" charset="0"/>
              </a:rPr>
              <a:t>Saleslogic</a:t>
            </a:r>
            <a:endParaRPr lang="en-US" sz="1200" kern="0" dirty="0" smtClean="0">
              <a:solidFill>
                <a:sysClr val="windowText" lastClr="000000"/>
              </a:solidFill>
              <a:latin typeface="Calibri" pitchFamily="34" charset="0"/>
            </a:endParaRP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PeopleSoft </a:t>
            </a:r>
          </a:p>
          <a:p>
            <a:pPr marL="115888" indent="-115888" fontAlgn="auto">
              <a:spcBef>
                <a:spcPts val="0"/>
              </a:spcBef>
              <a:spcAft>
                <a:spcPts val="0"/>
              </a:spcAft>
              <a:buClr>
                <a:srgbClr val="0066CC"/>
              </a:buClr>
              <a:buFont typeface="Arial" pitchFamily="34" charset="0"/>
              <a:buChar char="•"/>
              <a:defRPr/>
            </a:pPr>
            <a:r>
              <a:rPr lang="en-US" sz="1200" kern="0" dirty="0" err="1" smtClean="0">
                <a:solidFill>
                  <a:sysClr val="windowText" lastClr="000000"/>
                </a:solidFill>
                <a:latin typeface="Calibri" pitchFamily="34" charset="0"/>
              </a:rPr>
              <a:t>Genesys</a:t>
            </a:r>
            <a:endParaRPr lang="en-US" sz="1200" kern="0" dirty="0" smtClean="0">
              <a:solidFill>
                <a:sysClr val="windowText" lastClr="000000"/>
              </a:solidFill>
              <a:latin typeface="Calibri" pitchFamily="34" charset="0"/>
            </a:endParaRP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Salesforce.com</a:t>
            </a:r>
          </a:p>
          <a:p>
            <a:pPr marL="115888" indent="-115888" fontAlgn="auto">
              <a:spcBef>
                <a:spcPts val="0"/>
              </a:spcBef>
              <a:spcAft>
                <a:spcPts val="0"/>
              </a:spcAft>
              <a:buClr>
                <a:srgbClr val="0066CC"/>
              </a:buClr>
              <a:buFont typeface="Arial" pitchFamily="34" charset="0"/>
              <a:buChar char="•"/>
              <a:defRPr/>
            </a:pPr>
            <a:r>
              <a:rPr lang="en-US" sz="1200" kern="0" dirty="0" err="1" smtClean="0">
                <a:solidFill>
                  <a:sysClr val="windowText" lastClr="000000"/>
                </a:solidFill>
                <a:latin typeface="Calibri" pitchFamily="34" charset="0"/>
              </a:rPr>
              <a:t>Chordiant</a:t>
            </a:r>
            <a:endParaRPr lang="en-US" sz="1200" kern="0" dirty="0" smtClean="0">
              <a:solidFill>
                <a:sysClr val="windowText" lastClr="000000"/>
              </a:solidFill>
              <a:latin typeface="Calibri" pitchFamily="34" charset="0"/>
            </a:endParaRP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Lucent, Fusion Works, Telcordia</a:t>
            </a:r>
          </a:p>
        </p:txBody>
      </p:sp>
      <p:sp>
        <p:nvSpPr>
          <p:cNvPr id="6" name="AutoShape 7"/>
          <p:cNvSpPr>
            <a:spLocks noChangeArrowheads="1"/>
          </p:cNvSpPr>
          <p:nvPr/>
        </p:nvSpPr>
        <p:spPr bwMode="auto">
          <a:xfrm>
            <a:off x="3390900"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Industry specific Prototypes</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Design Patterns</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Approach papers</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Estimation Templates</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Advanced in-house training</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Certified Resources (Siebel)</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Knowledge transition methodology</a:t>
            </a:r>
          </a:p>
        </p:txBody>
      </p:sp>
      <p:sp>
        <p:nvSpPr>
          <p:cNvPr id="7" name="AutoShape 7"/>
          <p:cNvSpPr>
            <a:spLocks noChangeArrowheads="1"/>
          </p:cNvSpPr>
          <p:nvPr/>
        </p:nvSpPr>
        <p:spPr bwMode="auto">
          <a:xfrm>
            <a:off x="838200" y="1194706"/>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Business Activity Monitoring</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Data Migration</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Service activation</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Rule set development</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Network and Service entity modeling</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OSS Integration</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Service impact analysis</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Order Processing Solution</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Point of Sale</a:t>
            </a:r>
          </a:p>
        </p:txBody>
      </p:sp>
      <p:sp>
        <p:nvSpPr>
          <p:cNvPr id="8" name="Rectangle 8"/>
          <p:cNvSpPr>
            <a:spLocks noChangeArrowheads="1"/>
          </p:cNvSpPr>
          <p:nvPr/>
        </p:nvSpPr>
        <p:spPr bwMode="auto">
          <a:xfrm>
            <a:off x="1282700" y="7747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Offerings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9" name="Rectangle 9"/>
          <p:cNvSpPr>
            <a:spLocks noChangeArrowheads="1"/>
          </p:cNvSpPr>
          <p:nvPr/>
        </p:nvSpPr>
        <p:spPr bwMode="auto">
          <a:xfrm>
            <a:off x="1019628" y="7747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pic>
        <p:nvPicPr>
          <p:cNvPr id="27" name="Picture 12" descr="10%"/>
          <p:cNvPicPr>
            <a:picLocks noChangeAspect="1" noChangeArrowheads="1"/>
          </p:cNvPicPr>
          <p:nvPr/>
        </p:nvPicPr>
        <p:blipFill>
          <a:blip r:embed="rId3" cstate="print"/>
          <a:srcRect/>
          <a:stretch>
            <a:fillRect/>
          </a:stretch>
        </p:blipFill>
        <p:spPr bwMode="auto">
          <a:xfrm>
            <a:off x="2411022" y="4508501"/>
            <a:ext cx="562615" cy="1944688"/>
          </a:xfrm>
          <a:prstGeom prst="rect">
            <a:avLst/>
          </a:prstGeom>
          <a:noFill/>
          <a:ln w="12700" algn="ctr">
            <a:noFill/>
            <a:miter lim="800000"/>
            <a:headEnd/>
            <a:tailEnd/>
          </a:ln>
        </p:spPr>
      </p:pic>
      <p:pic>
        <p:nvPicPr>
          <p:cNvPr id="28" name="Picture 15" descr="10%"/>
          <p:cNvPicPr>
            <a:picLocks noChangeAspect="1" noChangeArrowheads="1"/>
          </p:cNvPicPr>
          <p:nvPr/>
        </p:nvPicPr>
        <p:blipFill>
          <a:blip r:embed="rId4" cstate="print"/>
          <a:srcRect/>
          <a:stretch>
            <a:fillRect/>
          </a:stretch>
        </p:blipFill>
        <p:spPr bwMode="auto">
          <a:xfrm>
            <a:off x="5991248" y="4498975"/>
            <a:ext cx="558160" cy="1978025"/>
          </a:xfrm>
          <a:prstGeom prst="rect">
            <a:avLst/>
          </a:prstGeom>
          <a:noFill/>
          <a:ln w="12700" algn="ctr">
            <a:noFill/>
            <a:miter lim="800000"/>
            <a:headEnd/>
            <a:tailEnd/>
          </a:ln>
        </p:spPr>
      </p:pic>
      <p:sp>
        <p:nvSpPr>
          <p:cNvPr id="30" name="Rectangle 29"/>
          <p:cNvSpPr/>
          <p:nvPr/>
        </p:nvSpPr>
        <p:spPr>
          <a:xfrm>
            <a:off x="2828308" y="5006370"/>
            <a:ext cx="3543300" cy="1200329"/>
          </a:xfrm>
          <a:prstGeom prst="rect">
            <a:avLst/>
          </a:prstGeom>
        </p:spPr>
        <p:txBody>
          <a:bodyPr wrap="square">
            <a:spAutoFit/>
          </a:bodyPr>
          <a:lstStyle/>
          <a:p>
            <a:pPr marL="115888" indent="-115888">
              <a:buClr>
                <a:srgbClr val="0066CC"/>
              </a:buClr>
              <a:buFont typeface="Wingdings" pitchFamily="2" charset="2"/>
              <a:buChar char="§"/>
              <a:defRPr/>
            </a:pPr>
            <a:r>
              <a:rPr lang="en-US" sz="1200" dirty="0" smtClean="0">
                <a:latin typeface="Calibri" pitchFamily="34" charset="0"/>
              </a:rPr>
              <a:t>30% cost savings year on year on application maintenance </a:t>
            </a:r>
          </a:p>
          <a:p>
            <a:pPr marL="115888" indent="-115888">
              <a:buClr>
                <a:srgbClr val="0066CC"/>
              </a:buClr>
              <a:buFont typeface="Wingdings" pitchFamily="2" charset="2"/>
              <a:buChar char="§"/>
              <a:defRPr/>
            </a:pPr>
            <a:r>
              <a:rPr lang="en-US" sz="1200" dirty="0" smtClean="0">
                <a:latin typeface="Calibri" pitchFamily="34" charset="0"/>
              </a:rPr>
              <a:t>Forrester group labels TCS as the “Best Overall Value”</a:t>
            </a:r>
          </a:p>
          <a:p>
            <a:pPr marL="115888" indent="-115888">
              <a:buClr>
                <a:srgbClr val="0066CC"/>
              </a:buClr>
              <a:buFont typeface="Wingdings" pitchFamily="2" charset="2"/>
              <a:buChar char="§"/>
              <a:defRPr/>
            </a:pPr>
            <a:r>
              <a:rPr lang="en-US" sz="1200" dirty="0" smtClean="0">
                <a:latin typeface="Calibri" pitchFamily="34" charset="0"/>
              </a:rPr>
              <a:t>Unified CRM system providing a  360 degree view  of customer</a:t>
            </a:r>
          </a:p>
        </p:txBody>
      </p:sp>
      <p:sp>
        <p:nvSpPr>
          <p:cNvPr id="36" name="Rectangle 8"/>
          <p:cNvSpPr>
            <a:spLocks noChangeArrowheads="1"/>
          </p:cNvSpPr>
          <p:nvPr/>
        </p:nvSpPr>
        <p:spPr bwMode="auto">
          <a:xfrm>
            <a:off x="38735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Assets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37" name="Rectangle 9"/>
          <p:cNvSpPr>
            <a:spLocks noChangeArrowheads="1"/>
          </p:cNvSpPr>
          <p:nvPr/>
        </p:nvSpPr>
        <p:spPr bwMode="auto">
          <a:xfrm>
            <a:off x="36104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38" name="Rectangle 8"/>
          <p:cNvSpPr>
            <a:spLocks noChangeArrowheads="1"/>
          </p:cNvSpPr>
          <p:nvPr/>
        </p:nvSpPr>
        <p:spPr bwMode="auto">
          <a:xfrm>
            <a:off x="64008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Products Expertise</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39" name="Rectangle 9"/>
          <p:cNvSpPr>
            <a:spLocks noChangeArrowheads="1"/>
          </p:cNvSpPr>
          <p:nvPr/>
        </p:nvSpPr>
        <p:spPr bwMode="auto">
          <a:xfrm>
            <a:off x="61377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4" name="AutoShape 17"/>
          <p:cNvSpPr>
            <a:spLocks noChangeArrowheads="1"/>
          </p:cNvSpPr>
          <p:nvPr/>
        </p:nvSpPr>
        <p:spPr bwMode="auto">
          <a:xfrm rot="10800000">
            <a:off x="3247712" y="4385121"/>
            <a:ext cx="2599854" cy="233061"/>
          </a:xfrm>
          <a:prstGeom prst="triangle">
            <a:avLst>
              <a:gd name="adj" fmla="val 50000"/>
            </a:avLst>
          </a:prstGeom>
          <a:solidFill>
            <a:schemeClr val="tx1">
              <a:lumMod val="75000"/>
              <a:lumOff val="25000"/>
            </a:schemeClr>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anchor="ctr"/>
          <a:lstStyle/>
          <a:p>
            <a:pPr>
              <a:defRPr/>
            </a:pPr>
            <a:endParaRPr lang="en-US">
              <a:solidFill>
                <a:schemeClr val="bg1"/>
              </a:solidFill>
              <a:latin typeface="Arial" charset="0"/>
            </a:endParaRPr>
          </a:p>
        </p:txBody>
      </p:sp>
      <p:sp>
        <p:nvSpPr>
          <p:cNvPr id="45" name="TextBox 44"/>
          <p:cNvSpPr txBox="1"/>
          <p:nvPr/>
        </p:nvSpPr>
        <p:spPr>
          <a:xfrm>
            <a:off x="3666508" y="4724400"/>
            <a:ext cx="2124692" cy="369332"/>
          </a:xfrm>
          <a:prstGeom prst="rect">
            <a:avLst/>
          </a:prstGeom>
          <a:noFill/>
        </p:spPr>
        <p:txBody>
          <a:bodyPr wrap="square" rtlCol="0">
            <a:spAutoFit/>
          </a:bodyPr>
          <a:lstStyle/>
          <a:p>
            <a:r>
              <a:rPr lang="en-US" b="1" dirty="0" smtClean="0">
                <a:latin typeface="Cambria" pitchFamily="18" charset="0"/>
              </a:rPr>
              <a:t>Value Addition</a:t>
            </a:r>
            <a:endParaRPr lang="en-US" b="1" dirty="0">
              <a:latin typeface="Cambria" pitchFamily="18" charset="0"/>
            </a:endParaRPr>
          </a:p>
        </p:txBody>
      </p:sp>
      <p:sp>
        <p:nvSpPr>
          <p:cNvPr id="19"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25</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7" descr="empty red rectangle"/>
          <p:cNvPicPr preferRelativeResize="0">
            <a:picLocks noChangeArrowheads="1"/>
          </p:cNvPicPr>
          <p:nvPr/>
        </p:nvPicPr>
        <p:blipFill>
          <a:blip r:embed="rId2" cstate="print">
            <a:lum bright="27000" contrast="43000"/>
          </a:blip>
          <a:srcRect/>
          <a:stretch>
            <a:fillRect/>
          </a:stretch>
        </p:blipFill>
        <p:spPr bwMode="auto">
          <a:xfrm>
            <a:off x="2537796" y="4775200"/>
            <a:ext cx="3884613" cy="1435100"/>
          </a:xfrm>
          <a:prstGeom prst="roundRect">
            <a:avLst>
              <a:gd name="adj" fmla="val 8594"/>
            </a:avLst>
          </a:prstGeom>
          <a:solidFill>
            <a:schemeClr val="accent6">
              <a:lumMod val="60000"/>
              <a:lumOff val="40000"/>
            </a:schemeClr>
          </a:solidFill>
          <a:ln>
            <a:noFill/>
          </a:ln>
          <a:effectLst>
            <a:reflection blurRad="12700" stA="38000" endPos="28000" dist="5000" dir="5400000" sy="-100000" algn="bl" rotWithShape="0"/>
          </a:effectLst>
        </p:spPr>
      </p:pic>
      <p:sp>
        <p:nvSpPr>
          <p:cNvPr id="2" name="Title 1"/>
          <p:cNvSpPr>
            <a:spLocks noGrp="1"/>
          </p:cNvSpPr>
          <p:nvPr>
            <p:ph type="title"/>
          </p:nvPr>
        </p:nvSpPr>
        <p:spPr>
          <a:xfrm>
            <a:off x="1228725" y="152400"/>
            <a:ext cx="8753475" cy="448521"/>
          </a:xfrm>
        </p:spPr>
        <p:txBody>
          <a:bodyPr vert="horz" lIns="91440" tIns="45720" rIns="91440" bIns="45720" rtlCol="0" anchor="ctr">
            <a:noAutofit/>
          </a:bodyPr>
          <a:lstStyle/>
          <a:p>
            <a:r>
              <a:rPr lang="en-US" dirty="0"/>
              <a:t>Order Management/Fulfillment</a:t>
            </a:r>
          </a:p>
        </p:txBody>
      </p:sp>
      <p:sp>
        <p:nvSpPr>
          <p:cNvPr id="5" name="AutoShape 7"/>
          <p:cNvSpPr>
            <a:spLocks noChangeArrowheads="1"/>
          </p:cNvSpPr>
          <p:nvPr/>
        </p:nvSpPr>
        <p:spPr bwMode="auto">
          <a:xfrm>
            <a:off x="5930902"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Amdocs Cramer, Clarify</a:t>
            </a:r>
          </a:p>
          <a:p>
            <a:pPr marL="115888"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Oracle M6, OSM, ASAP</a:t>
            </a:r>
          </a:p>
          <a:p>
            <a:pPr marL="115888" indent="-115888" fontAlgn="auto">
              <a:spcBef>
                <a:spcPts val="0"/>
              </a:spcBef>
              <a:spcAft>
                <a:spcPts val="0"/>
              </a:spcAft>
              <a:buClr>
                <a:srgbClr val="0066CC"/>
              </a:buClr>
              <a:buFont typeface="Arial" pitchFamily="34" charset="0"/>
              <a:buChar char="•"/>
              <a:defRPr/>
            </a:pPr>
            <a:r>
              <a:rPr lang="en-US" sz="900" kern="0" dirty="0" err="1" smtClean="0">
                <a:solidFill>
                  <a:sysClr val="windowText" lastClr="000000"/>
                </a:solidFill>
                <a:latin typeface="Calibri" pitchFamily="34" charset="0"/>
              </a:rPr>
              <a:t>Objectel</a:t>
            </a:r>
            <a:endParaRPr lang="en-US" sz="900" kern="0" dirty="0" smtClean="0">
              <a:solidFill>
                <a:sysClr val="windowText" lastClr="000000"/>
              </a:solidFill>
              <a:latin typeface="Calibri" pitchFamily="34" charset="0"/>
            </a:endParaRPr>
          </a:p>
          <a:p>
            <a:pPr marL="115888"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Clarity</a:t>
            </a:r>
          </a:p>
          <a:p>
            <a:pPr marL="115888" indent="-115888" fontAlgn="auto">
              <a:spcBef>
                <a:spcPts val="0"/>
              </a:spcBef>
              <a:spcAft>
                <a:spcPts val="0"/>
              </a:spcAft>
              <a:buClr>
                <a:srgbClr val="0066CC"/>
              </a:buClr>
              <a:buFont typeface="Arial" pitchFamily="34" charset="0"/>
              <a:buChar char="•"/>
              <a:defRPr/>
            </a:pPr>
            <a:r>
              <a:rPr lang="en-US" sz="900" kern="0" dirty="0" err="1" smtClean="0">
                <a:solidFill>
                  <a:sysClr val="windowText" lastClr="000000"/>
                </a:solidFill>
                <a:latin typeface="Calibri" pitchFamily="34" charset="0"/>
              </a:rPr>
              <a:t>Kenan</a:t>
            </a:r>
            <a:r>
              <a:rPr lang="en-US" sz="900" kern="0" dirty="0" smtClean="0">
                <a:solidFill>
                  <a:sysClr val="windowText" lastClr="000000"/>
                </a:solidFill>
                <a:latin typeface="Calibri" pitchFamily="34" charset="0"/>
              </a:rPr>
              <a:t> FX</a:t>
            </a:r>
          </a:p>
          <a:p>
            <a:pPr marL="115888"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PeopleSoft</a:t>
            </a:r>
          </a:p>
          <a:p>
            <a:pPr marL="115888"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Oracle</a:t>
            </a:r>
          </a:p>
          <a:p>
            <a:pPr marL="115888"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Siebel</a:t>
            </a:r>
          </a:p>
          <a:p>
            <a:pPr marL="115888" indent="-115888" fontAlgn="auto">
              <a:spcBef>
                <a:spcPts val="0"/>
              </a:spcBef>
              <a:spcAft>
                <a:spcPts val="0"/>
              </a:spcAft>
              <a:buClr>
                <a:srgbClr val="0066CC"/>
              </a:buClr>
              <a:buFont typeface="Arial" pitchFamily="34" charset="0"/>
              <a:buChar char="•"/>
              <a:defRPr/>
            </a:pPr>
            <a:r>
              <a:rPr lang="en-US" sz="900" kern="0" dirty="0" err="1" smtClean="0">
                <a:solidFill>
                  <a:sysClr val="windowText" lastClr="000000"/>
                </a:solidFill>
                <a:latin typeface="Calibri" pitchFamily="34" charset="0"/>
              </a:rPr>
              <a:t>Tertio</a:t>
            </a:r>
            <a:r>
              <a:rPr lang="en-US" sz="900" kern="0" dirty="0" smtClean="0">
                <a:solidFill>
                  <a:sysClr val="windowText" lastClr="000000"/>
                </a:solidFill>
                <a:latin typeface="Calibri" pitchFamily="34" charset="0"/>
              </a:rPr>
              <a:t> </a:t>
            </a:r>
          </a:p>
          <a:p>
            <a:pPr marL="115888" indent="-115888" fontAlgn="auto">
              <a:spcBef>
                <a:spcPts val="0"/>
              </a:spcBef>
              <a:spcAft>
                <a:spcPts val="0"/>
              </a:spcAft>
              <a:buClr>
                <a:srgbClr val="0066CC"/>
              </a:buClr>
              <a:buFont typeface="Arial" pitchFamily="34" charset="0"/>
              <a:buChar char="•"/>
              <a:defRPr/>
            </a:pPr>
            <a:r>
              <a:rPr lang="en-US" sz="900" kern="0" dirty="0" err="1" smtClean="0">
                <a:solidFill>
                  <a:sysClr val="windowText" lastClr="000000"/>
                </a:solidFill>
                <a:latin typeface="Calibri" pitchFamily="34" charset="0"/>
              </a:rPr>
              <a:t>Comptel</a:t>
            </a:r>
            <a:r>
              <a:rPr lang="en-US" sz="900" kern="0" dirty="0" smtClean="0">
                <a:solidFill>
                  <a:sysClr val="windowText" lastClr="000000"/>
                </a:solidFill>
                <a:latin typeface="Calibri" pitchFamily="34" charset="0"/>
              </a:rPr>
              <a:t> SAS, </a:t>
            </a:r>
            <a:r>
              <a:rPr lang="en-US" sz="900" kern="0" dirty="0" err="1" smtClean="0">
                <a:solidFill>
                  <a:sysClr val="windowText" lastClr="000000"/>
                </a:solidFill>
                <a:latin typeface="Calibri" pitchFamily="34" charset="0"/>
              </a:rPr>
              <a:t>Instalink</a:t>
            </a:r>
            <a:endParaRPr lang="en-US" sz="900" kern="0" dirty="0" smtClean="0">
              <a:solidFill>
                <a:sysClr val="windowText" lastClr="000000"/>
              </a:solidFill>
              <a:latin typeface="Calibri" pitchFamily="34" charset="0"/>
            </a:endParaRPr>
          </a:p>
          <a:p>
            <a:pPr marL="115888" indent="-115888" fontAlgn="auto">
              <a:spcBef>
                <a:spcPts val="0"/>
              </a:spcBef>
              <a:spcAft>
                <a:spcPts val="0"/>
              </a:spcAft>
              <a:buClr>
                <a:srgbClr val="0066CC"/>
              </a:buClr>
              <a:buFont typeface="Arial" pitchFamily="34" charset="0"/>
              <a:buChar char="•"/>
              <a:defRPr/>
            </a:pPr>
            <a:r>
              <a:rPr lang="en-US" sz="900" kern="0" dirty="0" err="1" smtClean="0">
                <a:solidFill>
                  <a:sysClr val="windowText" lastClr="000000"/>
                </a:solidFill>
                <a:latin typeface="Calibri" pitchFamily="34" charset="0"/>
              </a:rPr>
              <a:t>Comptec</a:t>
            </a:r>
            <a:endParaRPr lang="en-US" sz="900" kern="0" dirty="0" smtClean="0">
              <a:solidFill>
                <a:sysClr val="windowText" lastClr="000000"/>
              </a:solidFill>
              <a:latin typeface="Calibri" pitchFamily="34" charset="0"/>
            </a:endParaRPr>
          </a:p>
          <a:p>
            <a:pPr marL="115888"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CEON</a:t>
            </a:r>
          </a:p>
          <a:p>
            <a:pPr marL="115888" indent="-115888" fontAlgn="auto">
              <a:spcBef>
                <a:spcPts val="0"/>
              </a:spcBef>
              <a:spcAft>
                <a:spcPts val="0"/>
              </a:spcAft>
              <a:buClr>
                <a:srgbClr val="0066CC"/>
              </a:buClr>
              <a:buFont typeface="Arial" pitchFamily="34" charset="0"/>
              <a:buChar char="•"/>
              <a:defRPr/>
            </a:pPr>
            <a:r>
              <a:rPr lang="en-US" sz="900" kern="0" dirty="0" err="1" smtClean="0">
                <a:solidFill>
                  <a:sysClr val="windowText" lastClr="000000"/>
                </a:solidFill>
                <a:latin typeface="Calibri" pitchFamily="34" charset="0"/>
              </a:rPr>
              <a:t>Tribold</a:t>
            </a:r>
            <a:r>
              <a:rPr lang="en-US" sz="900" kern="0" dirty="0" smtClean="0">
                <a:solidFill>
                  <a:sysClr val="windowText" lastClr="000000"/>
                </a:solidFill>
                <a:latin typeface="Calibri" pitchFamily="34" charset="0"/>
              </a:rPr>
              <a:t> </a:t>
            </a:r>
          </a:p>
          <a:p>
            <a:pPr marL="115888" indent="-115888" fontAlgn="auto">
              <a:spcBef>
                <a:spcPts val="0"/>
              </a:spcBef>
              <a:spcAft>
                <a:spcPts val="0"/>
              </a:spcAft>
              <a:buClr>
                <a:srgbClr val="0066CC"/>
              </a:buClr>
              <a:buFont typeface="Arial" pitchFamily="34" charset="0"/>
              <a:buChar char="•"/>
              <a:defRPr/>
            </a:pPr>
            <a:r>
              <a:rPr lang="en-US" sz="900" kern="0" dirty="0" err="1" smtClean="0">
                <a:solidFill>
                  <a:sysClr val="windowText" lastClr="000000"/>
                </a:solidFill>
                <a:latin typeface="Calibri" pitchFamily="34" charset="0"/>
              </a:rPr>
              <a:t>Syniverse</a:t>
            </a:r>
            <a:endParaRPr lang="en-US" sz="900" kern="0" dirty="0" smtClean="0">
              <a:solidFill>
                <a:sysClr val="windowText" lastClr="000000"/>
              </a:solidFill>
              <a:latin typeface="Calibri" pitchFamily="34" charset="0"/>
            </a:endParaRPr>
          </a:p>
        </p:txBody>
      </p:sp>
      <p:sp>
        <p:nvSpPr>
          <p:cNvPr id="6" name="AutoShape 7"/>
          <p:cNvSpPr>
            <a:spLocks noChangeArrowheads="1"/>
          </p:cNvSpPr>
          <p:nvPr/>
        </p:nvSpPr>
        <p:spPr bwMode="auto">
          <a:xfrm>
            <a:off x="3390900"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indent="-115888" fontAlgn="auto">
              <a:spcBef>
                <a:spcPts val="0"/>
              </a:spcBef>
              <a:spcAft>
                <a:spcPts val="0"/>
              </a:spcAft>
              <a:buClr>
                <a:srgbClr val="0066CC"/>
              </a:buClr>
              <a:buFont typeface="Arial" pitchFamily="34" charset="0"/>
              <a:buChar char="•"/>
              <a:defRPr/>
            </a:pPr>
            <a:endParaRPr lang="en-US" sz="1200" kern="0" dirty="0" smtClean="0">
              <a:solidFill>
                <a:sysClr val="windowText" lastClr="000000"/>
              </a:solidFill>
              <a:latin typeface="Calibri" pitchFamily="34" charset="0"/>
            </a:endParaRPr>
          </a:p>
        </p:txBody>
      </p:sp>
      <p:sp>
        <p:nvSpPr>
          <p:cNvPr id="7" name="AutoShape 7"/>
          <p:cNvSpPr>
            <a:spLocks noChangeArrowheads="1"/>
          </p:cNvSpPr>
          <p:nvPr/>
        </p:nvSpPr>
        <p:spPr bwMode="auto">
          <a:xfrm>
            <a:off x="838200" y="1194706"/>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lvl="0"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End to end solutions</a:t>
            </a:r>
          </a:p>
          <a:p>
            <a:pPr marL="115888" lvl="0"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CRM/ERP Implementation &amp; Integration</a:t>
            </a:r>
          </a:p>
          <a:p>
            <a:pPr marL="115888" lvl="0" indent="-115888" fontAlgn="auto">
              <a:spcBef>
                <a:spcPts val="0"/>
              </a:spcBef>
              <a:spcAft>
                <a:spcPts val="0"/>
              </a:spcAft>
              <a:buClr>
                <a:srgbClr val="0066CC"/>
              </a:buClr>
              <a:buFont typeface="Arial" pitchFamily="34" charset="0"/>
              <a:buChar char="•"/>
              <a:defRPr/>
            </a:pPr>
            <a:r>
              <a:rPr lang="en-US" sz="900" kern="0" dirty="0" err="1" smtClean="0">
                <a:solidFill>
                  <a:sysClr val="windowText" lastClr="000000"/>
                </a:solidFill>
                <a:latin typeface="Calibri" pitchFamily="34" charset="0"/>
              </a:rPr>
              <a:t>Selfcare</a:t>
            </a:r>
            <a:endParaRPr lang="en-US" sz="900" kern="0" dirty="0" smtClean="0">
              <a:solidFill>
                <a:sysClr val="windowText" lastClr="000000"/>
              </a:solidFill>
              <a:latin typeface="Calibri" pitchFamily="34" charset="0"/>
            </a:endParaRPr>
          </a:p>
          <a:p>
            <a:pPr marL="115888" lvl="0"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Order Management </a:t>
            </a:r>
          </a:p>
          <a:p>
            <a:pPr marL="115888" lvl="0"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Service Management</a:t>
            </a:r>
          </a:p>
          <a:p>
            <a:pPr marL="115888" lvl="0"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Sales Force Automation</a:t>
            </a:r>
          </a:p>
          <a:p>
            <a:pPr marL="115888" lvl="0"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Testing and Maintenance</a:t>
            </a:r>
          </a:p>
          <a:p>
            <a:pPr marL="115888" lvl="0"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Data Migration</a:t>
            </a:r>
          </a:p>
          <a:p>
            <a:pPr marL="115888" lvl="0"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Production Support</a:t>
            </a:r>
          </a:p>
          <a:p>
            <a:pPr marL="115888" lvl="0"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Data Cleansing</a:t>
            </a:r>
          </a:p>
          <a:p>
            <a:pPr marL="115888" lvl="0"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Trouble Management</a:t>
            </a:r>
          </a:p>
          <a:p>
            <a:pPr marL="115888" lvl="0"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Number portability</a:t>
            </a:r>
          </a:p>
          <a:p>
            <a:pPr marL="115888" lvl="0"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PLM</a:t>
            </a:r>
          </a:p>
          <a:p>
            <a:pPr marL="115888" lvl="0" indent="-115888" fontAlgn="auto">
              <a:spcBef>
                <a:spcPts val="0"/>
              </a:spcBef>
              <a:spcAft>
                <a:spcPts val="0"/>
              </a:spcAft>
              <a:buClr>
                <a:srgbClr val="0066CC"/>
              </a:buClr>
              <a:buFont typeface="Arial" pitchFamily="34" charset="0"/>
              <a:buChar char="•"/>
              <a:defRPr/>
            </a:pPr>
            <a:r>
              <a:rPr lang="en-US" sz="900" kern="0" dirty="0" err="1" smtClean="0">
                <a:solidFill>
                  <a:sysClr val="windowText" lastClr="000000"/>
                </a:solidFill>
                <a:latin typeface="Calibri" pitchFamily="34" charset="0"/>
              </a:rPr>
              <a:t>FTTx</a:t>
            </a:r>
            <a:endParaRPr lang="en-US" sz="900" kern="0" dirty="0" smtClean="0">
              <a:solidFill>
                <a:sysClr val="windowText" lastClr="000000"/>
              </a:solidFill>
              <a:latin typeface="Calibri" pitchFamily="34" charset="0"/>
            </a:endParaRPr>
          </a:p>
          <a:p>
            <a:pPr marL="115888" lvl="0"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BPM</a:t>
            </a:r>
          </a:p>
          <a:p>
            <a:pPr marL="115888" lvl="0"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Mobile Fulfillment</a:t>
            </a:r>
          </a:p>
          <a:p>
            <a:pPr marL="115888" lvl="0"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Inventory Consolidation</a:t>
            </a:r>
          </a:p>
          <a:p>
            <a:pPr marL="115888" lvl="0" indent="-115888" fontAlgn="auto">
              <a:spcBef>
                <a:spcPts val="0"/>
              </a:spcBef>
              <a:spcAft>
                <a:spcPts val="0"/>
              </a:spcAft>
              <a:buClr>
                <a:srgbClr val="0066CC"/>
              </a:buClr>
              <a:buFont typeface="Arial" pitchFamily="34" charset="0"/>
              <a:buChar char="•"/>
              <a:defRPr/>
            </a:pPr>
            <a:r>
              <a:rPr lang="en-US" sz="900" kern="0" dirty="0" err="1" smtClean="0">
                <a:solidFill>
                  <a:sysClr val="windowText" lastClr="000000"/>
                </a:solidFill>
                <a:latin typeface="Calibri" pitchFamily="34" charset="0"/>
              </a:rPr>
              <a:t>InventoryMigration</a:t>
            </a:r>
            <a:endParaRPr lang="en-US" sz="900" kern="0" dirty="0" smtClean="0">
              <a:solidFill>
                <a:sysClr val="windowText" lastClr="000000"/>
              </a:solidFill>
              <a:latin typeface="Calibri" pitchFamily="34" charset="0"/>
            </a:endParaRPr>
          </a:p>
        </p:txBody>
      </p:sp>
      <p:sp>
        <p:nvSpPr>
          <p:cNvPr id="8" name="Rectangle 8"/>
          <p:cNvSpPr>
            <a:spLocks noChangeArrowheads="1"/>
          </p:cNvSpPr>
          <p:nvPr/>
        </p:nvSpPr>
        <p:spPr bwMode="auto">
          <a:xfrm>
            <a:off x="1282700" y="7747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Offerings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9" name="Rectangle 9"/>
          <p:cNvSpPr>
            <a:spLocks noChangeArrowheads="1"/>
          </p:cNvSpPr>
          <p:nvPr/>
        </p:nvSpPr>
        <p:spPr bwMode="auto">
          <a:xfrm>
            <a:off x="1019628" y="7747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pic>
        <p:nvPicPr>
          <p:cNvPr id="27" name="Picture 12" descr="10%"/>
          <p:cNvPicPr>
            <a:picLocks noChangeAspect="1" noChangeArrowheads="1"/>
          </p:cNvPicPr>
          <p:nvPr/>
        </p:nvPicPr>
        <p:blipFill>
          <a:blip r:embed="rId3" cstate="print"/>
          <a:srcRect/>
          <a:stretch>
            <a:fillRect/>
          </a:stretch>
        </p:blipFill>
        <p:spPr bwMode="auto">
          <a:xfrm>
            <a:off x="2411022" y="4508501"/>
            <a:ext cx="562615" cy="1944688"/>
          </a:xfrm>
          <a:prstGeom prst="rect">
            <a:avLst/>
          </a:prstGeom>
          <a:noFill/>
          <a:ln w="12700" algn="ctr">
            <a:noFill/>
            <a:miter lim="800000"/>
            <a:headEnd/>
            <a:tailEnd/>
          </a:ln>
        </p:spPr>
      </p:pic>
      <p:pic>
        <p:nvPicPr>
          <p:cNvPr id="28" name="Picture 15" descr="10%"/>
          <p:cNvPicPr>
            <a:picLocks noChangeAspect="1" noChangeArrowheads="1"/>
          </p:cNvPicPr>
          <p:nvPr/>
        </p:nvPicPr>
        <p:blipFill>
          <a:blip r:embed="rId4" cstate="print"/>
          <a:srcRect/>
          <a:stretch>
            <a:fillRect/>
          </a:stretch>
        </p:blipFill>
        <p:spPr bwMode="auto">
          <a:xfrm>
            <a:off x="5991248" y="4498975"/>
            <a:ext cx="558160" cy="1978025"/>
          </a:xfrm>
          <a:prstGeom prst="rect">
            <a:avLst/>
          </a:prstGeom>
          <a:noFill/>
          <a:ln w="12700" algn="ctr">
            <a:noFill/>
            <a:miter lim="800000"/>
            <a:headEnd/>
            <a:tailEnd/>
          </a:ln>
        </p:spPr>
      </p:pic>
      <p:sp>
        <p:nvSpPr>
          <p:cNvPr id="30" name="Rectangle 29"/>
          <p:cNvSpPr/>
          <p:nvPr/>
        </p:nvSpPr>
        <p:spPr>
          <a:xfrm>
            <a:off x="2828308" y="4979074"/>
            <a:ext cx="3543300" cy="1223412"/>
          </a:xfrm>
          <a:prstGeom prst="rect">
            <a:avLst/>
          </a:prstGeom>
        </p:spPr>
        <p:txBody>
          <a:bodyPr wrap="square">
            <a:spAutoFit/>
          </a:bodyPr>
          <a:lstStyle/>
          <a:p>
            <a:pPr marL="115888" indent="-115888">
              <a:buClr>
                <a:srgbClr val="4E84C4"/>
              </a:buClr>
              <a:buFont typeface="Arial" pitchFamily="34" charset="0"/>
              <a:buChar char="•"/>
              <a:defRPr/>
            </a:pPr>
            <a:r>
              <a:rPr lang="en-US" sz="1050" dirty="0" smtClean="0">
                <a:solidFill>
                  <a:srgbClr val="000000"/>
                </a:solidFill>
                <a:latin typeface="Calibri" pitchFamily="34" charset="0"/>
              </a:rPr>
              <a:t>Highly customized, cost effective solution with short time to market</a:t>
            </a:r>
          </a:p>
          <a:p>
            <a:pPr marL="115888" indent="-115888">
              <a:buClr>
                <a:srgbClr val="4E84C4"/>
              </a:buClr>
              <a:buFont typeface="Arial" pitchFamily="34" charset="0"/>
              <a:buChar char="•"/>
              <a:defRPr/>
            </a:pPr>
            <a:r>
              <a:rPr lang="en-US" sz="1050" dirty="0" smtClean="0">
                <a:solidFill>
                  <a:srgbClr val="000000"/>
                </a:solidFill>
                <a:latin typeface="Calibri" pitchFamily="34" charset="0"/>
              </a:rPr>
              <a:t>Integrated one-face OM interface for multiple business lines</a:t>
            </a:r>
          </a:p>
          <a:p>
            <a:pPr marL="115888" indent="-115888">
              <a:buClr>
                <a:srgbClr val="4E84C4"/>
              </a:buClr>
              <a:buFont typeface="Arial" pitchFamily="34" charset="0"/>
              <a:buChar char="•"/>
              <a:defRPr/>
            </a:pPr>
            <a:r>
              <a:rPr lang="en-US" sz="1050" dirty="0" smtClean="0">
                <a:solidFill>
                  <a:srgbClr val="000000"/>
                </a:solidFill>
                <a:latin typeface="Calibri" pitchFamily="34" charset="0"/>
              </a:rPr>
              <a:t>Improved service fulfillment and activation response time by over 60%</a:t>
            </a:r>
          </a:p>
          <a:p>
            <a:pPr marL="115888" indent="-115888">
              <a:buClr>
                <a:srgbClr val="4E84C4"/>
              </a:buClr>
              <a:buFont typeface="Arial" pitchFamily="34" charset="0"/>
              <a:buChar char="•"/>
              <a:defRPr/>
            </a:pPr>
            <a:r>
              <a:rPr lang="en-US" sz="1050" dirty="0" smtClean="0">
                <a:solidFill>
                  <a:srgbClr val="000000"/>
                </a:solidFill>
                <a:latin typeface="Calibri" pitchFamily="34" charset="0"/>
              </a:rPr>
              <a:t>Improved customer experience</a:t>
            </a:r>
          </a:p>
        </p:txBody>
      </p:sp>
      <p:sp>
        <p:nvSpPr>
          <p:cNvPr id="36" name="Rectangle 8"/>
          <p:cNvSpPr>
            <a:spLocks noChangeArrowheads="1"/>
          </p:cNvSpPr>
          <p:nvPr/>
        </p:nvSpPr>
        <p:spPr bwMode="auto">
          <a:xfrm>
            <a:off x="38735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Assets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37" name="Rectangle 9"/>
          <p:cNvSpPr>
            <a:spLocks noChangeArrowheads="1"/>
          </p:cNvSpPr>
          <p:nvPr/>
        </p:nvSpPr>
        <p:spPr bwMode="auto">
          <a:xfrm>
            <a:off x="36104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38" name="Rectangle 8"/>
          <p:cNvSpPr>
            <a:spLocks noChangeArrowheads="1"/>
          </p:cNvSpPr>
          <p:nvPr/>
        </p:nvSpPr>
        <p:spPr bwMode="auto">
          <a:xfrm>
            <a:off x="64008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Products Expertise</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39" name="Rectangle 9"/>
          <p:cNvSpPr>
            <a:spLocks noChangeArrowheads="1"/>
          </p:cNvSpPr>
          <p:nvPr/>
        </p:nvSpPr>
        <p:spPr bwMode="auto">
          <a:xfrm>
            <a:off x="61377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4" name="AutoShape 17"/>
          <p:cNvSpPr>
            <a:spLocks noChangeArrowheads="1"/>
          </p:cNvSpPr>
          <p:nvPr/>
        </p:nvSpPr>
        <p:spPr bwMode="auto">
          <a:xfrm rot="10800000">
            <a:off x="3247712" y="4385121"/>
            <a:ext cx="2599854" cy="233061"/>
          </a:xfrm>
          <a:prstGeom prst="triangle">
            <a:avLst>
              <a:gd name="adj" fmla="val 50000"/>
            </a:avLst>
          </a:prstGeom>
          <a:solidFill>
            <a:schemeClr val="tx1">
              <a:lumMod val="75000"/>
              <a:lumOff val="25000"/>
            </a:schemeClr>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anchor="ctr"/>
          <a:lstStyle/>
          <a:p>
            <a:pPr>
              <a:defRPr/>
            </a:pPr>
            <a:endParaRPr lang="en-US">
              <a:solidFill>
                <a:schemeClr val="bg1"/>
              </a:solidFill>
              <a:latin typeface="Arial" charset="0"/>
            </a:endParaRPr>
          </a:p>
        </p:txBody>
      </p:sp>
      <p:sp>
        <p:nvSpPr>
          <p:cNvPr id="45" name="TextBox 44"/>
          <p:cNvSpPr txBox="1"/>
          <p:nvPr/>
        </p:nvSpPr>
        <p:spPr>
          <a:xfrm>
            <a:off x="3666508" y="4724400"/>
            <a:ext cx="2124692" cy="369332"/>
          </a:xfrm>
          <a:prstGeom prst="rect">
            <a:avLst/>
          </a:prstGeom>
          <a:noFill/>
        </p:spPr>
        <p:txBody>
          <a:bodyPr wrap="square" rtlCol="0">
            <a:spAutoFit/>
          </a:bodyPr>
          <a:lstStyle/>
          <a:p>
            <a:r>
              <a:rPr lang="en-US" b="1" dirty="0" smtClean="0">
                <a:latin typeface="Cambria" pitchFamily="18" charset="0"/>
              </a:rPr>
              <a:t>Value Addition</a:t>
            </a:r>
            <a:endParaRPr lang="en-US" b="1" dirty="0">
              <a:latin typeface="Cambria" pitchFamily="18" charset="0"/>
            </a:endParaRPr>
          </a:p>
        </p:txBody>
      </p:sp>
      <p:sp>
        <p:nvSpPr>
          <p:cNvPr id="18" name="Rectangle 17"/>
          <p:cNvSpPr/>
          <p:nvPr/>
        </p:nvSpPr>
        <p:spPr>
          <a:xfrm>
            <a:off x="3376792" y="1308670"/>
            <a:ext cx="1454515" cy="2723823"/>
          </a:xfrm>
          <a:prstGeom prst="rect">
            <a:avLst/>
          </a:prstGeom>
        </p:spPr>
        <p:txBody>
          <a:bodyPr wrap="square">
            <a:spAutoFit/>
          </a:bodyPr>
          <a:lstStyle/>
          <a:p>
            <a:pPr marL="115888"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Activation Adapters ASAP/</a:t>
            </a:r>
            <a:r>
              <a:rPr lang="en-US" sz="900" kern="0" dirty="0" err="1" smtClean="0">
                <a:solidFill>
                  <a:sysClr val="windowText" lastClr="000000"/>
                </a:solidFill>
                <a:latin typeface="Calibri" pitchFamily="34" charset="0"/>
              </a:rPr>
              <a:t>Comptel</a:t>
            </a:r>
            <a:endParaRPr lang="en-US" sz="900" kern="0" dirty="0" smtClean="0">
              <a:solidFill>
                <a:sysClr val="windowText" lastClr="000000"/>
              </a:solidFill>
              <a:latin typeface="Calibri" pitchFamily="34" charset="0"/>
            </a:endParaRPr>
          </a:p>
          <a:p>
            <a:pPr marL="115888"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Activation Solution</a:t>
            </a:r>
          </a:p>
          <a:p>
            <a:pPr marL="115888"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Process flows</a:t>
            </a:r>
          </a:p>
          <a:p>
            <a:pPr marL="115888"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KPIs</a:t>
            </a:r>
          </a:p>
          <a:p>
            <a:pPr marL="115888"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Point of Sale</a:t>
            </a:r>
          </a:p>
          <a:p>
            <a:pPr marL="115888"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Self Care solution on </a:t>
            </a:r>
            <a:r>
              <a:rPr lang="en-US" sz="900" kern="0" dirty="0" err="1" smtClean="0">
                <a:solidFill>
                  <a:sysClr val="windowText" lastClr="000000"/>
                </a:solidFill>
                <a:latin typeface="Calibri" pitchFamily="34" charset="0"/>
              </a:rPr>
              <a:t>Netonomy</a:t>
            </a:r>
            <a:endParaRPr lang="en-US" sz="900" kern="0" dirty="0" smtClean="0">
              <a:solidFill>
                <a:sysClr val="windowText" lastClr="000000"/>
              </a:solidFill>
              <a:latin typeface="Calibri" pitchFamily="34" charset="0"/>
            </a:endParaRPr>
          </a:p>
          <a:p>
            <a:pPr marL="115888"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Product Evaluation Criteria</a:t>
            </a:r>
          </a:p>
          <a:p>
            <a:pPr marL="115888"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Requirements gathering questionnaire</a:t>
            </a:r>
          </a:p>
          <a:p>
            <a:pPr marL="115888"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CRM – Siebel,                 </a:t>
            </a:r>
            <a:r>
              <a:rPr lang="en-US" sz="900" kern="0" dirty="0" err="1" smtClean="0">
                <a:solidFill>
                  <a:sysClr val="windowText" lastClr="000000"/>
                </a:solidFill>
                <a:latin typeface="Calibri" pitchFamily="34" charset="0"/>
              </a:rPr>
              <a:t>Peoplesoft</a:t>
            </a:r>
            <a:r>
              <a:rPr lang="en-US" sz="900" kern="0" dirty="0" smtClean="0">
                <a:solidFill>
                  <a:sysClr val="windowText" lastClr="000000"/>
                </a:solidFill>
                <a:latin typeface="Calibri" pitchFamily="34" charset="0"/>
              </a:rPr>
              <a:t> Accelerator</a:t>
            </a:r>
          </a:p>
          <a:p>
            <a:pPr marL="115888"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OSM Accelerators</a:t>
            </a:r>
          </a:p>
          <a:p>
            <a:pPr marL="115888"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PLM Accelerator – Solution, Analytics, process, I2L Framework</a:t>
            </a:r>
          </a:p>
          <a:p>
            <a:pPr marL="115888" indent="-115888" fontAlgn="auto">
              <a:spcBef>
                <a:spcPts val="0"/>
              </a:spcBef>
              <a:spcAft>
                <a:spcPts val="0"/>
              </a:spcAft>
              <a:buClr>
                <a:srgbClr val="0066CC"/>
              </a:buClr>
              <a:buFont typeface="Arial" pitchFamily="34" charset="0"/>
              <a:buChar char="•"/>
              <a:defRPr/>
            </a:pPr>
            <a:endParaRPr lang="en-US" sz="900" kern="0" dirty="0">
              <a:solidFill>
                <a:sysClr val="windowText" lastClr="000000"/>
              </a:solidFill>
              <a:latin typeface="Calibri" pitchFamily="34" charset="0"/>
            </a:endParaRPr>
          </a:p>
        </p:txBody>
      </p:sp>
      <p:sp>
        <p:nvSpPr>
          <p:cNvPr id="19" name="Rectangle 18"/>
          <p:cNvSpPr/>
          <p:nvPr/>
        </p:nvSpPr>
        <p:spPr>
          <a:xfrm>
            <a:off x="4700169" y="1310185"/>
            <a:ext cx="1141073" cy="2702256"/>
          </a:xfrm>
          <a:prstGeom prst="rect">
            <a:avLst/>
          </a:prstGeom>
        </p:spPr>
        <p:txBody>
          <a:bodyPr wrap="square">
            <a:spAutoFit/>
          </a:bodyPr>
          <a:lstStyle/>
          <a:p>
            <a:pPr marL="115888"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Test scenarios</a:t>
            </a:r>
          </a:p>
          <a:p>
            <a:pPr marL="115888"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Activation  Integration </a:t>
            </a:r>
          </a:p>
          <a:p>
            <a:pPr marL="115888"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    APIs</a:t>
            </a:r>
          </a:p>
          <a:p>
            <a:pPr marL="115888"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TCS </a:t>
            </a:r>
            <a:r>
              <a:rPr lang="en-US" sz="900" kern="0" dirty="0" err="1" smtClean="0">
                <a:solidFill>
                  <a:sysClr val="windowText" lastClr="000000"/>
                </a:solidFill>
                <a:latin typeface="Calibri" pitchFamily="34" charset="0"/>
              </a:rPr>
              <a:t>SoFT</a:t>
            </a:r>
            <a:r>
              <a:rPr lang="en-US" sz="900" kern="0" dirty="0" smtClean="0">
                <a:solidFill>
                  <a:sysClr val="windowText" lastClr="000000"/>
                </a:solidFill>
                <a:latin typeface="Calibri" pitchFamily="34" charset="0"/>
              </a:rPr>
              <a:t> Framework</a:t>
            </a:r>
          </a:p>
          <a:p>
            <a:pPr marL="115888"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SOLAR Framework</a:t>
            </a:r>
          </a:p>
          <a:p>
            <a:pPr marL="115888"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Implementation accelerators – POS, </a:t>
            </a:r>
            <a:r>
              <a:rPr lang="en-US" sz="900" kern="0" dirty="0" err="1" smtClean="0">
                <a:solidFill>
                  <a:sysClr val="windowText" lastClr="000000"/>
                </a:solidFill>
                <a:latin typeface="Calibri" pitchFamily="34" charset="0"/>
              </a:rPr>
              <a:t>Selfcare</a:t>
            </a:r>
            <a:r>
              <a:rPr lang="en-US" sz="900" kern="0" dirty="0" smtClean="0">
                <a:solidFill>
                  <a:sysClr val="windowText" lastClr="000000"/>
                </a:solidFill>
                <a:latin typeface="Calibri" pitchFamily="34" charset="0"/>
              </a:rPr>
              <a:t>, Number, SIM. Voucher, Loyalty, Commissions, Dealer, Device, Prepaid CRM</a:t>
            </a:r>
          </a:p>
          <a:p>
            <a:pPr marL="115888" indent="-115888" fontAlgn="auto">
              <a:spcBef>
                <a:spcPts val="0"/>
              </a:spcBef>
              <a:spcAft>
                <a:spcPts val="0"/>
              </a:spcAft>
              <a:buClr>
                <a:srgbClr val="0066CC"/>
              </a:buClr>
              <a:buFont typeface="Arial" pitchFamily="34" charset="0"/>
              <a:buChar char="•"/>
              <a:defRPr/>
            </a:pPr>
            <a:r>
              <a:rPr lang="en-US" sz="900" kern="0" dirty="0" smtClean="0">
                <a:solidFill>
                  <a:sysClr val="windowText" lastClr="000000"/>
                </a:solidFill>
                <a:latin typeface="Calibri" pitchFamily="34" charset="0"/>
              </a:rPr>
              <a:t>MNP solution Accelerators</a:t>
            </a:r>
          </a:p>
          <a:p>
            <a:pPr marL="115888" indent="-115888">
              <a:buClr>
                <a:schemeClr val="accent3"/>
              </a:buClr>
              <a:buFont typeface="Arial" pitchFamily="34" charset="0"/>
              <a:buChar char="•"/>
              <a:defRPr/>
            </a:pPr>
            <a:endParaRPr lang="en-US" sz="800" dirty="0">
              <a:solidFill>
                <a:schemeClr val="accent3"/>
              </a:solidFill>
            </a:endParaRPr>
          </a:p>
        </p:txBody>
      </p:sp>
      <p:sp>
        <p:nvSpPr>
          <p:cNvPr id="21"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26</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7" descr="empty red rectangle"/>
          <p:cNvPicPr preferRelativeResize="0">
            <a:picLocks noChangeArrowheads="1"/>
          </p:cNvPicPr>
          <p:nvPr/>
        </p:nvPicPr>
        <p:blipFill>
          <a:blip r:embed="rId2" cstate="print">
            <a:lum bright="27000" contrast="43000"/>
          </a:blip>
          <a:srcRect/>
          <a:stretch>
            <a:fillRect/>
          </a:stretch>
        </p:blipFill>
        <p:spPr bwMode="auto">
          <a:xfrm>
            <a:off x="2537796" y="4775200"/>
            <a:ext cx="3884613" cy="1435100"/>
          </a:xfrm>
          <a:prstGeom prst="roundRect">
            <a:avLst>
              <a:gd name="adj" fmla="val 8594"/>
            </a:avLst>
          </a:prstGeom>
          <a:solidFill>
            <a:schemeClr val="accent6">
              <a:lumMod val="60000"/>
              <a:lumOff val="40000"/>
            </a:schemeClr>
          </a:solidFill>
          <a:ln>
            <a:noFill/>
          </a:ln>
          <a:effectLst>
            <a:reflection blurRad="12700" stA="38000" endPos="28000" dist="5000" dir="5400000" sy="-100000" algn="bl" rotWithShape="0"/>
          </a:effectLst>
        </p:spPr>
      </p:pic>
      <p:sp>
        <p:nvSpPr>
          <p:cNvPr id="2" name="Title 1"/>
          <p:cNvSpPr>
            <a:spLocks noGrp="1"/>
          </p:cNvSpPr>
          <p:nvPr>
            <p:ph type="title"/>
          </p:nvPr>
        </p:nvSpPr>
        <p:spPr>
          <a:xfrm>
            <a:off x="1228725" y="152400"/>
            <a:ext cx="8753475" cy="448521"/>
          </a:xfrm>
        </p:spPr>
        <p:txBody>
          <a:bodyPr vert="horz" lIns="91440" tIns="45720" rIns="91440" bIns="45720" rtlCol="0" anchor="ctr">
            <a:noAutofit/>
          </a:bodyPr>
          <a:lstStyle/>
          <a:p>
            <a:r>
              <a:rPr lang="en-US" dirty="0"/>
              <a:t>Billing/Mediation</a:t>
            </a:r>
          </a:p>
        </p:txBody>
      </p:sp>
      <p:sp>
        <p:nvSpPr>
          <p:cNvPr id="5" name="AutoShape 7"/>
          <p:cNvSpPr>
            <a:spLocks noChangeArrowheads="1"/>
          </p:cNvSpPr>
          <p:nvPr/>
        </p:nvSpPr>
        <p:spPr bwMode="auto">
          <a:xfrm>
            <a:off x="5930902"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Comverse </a:t>
            </a:r>
            <a:r>
              <a:rPr lang="en-US" sz="1200" kern="0" dirty="0" err="1" smtClean="0">
                <a:solidFill>
                  <a:sysClr val="windowText" lastClr="000000"/>
                </a:solidFill>
                <a:latin typeface="Calibri" pitchFamily="34" charset="0"/>
              </a:rPr>
              <a:t>Kenan</a:t>
            </a:r>
            <a:r>
              <a:rPr lang="en-US" sz="1200" kern="0" dirty="0" smtClean="0">
                <a:solidFill>
                  <a:sysClr val="windowText" lastClr="000000"/>
                </a:solidFill>
                <a:latin typeface="Calibri" pitchFamily="34" charset="0"/>
              </a:rPr>
              <a:t> </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Convergys IRB</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Oracle BRM</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Intec </a:t>
            </a:r>
            <a:r>
              <a:rPr lang="en-US" sz="1200" kern="0" dirty="0" err="1" smtClean="0">
                <a:solidFill>
                  <a:sysClr val="windowText" lastClr="000000"/>
                </a:solidFill>
                <a:latin typeface="Calibri" pitchFamily="34" charset="0"/>
              </a:rPr>
              <a:t>Singl.eView</a:t>
            </a:r>
            <a:endParaRPr lang="en-US" sz="1200" kern="0" dirty="0" smtClean="0">
              <a:solidFill>
                <a:sysClr val="windowText" lastClr="000000"/>
              </a:solidFill>
              <a:latin typeface="Calibri" pitchFamily="34" charset="0"/>
            </a:endParaRPr>
          </a:p>
          <a:p>
            <a:pPr marL="115888" lvl="0" indent="-115888" fontAlgn="auto">
              <a:spcBef>
                <a:spcPts val="0"/>
              </a:spcBef>
              <a:spcAft>
                <a:spcPts val="0"/>
              </a:spcAft>
              <a:buClr>
                <a:srgbClr val="0066CC"/>
              </a:buClr>
              <a:buFont typeface="Arial" pitchFamily="34" charset="0"/>
              <a:buChar char="•"/>
              <a:defRPr/>
            </a:pPr>
            <a:r>
              <a:rPr lang="en-US" sz="1200" kern="0" dirty="0" err="1" smtClean="0">
                <a:solidFill>
                  <a:sysClr val="windowText" lastClr="000000"/>
                </a:solidFill>
                <a:latin typeface="Calibri" pitchFamily="34" charset="0"/>
              </a:rPr>
              <a:t>Suntec</a:t>
            </a:r>
            <a:r>
              <a:rPr lang="en-US" sz="1200" kern="0" dirty="0" smtClean="0">
                <a:solidFill>
                  <a:sysClr val="windowText" lastClr="000000"/>
                </a:solidFill>
                <a:latin typeface="Calibri" pitchFamily="34" charset="0"/>
              </a:rPr>
              <a:t> TBMS</a:t>
            </a:r>
          </a:p>
          <a:p>
            <a:pPr marL="115888" lvl="0" indent="-115888" fontAlgn="auto">
              <a:spcBef>
                <a:spcPts val="0"/>
              </a:spcBef>
              <a:spcAft>
                <a:spcPts val="0"/>
              </a:spcAft>
              <a:buClr>
                <a:srgbClr val="0066CC"/>
              </a:buClr>
              <a:buFont typeface="Arial" pitchFamily="34" charset="0"/>
              <a:buChar char="•"/>
              <a:defRPr/>
            </a:pPr>
            <a:r>
              <a:rPr lang="en-US" sz="1200" kern="0" dirty="0" err="1" smtClean="0">
                <a:solidFill>
                  <a:sysClr val="windowText" lastClr="000000"/>
                </a:solidFill>
                <a:latin typeface="Calibri" pitchFamily="34" charset="0"/>
              </a:rPr>
              <a:t>Metratech</a:t>
            </a:r>
            <a:r>
              <a:rPr lang="en-US" sz="1200" kern="0" dirty="0" smtClean="0">
                <a:solidFill>
                  <a:sysClr val="windowText" lastClr="000000"/>
                </a:solidFill>
                <a:latin typeface="Calibri" pitchFamily="34" charset="0"/>
              </a:rPr>
              <a:t> </a:t>
            </a:r>
          </a:p>
          <a:p>
            <a:pPr marL="115888" lvl="0" indent="-115888" fontAlgn="auto">
              <a:spcBef>
                <a:spcPts val="0"/>
              </a:spcBef>
              <a:spcAft>
                <a:spcPts val="0"/>
              </a:spcAft>
              <a:buClr>
                <a:srgbClr val="0066CC"/>
              </a:buClr>
              <a:buFont typeface="Arial" pitchFamily="34" charset="0"/>
              <a:buChar char="•"/>
              <a:defRPr/>
            </a:pPr>
            <a:r>
              <a:rPr lang="en-US" sz="1200" kern="0" dirty="0" err="1" smtClean="0">
                <a:solidFill>
                  <a:sysClr val="windowText" lastClr="000000"/>
                </a:solidFill>
                <a:latin typeface="Calibri" pitchFamily="34" charset="0"/>
              </a:rPr>
              <a:t>Comptel</a:t>
            </a:r>
            <a:endParaRPr lang="en-US" sz="1200" kern="0" dirty="0" smtClean="0">
              <a:solidFill>
                <a:sysClr val="windowText" lastClr="000000"/>
              </a:solidFill>
              <a:latin typeface="Calibri" pitchFamily="34" charset="0"/>
            </a:endParaRP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Intec </a:t>
            </a:r>
            <a:r>
              <a:rPr lang="en-US" sz="1200" kern="0" dirty="0" err="1" smtClean="0">
                <a:solidFill>
                  <a:sysClr val="windowText" lastClr="000000"/>
                </a:solidFill>
                <a:latin typeface="Calibri" pitchFamily="34" charset="0"/>
              </a:rPr>
              <a:t>IntermediatE</a:t>
            </a:r>
            <a:endParaRPr lang="en-US" sz="1200" kern="0" dirty="0" smtClean="0">
              <a:solidFill>
                <a:sysClr val="windowText" lastClr="000000"/>
              </a:solidFill>
              <a:latin typeface="Calibri" pitchFamily="34" charset="0"/>
            </a:endParaRPr>
          </a:p>
          <a:p>
            <a:pPr marL="115888" lvl="0" indent="-115888" fontAlgn="auto">
              <a:spcBef>
                <a:spcPts val="0"/>
              </a:spcBef>
              <a:spcAft>
                <a:spcPts val="0"/>
              </a:spcAft>
              <a:buClr>
                <a:srgbClr val="0066CC"/>
              </a:buClr>
              <a:buFont typeface="Arial" pitchFamily="34" charset="0"/>
              <a:buChar char="•"/>
              <a:defRPr/>
            </a:pPr>
            <a:r>
              <a:rPr lang="en-US" sz="1200" kern="0" dirty="0" err="1" smtClean="0">
                <a:solidFill>
                  <a:sysClr val="windowText" lastClr="000000"/>
                </a:solidFill>
                <a:latin typeface="Calibri" pitchFamily="34" charset="0"/>
              </a:rPr>
              <a:t>Openet</a:t>
            </a:r>
            <a:endParaRPr lang="en-US" sz="1200" kern="0" dirty="0" smtClean="0">
              <a:solidFill>
                <a:sysClr val="windowText" lastClr="000000"/>
              </a:solidFill>
              <a:latin typeface="Calibri" pitchFamily="34" charset="0"/>
            </a:endParaRP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Comverse mediation</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Intec </a:t>
            </a:r>
            <a:r>
              <a:rPr lang="en-US" sz="1200" kern="0" dirty="0" err="1" smtClean="0">
                <a:solidFill>
                  <a:sysClr val="windowText" lastClr="000000"/>
                </a:solidFill>
                <a:latin typeface="Calibri" pitchFamily="34" charset="0"/>
              </a:rPr>
              <a:t>InterconnecT</a:t>
            </a:r>
            <a:endParaRPr lang="en-US" sz="1200" kern="0" dirty="0" smtClean="0">
              <a:solidFill>
                <a:sysClr val="windowText" lastClr="000000"/>
              </a:solidFill>
              <a:latin typeface="Calibri" pitchFamily="34" charset="0"/>
            </a:endParaRP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Amdocs FBF</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Intense</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Tallyman</a:t>
            </a:r>
          </a:p>
        </p:txBody>
      </p:sp>
      <p:sp>
        <p:nvSpPr>
          <p:cNvPr id="6" name="AutoShape 7"/>
          <p:cNvSpPr>
            <a:spLocks noChangeArrowheads="1"/>
          </p:cNvSpPr>
          <p:nvPr/>
        </p:nvSpPr>
        <p:spPr bwMode="auto">
          <a:xfrm>
            <a:off x="3390900"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Dedicated billing product COE</a:t>
            </a:r>
          </a:p>
          <a:p>
            <a:pPr marL="115888"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IT Services Implementation Accelerators </a:t>
            </a:r>
          </a:p>
          <a:p>
            <a:pPr marL="115888"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Product Evaluation Kit</a:t>
            </a:r>
          </a:p>
          <a:p>
            <a:pPr marL="115888"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Telecom Labs  &amp; </a:t>
            </a:r>
            <a:r>
              <a:rPr lang="en-US" sz="1100" kern="0" dirty="0" err="1" smtClean="0">
                <a:solidFill>
                  <a:sysClr val="windowText" lastClr="000000"/>
                </a:solidFill>
                <a:latin typeface="Calibri" pitchFamily="34" charset="0"/>
              </a:rPr>
              <a:t>CoE</a:t>
            </a:r>
            <a:endParaRPr lang="en-US" sz="1100" kern="0" dirty="0" smtClean="0">
              <a:solidFill>
                <a:sysClr val="windowText" lastClr="000000"/>
              </a:solidFill>
              <a:latin typeface="Calibri" pitchFamily="34" charset="0"/>
            </a:endParaRPr>
          </a:p>
          <a:p>
            <a:pPr marL="115888"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BPO Toolkit</a:t>
            </a:r>
          </a:p>
          <a:p>
            <a:pPr marL="115888"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Data Model for Billing</a:t>
            </a:r>
          </a:p>
          <a:p>
            <a:pPr marL="115888"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SOFT</a:t>
            </a:r>
          </a:p>
          <a:p>
            <a:pPr marL="115888"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FMC Methodology &amp; process flows</a:t>
            </a:r>
          </a:p>
          <a:p>
            <a:pPr marL="115888"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Business Process Flows</a:t>
            </a:r>
          </a:p>
          <a:p>
            <a:pPr marL="115888"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PPC Analysis Framework</a:t>
            </a:r>
          </a:p>
          <a:p>
            <a:pPr marL="115888"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PPC Process</a:t>
            </a:r>
          </a:p>
          <a:p>
            <a:pPr marL="115888"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Business KPIs Definition </a:t>
            </a:r>
          </a:p>
          <a:p>
            <a:pPr marL="115888"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Testing Framework Data model</a:t>
            </a:r>
          </a:p>
        </p:txBody>
      </p:sp>
      <p:sp>
        <p:nvSpPr>
          <p:cNvPr id="7" name="AutoShape 7"/>
          <p:cNvSpPr>
            <a:spLocks noChangeArrowheads="1"/>
          </p:cNvSpPr>
          <p:nvPr/>
        </p:nvSpPr>
        <p:spPr bwMode="auto">
          <a:xfrm>
            <a:off x="838200" y="1194706"/>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Billing Transformation: Lean Operations, Billing Migration, Testing, Billing process consulting Architecture Assessment, B2O for Process and Systems Rationalization</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Billing Convergence: Prepaid Postpaid Convergence, FMC,  E- Stapling, System Integration</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NGN Impact On Billing</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Billing Self Care and Analytics </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NGN Settlement</a:t>
            </a:r>
          </a:p>
        </p:txBody>
      </p:sp>
      <p:sp>
        <p:nvSpPr>
          <p:cNvPr id="8" name="Rectangle 8"/>
          <p:cNvSpPr>
            <a:spLocks noChangeArrowheads="1"/>
          </p:cNvSpPr>
          <p:nvPr/>
        </p:nvSpPr>
        <p:spPr bwMode="auto">
          <a:xfrm>
            <a:off x="1282700" y="7747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Offerings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9" name="Rectangle 9"/>
          <p:cNvSpPr>
            <a:spLocks noChangeArrowheads="1"/>
          </p:cNvSpPr>
          <p:nvPr/>
        </p:nvSpPr>
        <p:spPr bwMode="auto">
          <a:xfrm>
            <a:off x="1019628" y="7747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pic>
        <p:nvPicPr>
          <p:cNvPr id="27" name="Picture 12" descr="10%"/>
          <p:cNvPicPr>
            <a:picLocks noChangeAspect="1" noChangeArrowheads="1"/>
          </p:cNvPicPr>
          <p:nvPr/>
        </p:nvPicPr>
        <p:blipFill>
          <a:blip r:embed="rId3" cstate="print"/>
          <a:srcRect/>
          <a:stretch>
            <a:fillRect/>
          </a:stretch>
        </p:blipFill>
        <p:spPr bwMode="auto">
          <a:xfrm>
            <a:off x="2411022" y="4508501"/>
            <a:ext cx="562615" cy="1944688"/>
          </a:xfrm>
          <a:prstGeom prst="rect">
            <a:avLst/>
          </a:prstGeom>
          <a:noFill/>
          <a:ln w="12700" algn="ctr">
            <a:noFill/>
            <a:miter lim="800000"/>
            <a:headEnd/>
            <a:tailEnd/>
          </a:ln>
        </p:spPr>
      </p:pic>
      <p:pic>
        <p:nvPicPr>
          <p:cNvPr id="28" name="Picture 15" descr="10%"/>
          <p:cNvPicPr>
            <a:picLocks noChangeAspect="1" noChangeArrowheads="1"/>
          </p:cNvPicPr>
          <p:nvPr/>
        </p:nvPicPr>
        <p:blipFill>
          <a:blip r:embed="rId4" cstate="print"/>
          <a:srcRect/>
          <a:stretch>
            <a:fillRect/>
          </a:stretch>
        </p:blipFill>
        <p:spPr bwMode="auto">
          <a:xfrm>
            <a:off x="5991248" y="4498975"/>
            <a:ext cx="558160" cy="1978025"/>
          </a:xfrm>
          <a:prstGeom prst="rect">
            <a:avLst/>
          </a:prstGeom>
          <a:noFill/>
          <a:ln w="12700" algn="ctr">
            <a:noFill/>
            <a:miter lim="800000"/>
            <a:headEnd/>
            <a:tailEnd/>
          </a:ln>
        </p:spPr>
      </p:pic>
      <p:sp>
        <p:nvSpPr>
          <p:cNvPr id="30" name="Rectangle 29"/>
          <p:cNvSpPr/>
          <p:nvPr/>
        </p:nvSpPr>
        <p:spPr>
          <a:xfrm>
            <a:off x="2828308" y="4979074"/>
            <a:ext cx="3543300" cy="1269578"/>
          </a:xfrm>
          <a:prstGeom prst="rect">
            <a:avLst/>
          </a:prstGeom>
        </p:spPr>
        <p:txBody>
          <a:bodyPr wrap="square">
            <a:spAutoFit/>
          </a:bodyPr>
          <a:lstStyle/>
          <a:p>
            <a:pPr marL="115888" indent="-115888">
              <a:buClr>
                <a:srgbClr val="4E84C4"/>
              </a:buClr>
              <a:buFont typeface="Arial" pitchFamily="34" charset="0"/>
              <a:buChar char="•"/>
              <a:defRPr/>
            </a:pPr>
            <a:r>
              <a:rPr lang="en-US" sz="850" dirty="0" smtClean="0">
                <a:solidFill>
                  <a:srgbClr val="000000"/>
                </a:solidFill>
                <a:latin typeface="Calibri" pitchFamily="34" charset="0"/>
              </a:rPr>
              <a:t>Up to 30% cost savings due to solution accelerators</a:t>
            </a:r>
          </a:p>
          <a:p>
            <a:pPr marL="115888" indent="-115888">
              <a:buClr>
                <a:srgbClr val="4E84C4"/>
              </a:buClr>
              <a:buFont typeface="Arial" pitchFamily="34" charset="0"/>
              <a:buChar char="•"/>
              <a:defRPr/>
            </a:pPr>
            <a:r>
              <a:rPr lang="en-US" sz="850" dirty="0" smtClean="0">
                <a:solidFill>
                  <a:srgbClr val="000000"/>
                </a:solidFill>
                <a:latin typeface="Calibri" pitchFamily="34" charset="0"/>
              </a:rPr>
              <a:t>Improved customer satisfaction through a value added single  billing solution</a:t>
            </a:r>
          </a:p>
          <a:p>
            <a:pPr marL="115888" indent="-115888">
              <a:buClr>
                <a:srgbClr val="4E84C4"/>
              </a:buClr>
              <a:buFont typeface="Arial" pitchFamily="34" charset="0"/>
              <a:buChar char="•"/>
              <a:defRPr/>
            </a:pPr>
            <a:r>
              <a:rPr lang="en-US" sz="850" dirty="0" smtClean="0">
                <a:solidFill>
                  <a:srgbClr val="000000"/>
                </a:solidFill>
                <a:latin typeface="Calibri" pitchFamily="34" charset="0"/>
              </a:rPr>
              <a:t>Pre built COTS Billing CRM Integrations Collaborative SI, ISV solutioning </a:t>
            </a:r>
          </a:p>
          <a:p>
            <a:pPr marL="115888" indent="-115888">
              <a:buClr>
                <a:srgbClr val="4E84C4"/>
              </a:buClr>
              <a:buFont typeface="Arial" pitchFamily="34" charset="0"/>
              <a:buChar char="•"/>
              <a:defRPr/>
            </a:pPr>
            <a:r>
              <a:rPr lang="en-US" sz="850" dirty="0" smtClean="0">
                <a:solidFill>
                  <a:srgbClr val="000000"/>
                </a:solidFill>
                <a:latin typeface="Calibri" pitchFamily="34" charset="0"/>
              </a:rPr>
              <a:t>Pre-defined best practice billing business processes </a:t>
            </a:r>
          </a:p>
          <a:p>
            <a:pPr marL="115888" indent="-115888">
              <a:buClr>
                <a:srgbClr val="4E84C4"/>
              </a:buClr>
              <a:buFont typeface="Arial" pitchFamily="34" charset="0"/>
              <a:buChar char="•"/>
              <a:defRPr/>
            </a:pPr>
            <a:r>
              <a:rPr lang="en-US" sz="850" dirty="0" smtClean="0">
                <a:solidFill>
                  <a:srgbClr val="000000"/>
                </a:solidFill>
                <a:latin typeface="Calibri" pitchFamily="34" charset="0"/>
              </a:rPr>
              <a:t>Robust Onsite-Offshore Delivery ensuring cost-effectiveness and rapid project execution</a:t>
            </a:r>
          </a:p>
          <a:p>
            <a:pPr marL="115888" indent="-115888">
              <a:buClr>
                <a:srgbClr val="4E84C4"/>
              </a:buClr>
              <a:buFont typeface="Arial" pitchFamily="34" charset="0"/>
              <a:buChar char="•"/>
              <a:defRPr/>
            </a:pPr>
            <a:r>
              <a:rPr lang="en-US" sz="850" dirty="0" smtClean="0">
                <a:solidFill>
                  <a:srgbClr val="000000"/>
                </a:solidFill>
                <a:latin typeface="Calibri" pitchFamily="34" charset="0"/>
              </a:rPr>
              <a:t>Experience of leading successful multi-vendor engagement </a:t>
            </a:r>
          </a:p>
          <a:p>
            <a:pPr marL="115888" indent="-115888">
              <a:buClr>
                <a:srgbClr val="4E84C4"/>
              </a:buClr>
              <a:buFont typeface="Arial" pitchFamily="34" charset="0"/>
              <a:buChar char="•"/>
              <a:defRPr/>
            </a:pPr>
            <a:r>
              <a:rPr lang="en-US" sz="850" dirty="0" smtClean="0">
                <a:solidFill>
                  <a:srgbClr val="000000"/>
                </a:solidFill>
                <a:latin typeface="Calibri" pitchFamily="34" charset="0"/>
              </a:rPr>
              <a:t>Strong Business Domain Knowledge</a:t>
            </a:r>
          </a:p>
        </p:txBody>
      </p:sp>
      <p:sp>
        <p:nvSpPr>
          <p:cNvPr id="36" name="Rectangle 8"/>
          <p:cNvSpPr>
            <a:spLocks noChangeArrowheads="1"/>
          </p:cNvSpPr>
          <p:nvPr/>
        </p:nvSpPr>
        <p:spPr bwMode="auto">
          <a:xfrm>
            <a:off x="38735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Assets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37" name="Rectangle 9"/>
          <p:cNvSpPr>
            <a:spLocks noChangeArrowheads="1"/>
          </p:cNvSpPr>
          <p:nvPr/>
        </p:nvSpPr>
        <p:spPr bwMode="auto">
          <a:xfrm>
            <a:off x="36104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38" name="Rectangle 8"/>
          <p:cNvSpPr>
            <a:spLocks noChangeArrowheads="1"/>
          </p:cNvSpPr>
          <p:nvPr/>
        </p:nvSpPr>
        <p:spPr bwMode="auto">
          <a:xfrm>
            <a:off x="64008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Products Expertise</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39" name="Rectangle 9"/>
          <p:cNvSpPr>
            <a:spLocks noChangeArrowheads="1"/>
          </p:cNvSpPr>
          <p:nvPr/>
        </p:nvSpPr>
        <p:spPr bwMode="auto">
          <a:xfrm>
            <a:off x="61377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4" name="AutoShape 17"/>
          <p:cNvSpPr>
            <a:spLocks noChangeArrowheads="1"/>
          </p:cNvSpPr>
          <p:nvPr/>
        </p:nvSpPr>
        <p:spPr bwMode="auto">
          <a:xfrm rot="10800000">
            <a:off x="3247712" y="4385121"/>
            <a:ext cx="2599854" cy="233061"/>
          </a:xfrm>
          <a:prstGeom prst="triangle">
            <a:avLst>
              <a:gd name="adj" fmla="val 50000"/>
            </a:avLst>
          </a:prstGeom>
          <a:solidFill>
            <a:schemeClr val="tx1">
              <a:lumMod val="75000"/>
              <a:lumOff val="25000"/>
            </a:schemeClr>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anchor="ctr"/>
          <a:lstStyle/>
          <a:p>
            <a:pPr>
              <a:defRPr/>
            </a:pPr>
            <a:endParaRPr lang="en-US">
              <a:solidFill>
                <a:schemeClr val="bg1"/>
              </a:solidFill>
              <a:latin typeface="Arial" charset="0"/>
            </a:endParaRPr>
          </a:p>
        </p:txBody>
      </p:sp>
      <p:sp>
        <p:nvSpPr>
          <p:cNvPr id="45" name="TextBox 44"/>
          <p:cNvSpPr txBox="1"/>
          <p:nvPr/>
        </p:nvSpPr>
        <p:spPr>
          <a:xfrm>
            <a:off x="3666508" y="4724400"/>
            <a:ext cx="2048492" cy="369332"/>
          </a:xfrm>
          <a:prstGeom prst="rect">
            <a:avLst/>
          </a:prstGeom>
          <a:noFill/>
        </p:spPr>
        <p:txBody>
          <a:bodyPr wrap="square" rtlCol="0">
            <a:spAutoFit/>
          </a:bodyPr>
          <a:lstStyle/>
          <a:p>
            <a:r>
              <a:rPr lang="en-US" b="1" dirty="0" smtClean="0">
                <a:latin typeface="Cambria" pitchFamily="18" charset="0"/>
              </a:rPr>
              <a:t>Value Addition</a:t>
            </a:r>
            <a:endParaRPr lang="en-US" b="1" dirty="0">
              <a:latin typeface="Cambria" pitchFamily="18" charset="0"/>
            </a:endParaRPr>
          </a:p>
        </p:txBody>
      </p:sp>
      <p:sp>
        <p:nvSpPr>
          <p:cNvPr id="19"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27</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7" descr="empty red rectangle"/>
          <p:cNvPicPr preferRelativeResize="0">
            <a:picLocks noChangeArrowheads="1"/>
          </p:cNvPicPr>
          <p:nvPr/>
        </p:nvPicPr>
        <p:blipFill>
          <a:blip r:embed="rId2" cstate="print">
            <a:lum bright="27000" contrast="43000"/>
          </a:blip>
          <a:srcRect/>
          <a:stretch>
            <a:fillRect/>
          </a:stretch>
        </p:blipFill>
        <p:spPr bwMode="auto">
          <a:xfrm>
            <a:off x="2537796" y="4775200"/>
            <a:ext cx="3884613" cy="1435100"/>
          </a:xfrm>
          <a:prstGeom prst="roundRect">
            <a:avLst>
              <a:gd name="adj" fmla="val 8594"/>
            </a:avLst>
          </a:prstGeom>
          <a:solidFill>
            <a:schemeClr val="accent6">
              <a:lumMod val="60000"/>
              <a:lumOff val="40000"/>
            </a:schemeClr>
          </a:solidFill>
          <a:ln>
            <a:noFill/>
          </a:ln>
          <a:effectLst>
            <a:reflection blurRad="12700" stA="38000" endPos="28000" dist="5000" dir="5400000" sy="-100000" algn="bl" rotWithShape="0"/>
          </a:effectLst>
        </p:spPr>
      </p:pic>
      <p:sp>
        <p:nvSpPr>
          <p:cNvPr id="2" name="Title 1"/>
          <p:cNvSpPr>
            <a:spLocks noGrp="1"/>
          </p:cNvSpPr>
          <p:nvPr>
            <p:ph type="title"/>
          </p:nvPr>
        </p:nvSpPr>
        <p:spPr>
          <a:xfrm>
            <a:off x="1295400" y="152400"/>
            <a:ext cx="8753475" cy="448521"/>
          </a:xfrm>
        </p:spPr>
        <p:txBody>
          <a:bodyPr vert="horz" lIns="91440" tIns="45720" rIns="91440" bIns="45720" rtlCol="0" anchor="ctr">
            <a:noAutofit/>
          </a:bodyPr>
          <a:lstStyle/>
          <a:p>
            <a:r>
              <a:rPr lang="en-US" dirty="0"/>
              <a:t>Revenue Assurance </a:t>
            </a:r>
          </a:p>
        </p:txBody>
      </p:sp>
      <p:sp>
        <p:nvSpPr>
          <p:cNvPr id="5" name="AutoShape 7"/>
          <p:cNvSpPr>
            <a:spLocks noChangeArrowheads="1"/>
          </p:cNvSpPr>
          <p:nvPr/>
        </p:nvSpPr>
        <p:spPr bwMode="auto">
          <a:xfrm>
            <a:off x="5930902"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Experience in Connective Revenue Assurance solution.</a:t>
            </a:r>
          </a:p>
          <a:p>
            <a:pPr marL="115888"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Exposure to </a:t>
            </a:r>
            <a:r>
              <a:rPr lang="en-US" sz="1100" kern="0" dirty="0" err="1" smtClean="0">
                <a:solidFill>
                  <a:sysClr val="windowText" lastClr="000000"/>
                </a:solidFill>
                <a:latin typeface="Calibri" pitchFamily="34" charset="0"/>
              </a:rPr>
              <a:t>Ectel</a:t>
            </a:r>
            <a:r>
              <a:rPr lang="en-US" sz="1100" kern="0" dirty="0" smtClean="0">
                <a:solidFill>
                  <a:sysClr val="windowText" lastClr="000000"/>
                </a:solidFill>
                <a:latin typeface="Calibri" pitchFamily="34" charset="0"/>
              </a:rPr>
              <a:t> Revenue Assurance.</a:t>
            </a:r>
          </a:p>
          <a:p>
            <a:pPr marL="115888"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Exposure to </a:t>
            </a:r>
            <a:r>
              <a:rPr lang="en-US" sz="1100" kern="0" dirty="0" err="1" smtClean="0">
                <a:solidFill>
                  <a:sysClr val="windowText" lastClr="000000"/>
                </a:solidFill>
                <a:latin typeface="Calibri" pitchFamily="34" charset="0"/>
              </a:rPr>
              <a:t>Subex</a:t>
            </a:r>
            <a:r>
              <a:rPr lang="en-US" sz="1100" kern="0" dirty="0" smtClean="0">
                <a:solidFill>
                  <a:sysClr val="windowText" lastClr="000000"/>
                </a:solidFill>
                <a:latin typeface="Calibri" pitchFamily="34" charset="0"/>
              </a:rPr>
              <a:t> - Azure Revenue Assurance solution</a:t>
            </a:r>
          </a:p>
        </p:txBody>
      </p:sp>
      <p:sp>
        <p:nvSpPr>
          <p:cNvPr id="6" name="AutoShape 7"/>
          <p:cNvSpPr>
            <a:spLocks noChangeArrowheads="1"/>
          </p:cNvSpPr>
          <p:nvPr/>
        </p:nvSpPr>
        <p:spPr bwMode="auto">
          <a:xfrm>
            <a:off x="3390900"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indent="-115888" fontAlgn="auto">
              <a:spcBef>
                <a:spcPts val="0"/>
              </a:spcBef>
              <a:spcAft>
                <a:spcPts val="0"/>
              </a:spcAft>
              <a:buClr>
                <a:srgbClr val="0066CC"/>
              </a:buClr>
              <a:buFont typeface="Arial" pitchFamily="34" charset="0"/>
              <a:buChar char="•"/>
              <a:defRPr/>
            </a:pPr>
            <a:r>
              <a:rPr lang="en-US" sz="1050" kern="0" dirty="0" smtClean="0">
                <a:solidFill>
                  <a:sysClr val="windowText" lastClr="000000"/>
                </a:solidFill>
                <a:latin typeface="Calibri" pitchFamily="34" charset="0"/>
              </a:rPr>
              <a:t>Diagnostic Kit </a:t>
            </a:r>
          </a:p>
          <a:p>
            <a:pPr marL="115888" indent="-115888" fontAlgn="auto">
              <a:spcBef>
                <a:spcPts val="0"/>
              </a:spcBef>
              <a:spcAft>
                <a:spcPts val="0"/>
              </a:spcAft>
              <a:buClr>
                <a:srgbClr val="0066CC"/>
              </a:buClr>
              <a:buFont typeface="Arial" pitchFamily="34" charset="0"/>
              <a:buChar char="•"/>
              <a:defRPr/>
            </a:pPr>
            <a:r>
              <a:rPr lang="en-US" sz="1050" kern="0" dirty="0" smtClean="0">
                <a:solidFill>
                  <a:sysClr val="windowText" lastClr="000000"/>
                </a:solidFill>
                <a:latin typeface="Calibri" pitchFamily="34" charset="0"/>
              </a:rPr>
              <a:t>RA Offering documents and collaterals.</a:t>
            </a:r>
          </a:p>
          <a:p>
            <a:pPr marL="115888" indent="-115888" fontAlgn="auto">
              <a:spcBef>
                <a:spcPts val="0"/>
              </a:spcBef>
              <a:spcAft>
                <a:spcPts val="0"/>
              </a:spcAft>
              <a:buClr>
                <a:srgbClr val="0066CC"/>
              </a:buClr>
              <a:buFont typeface="Arial" pitchFamily="34" charset="0"/>
              <a:buChar char="•"/>
              <a:defRPr/>
            </a:pPr>
            <a:r>
              <a:rPr lang="en-US" sz="1050" kern="0" dirty="0" smtClean="0">
                <a:solidFill>
                  <a:sysClr val="windowText" lastClr="000000"/>
                </a:solidFill>
                <a:latin typeface="Calibri" pitchFamily="34" charset="0"/>
              </a:rPr>
              <a:t>RA - response to Proposals</a:t>
            </a:r>
          </a:p>
          <a:p>
            <a:pPr marL="115888" indent="-115888" fontAlgn="auto">
              <a:spcBef>
                <a:spcPts val="0"/>
              </a:spcBef>
              <a:spcAft>
                <a:spcPts val="0"/>
              </a:spcAft>
              <a:buClr>
                <a:srgbClr val="0066CC"/>
              </a:buClr>
              <a:buFont typeface="Arial" pitchFamily="34" charset="0"/>
              <a:buChar char="•"/>
              <a:defRPr/>
            </a:pPr>
            <a:r>
              <a:rPr lang="en-US" sz="1050" kern="0" dirty="0" smtClean="0">
                <a:solidFill>
                  <a:sysClr val="windowText" lastClr="000000"/>
                </a:solidFill>
                <a:latin typeface="Calibri" pitchFamily="34" charset="0"/>
              </a:rPr>
              <a:t>POC methodologies</a:t>
            </a:r>
          </a:p>
          <a:p>
            <a:pPr marL="115888" indent="-115888" fontAlgn="auto">
              <a:spcBef>
                <a:spcPts val="0"/>
              </a:spcBef>
              <a:spcAft>
                <a:spcPts val="0"/>
              </a:spcAft>
              <a:buClr>
                <a:srgbClr val="0066CC"/>
              </a:buClr>
              <a:buFont typeface="Arial" pitchFamily="34" charset="0"/>
              <a:buChar char="•"/>
              <a:defRPr/>
            </a:pPr>
            <a:r>
              <a:rPr lang="en-US" sz="1050" kern="0" dirty="0" smtClean="0">
                <a:solidFill>
                  <a:sysClr val="windowText" lastClr="000000"/>
                </a:solidFill>
                <a:latin typeface="Calibri" pitchFamily="34" charset="0"/>
              </a:rPr>
              <a:t>Application demos</a:t>
            </a:r>
          </a:p>
          <a:p>
            <a:pPr marL="115888" indent="-115888" fontAlgn="auto">
              <a:spcBef>
                <a:spcPts val="0"/>
              </a:spcBef>
              <a:spcAft>
                <a:spcPts val="0"/>
              </a:spcAft>
              <a:buClr>
                <a:srgbClr val="0066CC"/>
              </a:buClr>
              <a:buFont typeface="Arial" pitchFamily="34" charset="0"/>
              <a:buChar char="•"/>
              <a:defRPr/>
            </a:pPr>
            <a:r>
              <a:rPr lang="en-US" sz="1050" kern="0" dirty="0" smtClean="0">
                <a:solidFill>
                  <a:sysClr val="windowText" lastClr="000000"/>
                </a:solidFill>
                <a:latin typeface="Calibri" pitchFamily="34" charset="0"/>
              </a:rPr>
              <a:t>Converters(ASN.1, TAP and HLR)</a:t>
            </a:r>
          </a:p>
          <a:p>
            <a:pPr marL="115888" indent="-115888" fontAlgn="auto">
              <a:spcBef>
                <a:spcPts val="0"/>
              </a:spcBef>
              <a:spcAft>
                <a:spcPts val="0"/>
              </a:spcAft>
              <a:buClr>
                <a:srgbClr val="0066CC"/>
              </a:buClr>
              <a:buFont typeface="Arial" pitchFamily="34" charset="0"/>
              <a:buChar char="•"/>
              <a:defRPr/>
            </a:pPr>
            <a:r>
              <a:rPr lang="en-US" sz="1050" kern="0" dirty="0" smtClean="0">
                <a:solidFill>
                  <a:sysClr val="windowText" lastClr="000000"/>
                </a:solidFill>
                <a:latin typeface="Calibri" pitchFamily="34" charset="0"/>
              </a:rPr>
              <a:t>Shell GUI</a:t>
            </a:r>
          </a:p>
          <a:p>
            <a:pPr marL="115888" indent="-115888" fontAlgn="auto">
              <a:spcBef>
                <a:spcPts val="0"/>
              </a:spcBef>
              <a:spcAft>
                <a:spcPts val="0"/>
              </a:spcAft>
              <a:buClr>
                <a:srgbClr val="0066CC"/>
              </a:buClr>
              <a:buFont typeface="Arial" pitchFamily="34" charset="0"/>
              <a:buChar char="•"/>
              <a:defRPr/>
            </a:pPr>
            <a:r>
              <a:rPr lang="en-US" sz="1050" kern="0" dirty="0" smtClean="0">
                <a:solidFill>
                  <a:sysClr val="windowText" lastClr="000000"/>
                </a:solidFill>
                <a:latin typeface="Calibri" pitchFamily="34" charset="0"/>
              </a:rPr>
              <a:t>Rule Engine GUI</a:t>
            </a:r>
          </a:p>
          <a:p>
            <a:pPr marL="115888" indent="-115888" fontAlgn="auto">
              <a:spcBef>
                <a:spcPts val="0"/>
              </a:spcBef>
              <a:spcAft>
                <a:spcPts val="0"/>
              </a:spcAft>
              <a:buClr>
                <a:srgbClr val="0066CC"/>
              </a:buClr>
              <a:buFont typeface="Arial" pitchFamily="34" charset="0"/>
              <a:buChar char="•"/>
              <a:defRPr/>
            </a:pPr>
            <a:r>
              <a:rPr lang="en-US" sz="1050" kern="0" dirty="0" smtClean="0">
                <a:solidFill>
                  <a:sysClr val="windowText" lastClr="000000"/>
                </a:solidFill>
                <a:latin typeface="Calibri" pitchFamily="34" charset="0"/>
              </a:rPr>
              <a:t>Scheduler</a:t>
            </a:r>
          </a:p>
          <a:p>
            <a:pPr marL="115888" indent="-115888" fontAlgn="auto">
              <a:spcBef>
                <a:spcPts val="0"/>
              </a:spcBef>
              <a:spcAft>
                <a:spcPts val="0"/>
              </a:spcAft>
              <a:buClr>
                <a:srgbClr val="0066CC"/>
              </a:buClr>
              <a:buFont typeface="Arial" pitchFamily="34" charset="0"/>
              <a:buChar char="•"/>
              <a:defRPr/>
            </a:pPr>
            <a:r>
              <a:rPr lang="en-US" sz="1050" kern="0" dirty="0" smtClean="0">
                <a:solidFill>
                  <a:sysClr val="windowText" lastClr="000000"/>
                </a:solidFill>
                <a:latin typeface="Calibri" pitchFamily="34" charset="0"/>
              </a:rPr>
              <a:t>Automated Test Case Generator</a:t>
            </a:r>
          </a:p>
          <a:p>
            <a:pPr marL="115888" indent="-115888" fontAlgn="auto">
              <a:spcBef>
                <a:spcPts val="0"/>
              </a:spcBef>
              <a:spcAft>
                <a:spcPts val="0"/>
              </a:spcAft>
              <a:buClr>
                <a:srgbClr val="0066CC"/>
              </a:buClr>
              <a:buFont typeface="Arial" pitchFamily="34" charset="0"/>
              <a:buChar char="•"/>
              <a:defRPr/>
            </a:pPr>
            <a:r>
              <a:rPr lang="en-US" sz="1050" kern="0" dirty="0" smtClean="0">
                <a:solidFill>
                  <a:sysClr val="windowText" lastClr="000000"/>
                </a:solidFill>
                <a:latin typeface="Calibri" pitchFamily="34" charset="0"/>
              </a:rPr>
              <a:t>Generalized reporting tool</a:t>
            </a:r>
          </a:p>
          <a:p>
            <a:pPr marL="115888" indent="-115888" fontAlgn="auto">
              <a:spcBef>
                <a:spcPts val="0"/>
              </a:spcBef>
              <a:spcAft>
                <a:spcPts val="0"/>
              </a:spcAft>
              <a:buClr>
                <a:srgbClr val="0066CC"/>
              </a:buClr>
              <a:buFont typeface="Arial" pitchFamily="34" charset="0"/>
              <a:buChar char="•"/>
              <a:defRPr/>
            </a:pPr>
            <a:r>
              <a:rPr lang="en-US" sz="1050" kern="0" dirty="0" smtClean="0">
                <a:solidFill>
                  <a:sysClr val="windowText" lastClr="000000"/>
                </a:solidFill>
                <a:latin typeface="Calibri" pitchFamily="34" charset="0"/>
              </a:rPr>
              <a:t>Configurable Dashboard</a:t>
            </a:r>
          </a:p>
          <a:p>
            <a:pPr marL="115888" indent="-115888" fontAlgn="auto">
              <a:spcBef>
                <a:spcPts val="0"/>
              </a:spcBef>
              <a:spcAft>
                <a:spcPts val="0"/>
              </a:spcAft>
              <a:buClr>
                <a:srgbClr val="0066CC"/>
              </a:buClr>
              <a:buFont typeface="Arial" pitchFamily="34" charset="0"/>
              <a:buChar char="•"/>
              <a:defRPr/>
            </a:pPr>
            <a:r>
              <a:rPr lang="en-US" sz="1050" kern="0" dirty="0" smtClean="0">
                <a:solidFill>
                  <a:sysClr val="windowText" lastClr="000000"/>
                </a:solidFill>
                <a:latin typeface="Calibri" pitchFamily="34" charset="0"/>
              </a:rPr>
              <a:t>Automated Error Correction Tool</a:t>
            </a:r>
          </a:p>
          <a:p>
            <a:pPr marL="115888" indent="-115888" fontAlgn="auto">
              <a:spcBef>
                <a:spcPts val="0"/>
              </a:spcBef>
              <a:spcAft>
                <a:spcPts val="0"/>
              </a:spcAft>
              <a:buClr>
                <a:srgbClr val="0066CC"/>
              </a:buClr>
              <a:buFont typeface="Arial" pitchFamily="34" charset="0"/>
              <a:buChar char="•"/>
              <a:defRPr/>
            </a:pPr>
            <a:r>
              <a:rPr lang="en-US" sz="1050" kern="0" dirty="0" smtClean="0">
                <a:solidFill>
                  <a:sysClr val="windowText" lastClr="000000"/>
                </a:solidFill>
                <a:latin typeface="Calibri" pitchFamily="34" charset="0"/>
              </a:rPr>
              <a:t>Workflow</a:t>
            </a:r>
          </a:p>
          <a:p>
            <a:pPr marL="115888" indent="-115888" fontAlgn="auto">
              <a:spcBef>
                <a:spcPts val="0"/>
              </a:spcBef>
              <a:spcAft>
                <a:spcPts val="0"/>
              </a:spcAft>
              <a:buClr>
                <a:srgbClr val="0066CC"/>
              </a:buClr>
              <a:buFont typeface="Arial" pitchFamily="34" charset="0"/>
              <a:buChar char="•"/>
              <a:defRPr/>
            </a:pPr>
            <a:r>
              <a:rPr lang="en-US" sz="1050" kern="0" dirty="0" smtClean="0">
                <a:solidFill>
                  <a:sysClr val="windowText" lastClr="000000"/>
                </a:solidFill>
                <a:latin typeface="Calibri" pitchFamily="34" charset="0"/>
              </a:rPr>
              <a:t>Threshold and                                                          Alarms</a:t>
            </a:r>
          </a:p>
        </p:txBody>
      </p:sp>
      <p:sp>
        <p:nvSpPr>
          <p:cNvPr id="7" name="AutoShape 7"/>
          <p:cNvSpPr>
            <a:spLocks noChangeArrowheads="1"/>
          </p:cNvSpPr>
          <p:nvPr/>
        </p:nvSpPr>
        <p:spPr bwMode="auto">
          <a:xfrm>
            <a:off x="838200" y="1194706"/>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lvl="0"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Unique Approach of RA: Detect-&gt;Probe-&gt;Correct-&gt;Protect</a:t>
            </a:r>
          </a:p>
          <a:p>
            <a:pPr marL="115888" lvl="0"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Revenue assurance consulting</a:t>
            </a:r>
          </a:p>
          <a:p>
            <a:pPr marL="115888" lvl="0"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Robust Diagnostics Methodology</a:t>
            </a:r>
          </a:p>
          <a:p>
            <a:pPr marL="115888" lvl="0"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Victory </a:t>
            </a:r>
            <a:r>
              <a:rPr lang="en-US" sz="1100" kern="0" dirty="0" err="1" smtClean="0">
                <a:solidFill>
                  <a:sysClr val="windowText" lastClr="000000"/>
                </a:solidFill>
                <a:latin typeface="Calibri" pitchFamily="34" charset="0"/>
              </a:rPr>
              <a:t>iRAS</a:t>
            </a:r>
            <a:r>
              <a:rPr lang="en-US" sz="1100" kern="0" dirty="0" smtClean="0">
                <a:solidFill>
                  <a:sysClr val="windowText" lastClr="000000"/>
                </a:solidFill>
                <a:latin typeface="Calibri" pitchFamily="34" charset="0"/>
              </a:rPr>
              <a:t>: E2E Solution that covers Revenue Leakages</a:t>
            </a:r>
          </a:p>
          <a:p>
            <a:pPr marL="115888" lvl="0"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Alliances with different Revenue Assurance products </a:t>
            </a:r>
          </a:p>
          <a:p>
            <a:pPr marL="115888" lvl="0"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BPO offerings - Solution based offerings</a:t>
            </a:r>
          </a:p>
          <a:p>
            <a:pPr marL="115888" lvl="0"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Managed Services</a:t>
            </a:r>
          </a:p>
          <a:p>
            <a:pPr marL="115888" lvl="0"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Solution Implementation                              &amp; Operations</a:t>
            </a:r>
          </a:p>
        </p:txBody>
      </p:sp>
      <p:sp>
        <p:nvSpPr>
          <p:cNvPr id="8" name="Rectangle 8"/>
          <p:cNvSpPr>
            <a:spLocks noChangeArrowheads="1"/>
          </p:cNvSpPr>
          <p:nvPr/>
        </p:nvSpPr>
        <p:spPr bwMode="auto">
          <a:xfrm>
            <a:off x="1282700" y="7747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Offerings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9" name="Rectangle 9"/>
          <p:cNvSpPr>
            <a:spLocks noChangeArrowheads="1"/>
          </p:cNvSpPr>
          <p:nvPr/>
        </p:nvSpPr>
        <p:spPr bwMode="auto">
          <a:xfrm>
            <a:off x="1019628" y="7747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pic>
        <p:nvPicPr>
          <p:cNvPr id="27" name="Picture 12" descr="10%"/>
          <p:cNvPicPr>
            <a:picLocks noChangeAspect="1" noChangeArrowheads="1"/>
          </p:cNvPicPr>
          <p:nvPr/>
        </p:nvPicPr>
        <p:blipFill>
          <a:blip r:embed="rId3" cstate="print"/>
          <a:srcRect/>
          <a:stretch>
            <a:fillRect/>
          </a:stretch>
        </p:blipFill>
        <p:spPr bwMode="auto">
          <a:xfrm>
            <a:off x="2411022" y="4508501"/>
            <a:ext cx="562615" cy="1944688"/>
          </a:xfrm>
          <a:prstGeom prst="rect">
            <a:avLst/>
          </a:prstGeom>
          <a:noFill/>
          <a:ln w="12700" algn="ctr">
            <a:noFill/>
            <a:miter lim="800000"/>
            <a:headEnd/>
            <a:tailEnd/>
          </a:ln>
        </p:spPr>
      </p:pic>
      <p:pic>
        <p:nvPicPr>
          <p:cNvPr id="28" name="Picture 15" descr="10%"/>
          <p:cNvPicPr>
            <a:picLocks noChangeAspect="1" noChangeArrowheads="1"/>
          </p:cNvPicPr>
          <p:nvPr/>
        </p:nvPicPr>
        <p:blipFill>
          <a:blip r:embed="rId4" cstate="print"/>
          <a:srcRect/>
          <a:stretch>
            <a:fillRect/>
          </a:stretch>
        </p:blipFill>
        <p:spPr bwMode="auto">
          <a:xfrm>
            <a:off x="5991248" y="4498975"/>
            <a:ext cx="558160" cy="1978025"/>
          </a:xfrm>
          <a:prstGeom prst="rect">
            <a:avLst/>
          </a:prstGeom>
          <a:noFill/>
          <a:ln w="12700" algn="ctr">
            <a:noFill/>
            <a:miter lim="800000"/>
            <a:headEnd/>
            <a:tailEnd/>
          </a:ln>
        </p:spPr>
      </p:pic>
      <p:sp>
        <p:nvSpPr>
          <p:cNvPr id="30" name="Rectangle 29"/>
          <p:cNvSpPr/>
          <p:nvPr/>
        </p:nvSpPr>
        <p:spPr>
          <a:xfrm>
            <a:off x="2719370" y="5006370"/>
            <a:ext cx="2026800" cy="1169551"/>
          </a:xfrm>
          <a:prstGeom prst="rect">
            <a:avLst/>
          </a:prstGeom>
        </p:spPr>
        <p:txBody>
          <a:bodyPr wrap="square">
            <a:spAutoFit/>
          </a:bodyPr>
          <a:lstStyle/>
          <a:p>
            <a:pPr marL="115888" indent="-115888">
              <a:buClr>
                <a:srgbClr val="4E84C4"/>
              </a:buClr>
              <a:buFont typeface="Arial" pitchFamily="34" charset="0"/>
              <a:buChar char="•"/>
              <a:defRPr/>
            </a:pPr>
            <a:r>
              <a:rPr lang="en-US" sz="1000" dirty="0" smtClean="0">
                <a:solidFill>
                  <a:srgbClr val="000000"/>
                </a:solidFill>
                <a:latin typeface="Calibri" pitchFamily="34" charset="0"/>
              </a:rPr>
              <a:t>Improved customer satisfaction</a:t>
            </a:r>
          </a:p>
          <a:p>
            <a:pPr marL="115888" indent="-115888">
              <a:buClr>
                <a:srgbClr val="4E84C4"/>
              </a:buClr>
              <a:buFont typeface="Arial" pitchFamily="34" charset="0"/>
              <a:buChar char="•"/>
              <a:defRPr/>
            </a:pPr>
            <a:r>
              <a:rPr lang="en-US" sz="1000" dirty="0" smtClean="0">
                <a:solidFill>
                  <a:srgbClr val="000000"/>
                </a:solidFill>
                <a:latin typeface="Calibri" pitchFamily="34" charset="0"/>
              </a:rPr>
              <a:t>Reduced customer care complaints</a:t>
            </a:r>
          </a:p>
          <a:p>
            <a:pPr marL="115888" indent="-115888">
              <a:buClr>
                <a:srgbClr val="4E84C4"/>
              </a:buClr>
              <a:buFont typeface="Arial" pitchFamily="34" charset="0"/>
              <a:buChar char="•"/>
              <a:defRPr/>
            </a:pPr>
            <a:r>
              <a:rPr lang="en-US" sz="1000" dirty="0" smtClean="0">
                <a:solidFill>
                  <a:srgbClr val="000000"/>
                </a:solidFill>
                <a:latin typeface="Calibri" pitchFamily="34" charset="0"/>
              </a:rPr>
              <a:t>Proactive revenue measurement </a:t>
            </a:r>
          </a:p>
          <a:p>
            <a:pPr marL="115888" indent="-115888">
              <a:buClr>
                <a:srgbClr val="4E84C4"/>
              </a:buClr>
              <a:buFont typeface="Arial" pitchFamily="34" charset="0"/>
              <a:buChar char="•"/>
              <a:defRPr/>
            </a:pPr>
            <a:r>
              <a:rPr lang="en-US" sz="1000" dirty="0" smtClean="0">
                <a:solidFill>
                  <a:srgbClr val="000000"/>
                </a:solidFill>
                <a:latin typeface="Calibri" pitchFamily="34" charset="0"/>
              </a:rPr>
              <a:t>Improved system reliability/stability </a:t>
            </a:r>
          </a:p>
          <a:p>
            <a:pPr marL="115888" indent="-115888">
              <a:buClr>
                <a:srgbClr val="4E84C4"/>
              </a:buClr>
              <a:buFont typeface="Arial" pitchFamily="34" charset="0"/>
              <a:buChar char="•"/>
              <a:defRPr/>
            </a:pPr>
            <a:r>
              <a:rPr lang="en-US" sz="1000" dirty="0" smtClean="0">
                <a:solidFill>
                  <a:srgbClr val="000000"/>
                </a:solidFill>
                <a:latin typeface="Calibri" pitchFamily="34" charset="0"/>
              </a:rPr>
              <a:t>3 fold increase in productivity </a:t>
            </a:r>
          </a:p>
        </p:txBody>
      </p:sp>
      <p:sp>
        <p:nvSpPr>
          <p:cNvPr id="36" name="Rectangle 8"/>
          <p:cNvSpPr>
            <a:spLocks noChangeArrowheads="1"/>
          </p:cNvSpPr>
          <p:nvPr/>
        </p:nvSpPr>
        <p:spPr bwMode="auto">
          <a:xfrm>
            <a:off x="38735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Assets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37" name="Rectangle 9"/>
          <p:cNvSpPr>
            <a:spLocks noChangeArrowheads="1"/>
          </p:cNvSpPr>
          <p:nvPr/>
        </p:nvSpPr>
        <p:spPr bwMode="auto">
          <a:xfrm>
            <a:off x="36104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38" name="Rectangle 8"/>
          <p:cNvSpPr>
            <a:spLocks noChangeArrowheads="1"/>
          </p:cNvSpPr>
          <p:nvPr/>
        </p:nvSpPr>
        <p:spPr bwMode="auto">
          <a:xfrm>
            <a:off x="64008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Products Expertise</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39" name="Rectangle 9"/>
          <p:cNvSpPr>
            <a:spLocks noChangeArrowheads="1"/>
          </p:cNvSpPr>
          <p:nvPr/>
        </p:nvSpPr>
        <p:spPr bwMode="auto">
          <a:xfrm>
            <a:off x="61377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4" name="AutoShape 17"/>
          <p:cNvSpPr>
            <a:spLocks noChangeArrowheads="1"/>
          </p:cNvSpPr>
          <p:nvPr/>
        </p:nvSpPr>
        <p:spPr bwMode="auto">
          <a:xfrm rot="10800000">
            <a:off x="3247712" y="4385121"/>
            <a:ext cx="2599854" cy="233061"/>
          </a:xfrm>
          <a:prstGeom prst="triangle">
            <a:avLst>
              <a:gd name="adj" fmla="val 50000"/>
            </a:avLst>
          </a:prstGeom>
          <a:solidFill>
            <a:schemeClr val="tx1">
              <a:lumMod val="75000"/>
              <a:lumOff val="25000"/>
            </a:schemeClr>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anchor="ctr"/>
          <a:lstStyle/>
          <a:p>
            <a:pPr>
              <a:defRPr/>
            </a:pPr>
            <a:endParaRPr lang="en-US">
              <a:solidFill>
                <a:schemeClr val="bg1"/>
              </a:solidFill>
              <a:latin typeface="Arial" charset="0"/>
            </a:endParaRPr>
          </a:p>
        </p:txBody>
      </p:sp>
      <p:sp>
        <p:nvSpPr>
          <p:cNvPr id="45" name="TextBox 44"/>
          <p:cNvSpPr txBox="1"/>
          <p:nvPr/>
        </p:nvSpPr>
        <p:spPr>
          <a:xfrm>
            <a:off x="3666508" y="4724400"/>
            <a:ext cx="2048492" cy="369332"/>
          </a:xfrm>
          <a:prstGeom prst="rect">
            <a:avLst/>
          </a:prstGeom>
          <a:noFill/>
        </p:spPr>
        <p:txBody>
          <a:bodyPr wrap="square" rtlCol="0">
            <a:spAutoFit/>
          </a:bodyPr>
          <a:lstStyle/>
          <a:p>
            <a:r>
              <a:rPr lang="en-US" b="1" dirty="0" smtClean="0">
                <a:latin typeface="Cambria" pitchFamily="18" charset="0"/>
              </a:rPr>
              <a:t>Value Addition</a:t>
            </a:r>
            <a:endParaRPr lang="en-US" b="1" dirty="0">
              <a:latin typeface="Cambria" pitchFamily="18" charset="0"/>
            </a:endParaRPr>
          </a:p>
        </p:txBody>
      </p:sp>
      <p:sp>
        <p:nvSpPr>
          <p:cNvPr id="18" name="Rectangle 17"/>
          <p:cNvSpPr/>
          <p:nvPr/>
        </p:nvSpPr>
        <p:spPr>
          <a:xfrm>
            <a:off x="4601029" y="5005793"/>
            <a:ext cx="1879059" cy="1169551"/>
          </a:xfrm>
          <a:prstGeom prst="rect">
            <a:avLst/>
          </a:prstGeom>
        </p:spPr>
        <p:txBody>
          <a:bodyPr wrap="square">
            <a:spAutoFit/>
          </a:bodyPr>
          <a:lstStyle/>
          <a:p>
            <a:pPr marL="115888" indent="-115888">
              <a:buClr>
                <a:srgbClr val="4E84C4"/>
              </a:buClr>
              <a:buFont typeface="Arial" pitchFamily="34" charset="0"/>
              <a:buChar char="•"/>
              <a:defRPr/>
            </a:pPr>
            <a:r>
              <a:rPr lang="en-US" sz="1000" dirty="0" smtClean="0">
                <a:solidFill>
                  <a:srgbClr val="000000"/>
                </a:solidFill>
                <a:latin typeface="Calibri" pitchFamily="34" charset="0"/>
              </a:rPr>
              <a:t>Efficient opportunity management</a:t>
            </a:r>
          </a:p>
          <a:p>
            <a:pPr marL="115888" indent="-115888">
              <a:buClr>
                <a:srgbClr val="4E84C4"/>
              </a:buClr>
              <a:buFont typeface="Arial" pitchFamily="34" charset="0"/>
              <a:buChar char="•"/>
              <a:defRPr/>
            </a:pPr>
            <a:r>
              <a:rPr lang="en-US" sz="1000" dirty="0" smtClean="0">
                <a:solidFill>
                  <a:srgbClr val="000000"/>
                </a:solidFill>
                <a:latin typeface="Calibri" pitchFamily="34" charset="0"/>
              </a:rPr>
              <a:t>Improved revenue realization</a:t>
            </a:r>
          </a:p>
          <a:p>
            <a:pPr marL="115888" indent="-115888">
              <a:buClr>
                <a:srgbClr val="4E84C4"/>
              </a:buClr>
              <a:buFont typeface="Arial" pitchFamily="34" charset="0"/>
              <a:buChar char="•"/>
              <a:defRPr/>
            </a:pPr>
            <a:r>
              <a:rPr lang="en-US" sz="1000" dirty="0" smtClean="0">
                <a:solidFill>
                  <a:srgbClr val="000000"/>
                </a:solidFill>
                <a:latin typeface="Calibri" pitchFamily="34" charset="0"/>
              </a:rPr>
              <a:t>Improved operational efficiency</a:t>
            </a:r>
          </a:p>
          <a:p>
            <a:pPr marL="115888" indent="-115888">
              <a:buClr>
                <a:srgbClr val="4E84C4"/>
              </a:buClr>
              <a:buFont typeface="Arial" pitchFamily="34" charset="0"/>
              <a:buChar char="•"/>
              <a:defRPr/>
            </a:pPr>
            <a:r>
              <a:rPr lang="en-US" sz="1000" dirty="0" smtClean="0">
                <a:solidFill>
                  <a:srgbClr val="000000"/>
                </a:solidFill>
                <a:latin typeface="Calibri" pitchFamily="34" charset="0"/>
              </a:rPr>
              <a:t>Improved process Understanding</a:t>
            </a:r>
          </a:p>
        </p:txBody>
      </p:sp>
      <p:sp>
        <p:nvSpPr>
          <p:cNvPr id="20"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28</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7" descr="empty red rectangle"/>
          <p:cNvPicPr preferRelativeResize="0">
            <a:picLocks noChangeArrowheads="1"/>
          </p:cNvPicPr>
          <p:nvPr/>
        </p:nvPicPr>
        <p:blipFill>
          <a:blip r:embed="rId2" cstate="print">
            <a:lum bright="27000" contrast="43000"/>
          </a:blip>
          <a:srcRect/>
          <a:stretch>
            <a:fillRect/>
          </a:stretch>
        </p:blipFill>
        <p:spPr bwMode="auto">
          <a:xfrm>
            <a:off x="2537796" y="4775200"/>
            <a:ext cx="3884613" cy="1435100"/>
          </a:xfrm>
          <a:prstGeom prst="roundRect">
            <a:avLst>
              <a:gd name="adj" fmla="val 8594"/>
            </a:avLst>
          </a:prstGeom>
          <a:solidFill>
            <a:schemeClr val="accent6">
              <a:lumMod val="60000"/>
              <a:lumOff val="40000"/>
            </a:schemeClr>
          </a:solidFill>
          <a:ln>
            <a:noFill/>
          </a:ln>
          <a:effectLst>
            <a:reflection blurRad="12700" stA="38000" endPos="28000" dist="5000" dir="5400000" sy="-100000" algn="bl" rotWithShape="0"/>
          </a:effectLst>
        </p:spPr>
      </p:pic>
      <p:sp>
        <p:nvSpPr>
          <p:cNvPr id="2" name="Title 1"/>
          <p:cNvSpPr>
            <a:spLocks noGrp="1"/>
          </p:cNvSpPr>
          <p:nvPr>
            <p:ph type="title"/>
          </p:nvPr>
        </p:nvSpPr>
        <p:spPr>
          <a:xfrm>
            <a:off x="1304925" y="152400"/>
            <a:ext cx="8753475" cy="448521"/>
          </a:xfrm>
        </p:spPr>
        <p:txBody>
          <a:bodyPr vert="horz" lIns="91440" tIns="45720" rIns="91440" bIns="45720" rtlCol="0" anchor="ctr">
            <a:noAutofit/>
          </a:bodyPr>
          <a:lstStyle/>
          <a:p>
            <a:r>
              <a:rPr lang="en-US" dirty="0"/>
              <a:t>Fraud Management </a:t>
            </a:r>
          </a:p>
        </p:txBody>
      </p:sp>
      <p:sp>
        <p:nvSpPr>
          <p:cNvPr id="5" name="AutoShape 7"/>
          <p:cNvSpPr>
            <a:spLocks noChangeArrowheads="1"/>
          </p:cNvSpPr>
          <p:nvPr/>
        </p:nvSpPr>
        <p:spPr bwMode="auto">
          <a:xfrm>
            <a:off x="5930902"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Experience in Connective Revenue Experience in </a:t>
            </a:r>
            <a:r>
              <a:rPr lang="en-US" sz="1150" kern="0" dirty="0" err="1" smtClean="0">
                <a:solidFill>
                  <a:sysClr val="windowText" lastClr="000000"/>
                </a:solidFill>
                <a:latin typeface="Calibri" pitchFamily="34" charset="0"/>
              </a:rPr>
              <a:t>Neural’s</a:t>
            </a:r>
            <a:r>
              <a:rPr lang="en-US" sz="1150" kern="0" dirty="0" smtClean="0">
                <a:solidFill>
                  <a:sysClr val="windowText" lastClr="000000"/>
                </a:solidFill>
                <a:latin typeface="Calibri" pitchFamily="34" charset="0"/>
              </a:rPr>
              <a:t> Minotaur Fraud Management System</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Exposure to </a:t>
            </a:r>
            <a:r>
              <a:rPr lang="en-US" sz="1150" kern="0" dirty="0" err="1" smtClean="0">
                <a:solidFill>
                  <a:sysClr val="windowText" lastClr="000000"/>
                </a:solidFill>
                <a:latin typeface="Calibri" pitchFamily="34" charset="0"/>
              </a:rPr>
              <a:t>Subex’s</a:t>
            </a:r>
            <a:r>
              <a:rPr lang="en-US" sz="1150" kern="0" dirty="0" smtClean="0">
                <a:solidFill>
                  <a:sysClr val="windowText" lastClr="000000"/>
                </a:solidFill>
                <a:latin typeface="Calibri" pitchFamily="34" charset="0"/>
              </a:rPr>
              <a:t> </a:t>
            </a:r>
            <a:r>
              <a:rPr lang="en-US" sz="1150" kern="0" dirty="0" err="1" smtClean="0">
                <a:solidFill>
                  <a:sysClr val="windowText" lastClr="000000"/>
                </a:solidFill>
                <a:latin typeface="Calibri" pitchFamily="34" charset="0"/>
              </a:rPr>
              <a:t>Nikira</a:t>
            </a:r>
            <a:r>
              <a:rPr lang="en-US" sz="1150" kern="0" dirty="0" smtClean="0">
                <a:solidFill>
                  <a:sysClr val="windowText" lastClr="000000"/>
                </a:solidFill>
                <a:latin typeface="Calibri" pitchFamily="34" charset="0"/>
              </a:rPr>
              <a:t> Fraud Management System</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Exposure to </a:t>
            </a:r>
            <a:r>
              <a:rPr lang="en-US" sz="1150" kern="0" dirty="0" err="1" smtClean="0">
                <a:solidFill>
                  <a:sysClr val="windowText" lastClr="000000"/>
                </a:solidFill>
                <a:latin typeface="Calibri" pitchFamily="34" charset="0"/>
              </a:rPr>
              <a:t>Ectel’s</a:t>
            </a:r>
            <a:r>
              <a:rPr lang="en-US" sz="1150" kern="0" dirty="0" smtClean="0">
                <a:solidFill>
                  <a:sysClr val="windowText" lastClr="000000"/>
                </a:solidFill>
                <a:latin typeface="Calibri" pitchFamily="34" charset="0"/>
              </a:rPr>
              <a:t> </a:t>
            </a:r>
            <a:r>
              <a:rPr lang="en-US" sz="1150" kern="0" dirty="0" err="1" smtClean="0">
                <a:solidFill>
                  <a:sysClr val="windowText" lastClr="000000"/>
                </a:solidFill>
                <a:latin typeface="Calibri" pitchFamily="34" charset="0"/>
              </a:rPr>
              <a:t>FraudView</a:t>
            </a:r>
            <a:r>
              <a:rPr lang="en-US" sz="1150" kern="0" dirty="0" smtClean="0">
                <a:solidFill>
                  <a:sysClr val="windowText" lastClr="000000"/>
                </a:solidFill>
                <a:latin typeface="Calibri" pitchFamily="34" charset="0"/>
              </a:rPr>
              <a:t> Fraud Management System</a:t>
            </a:r>
          </a:p>
          <a:p>
            <a:pPr marL="115888" lvl="0" indent="-115888" fontAlgn="auto">
              <a:spcBef>
                <a:spcPts val="0"/>
              </a:spcBef>
              <a:spcAft>
                <a:spcPts val="0"/>
              </a:spcAft>
              <a:buClr>
                <a:srgbClr val="0066CC"/>
              </a:buClr>
              <a:buFont typeface="Arial" pitchFamily="34" charset="0"/>
              <a:buChar char="•"/>
              <a:defRPr/>
            </a:pPr>
            <a:endParaRPr lang="en-US" sz="1150" kern="0" dirty="0" smtClean="0">
              <a:solidFill>
                <a:sysClr val="windowText" lastClr="000000"/>
              </a:solidFill>
              <a:latin typeface="Calibri" pitchFamily="34" charset="0"/>
            </a:endParaRPr>
          </a:p>
          <a:p>
            <a:pPr marL="115888" lvl="0" indent="-115888" fontAlgn="auto">
              <a:spcBef>
                <a:spcPts val="0"/>
              </a:spcBef>
              <a:spcAft>
                <a:spcPts val="0"/>
              </a:spcAft>
              <a:buClr>
                <a:srgbClr val="0066CC"/>
              </a:buClr>
              <a:buFont typeface="Arial" pitchFamily="34" charset="0"/>
              <a:buChar char="•"/>
              <a:defRPr/>
            </a:pPr>
            <a:endParaRPr lang="en-US" sz="1150" kern="0" dirty="0" smtClean="0">
              <a:solidFill>
                <a:sysClr val="windowText" lastClr="000000"/>
              </a:solidFill>
              <a:latin typeface="Calibri" pitchFamily="34" charset="0"/>
            </a:endParaRPr>
          </a:p>
          <a:p>
            <a:pPr marL="115888" lvl="0" indent="-115888" fontAlgn="auto">
              <a:spcBef>
                <a:spcPts val="0"/>
              </a:spcBef>
              <a:spcAft>
                <a:spcPts val="0"/>
              </a:spcAft>
              <a:buClr>
                <a:srgbClr val="0066CC"/>
              </a:buClr>
              <a:buFont typeface="Arial" pitchFamily="34" charset="0"/>
              <a:buChar char="•"/>
              <a:defRPr/>
            </a:pPr>
            <a:endParaRPr lang="en-US" sz="1150" kern="0" dirty="0" smtClean="0">
              <a:solidFill>
                <a:sysClr val="windowText" lastClr="000000"/>
              </a:solidFill>
              <a:latin typeface="Calibri" pitchFamily="34" charset="0"/>
            </a:endParaRPr>
          </a:p>
        </p:txBody>
      </p:sp>
      <p:sp>
        <p:nvSpPr>
          <p:cNvPr id="6" name="AutoShape 7"/>
          <p:cNvSpPr>
            <a:spLocks noChangeArrowheads="1"/>
          </p:cNvSpPr>
          <p:nvPr/>
        </p:nvSpPr>
        <p:spPr bwMode="auto">
          <a:xfrm>
            <a:off x="3390900"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Diagnostic Kit </a:t>
            </a: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Fraud Management Framework (Victory integrated Fraud Management System - </a:t>
            </a:r>
            <a:r>
              <a:rPr lang="en-US" sz="1150" kern="0" dirty="0" err="1" smtClean="0">
                <a:solidFill>
                  <a:sysClr val="windowText" lastClr="000000"/>
                </a:solidFill>
                <a:latin typeface="Calibri" pitchFamily="34" charset="0"/>
              </a:rPr>
              <a:t>ViFMS</a:t>
            </a:r>
            <a:r>
              <a:rPr lang="en-US" sz="1150" kern="0" dirty="0" smtClean="0">
                <a:solidFill>
                  <a:sysClr val="windowText" lastClr="000000"/>
                </a:solidFill>
                <a:latin typeface="Calibri" pitchFamily="34" charset="0"/>
              </a:rPr>
              <a:t>)</a:t>
            </a: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Capability to execute </a:t>
            </a:r>
            <a:r>
              <a:rPr lang="en-US" sz="1150" kern="0" dirty="0" err="1" smtClean="0">
                <a:solidFill>
                  <a:sysClr val="windowText" lastClr="000000"/>
                </a:solidFill>
                <a:latin typeface="Calibri" pitchFamily="34" charset="0"/>
              </a:rPr>
              <a:t>PoC</a:t>
            </a:r>
            <a:r>
              <a:rPr lang="en-US" sz="1150" kern="0" dirty="0" smtClean="0">
                <a:solidFill>
                  <a:sysClr val="windowText" lastClr="000000"/>
                </a:solidFill>
                <a:latin typeface="Calibri" pitchFamily="34" charset="0"/>
              </a:rPr>
              <a:t> and demos for Fraud Management</a:t>
            </a:r>
          </a:p>
        </p:txBody>
      </p:sp>
      <p:sp>
        <p:nvSpPr>
          <p:cNvPr id="7" name="AutoShape 7"/>
          <p:cNvSpPr>
            <a:spLocks noChangeArrowheads="1"/>
          </p:cNvSpPr>
          <p:nvPr/>
        </p:nvSpPr>
        <p:spPr bwMode="auto">
          <a:xfrm>
            <a:off x="838200" y="1194706"/>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Fraud Management Consulting</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Fraud Management Services:</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Review &amp; Audit Infrastructure &amp; process to identify operator’s risk/exposure to frauds</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Define &amp; support to layout fraud management policies</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Fraud Management solution implementation and operations</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Evaluation of fraud detection tools/products, configuration support &amp; end-to-end operations</a:t>
            </a:r>
          </a:p>
        </p:txBody>
      </p:sp>
      <p:sp>
        <p:nvSpPr>
          <p:cNvPr id="8" name="Rectangle 8"/>
          <p:cNvSpPr>
            <a:spLocks noChangeArrowheads="1"/>
          </p:cNvSpPr>
          <p:nvPr/>
        </p:nvSpPr>
        <p:spPr bwMode="auto">
          <a:xfrm>
            <a:off x="1282700" y="7747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Offerings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9" name="Rectangle 9"/>
          <p:cNvSpPr>
            <a:spLocks noChangeArrowheads="1"/>
          </p:cNvSpPr>
          <p:nvPr/>
        </p:nvSpPr>
        <p:spPr bwMode="auto">
          <a:xfrm>
            <a:off x="1019628" y="7747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pic>
        <p:nvPicPr>
          <p:cNvPr id="27" name="Picture 12" descr="10%"/>
          <p:cNvPicPr>
            <a:picLocks noChangeAspect="1" noChangeArrowheads="1"/>
          </p:cNvPicPr>
          <p:nvPr/>
        </p:nvPicPr>
        <p:blipFill>
          <a:blip r:embed="rId3" cstate="print"/>
          <a:srcRect/>
          <a:stretch>
            <a:fillRect/>
          </a:stretch>
        </p:blipFill>
        <p:spPr bwMode="auto">
          <a:xfrm>
            <a:off x="2411022" y="4508501"/>
            <a:ext cx="562615" cy="1944688"/>
          </a:xfrm>
          <a:prstGeom prst="rect">
            <a:avLst/>
          </a:prstGeom>
          <a:noFill/>
          <a:ln w="12700" algn="ctr">
            <a:noFill/>
            <a:miter lim="800000"/>
            <a:headEnd/>
            <a:tailEnd/>
          </a:ln>
        </p:spPr>
      </p:pic>
      <p:pic>
        <p:nvPicPr>
          <p:cNvPr id="28" name="Picture 15" descr="10%"/>
          <p:cNvPicPr>
            <a:picLocks noChangeAspect="1" noChangeArrowheads="1"/>
          </p:cNvPicPr>
          <p:nvPr/>
        </p:nvPicPr>
        <p:blipFill>
          <a:blip r:embed="rId4" cstate="print"/>
          <a:srcRect/>
          <a:stretch>
            <a:fillRect/>
          </a:stretch>
        </p:blipFill>
        <p:spPr bwMode="auto">
          <a:xfrm>
            <a:off x="5991248" y="4498975"/>
            <a:ext cx="558160" cy="1978025"/>
          </a:xfrm>
          <a:prstGeom prst="rect">
            <a:avLst/>
          </a:prstGeom>
          <a:noFill/>
          <a:ln w="12700" algn="ctr">
            <a:noFill/>
            <a:miter lim="800000"/>
            <a:headEnd/>
            <a:tailEnd/>
          </a:ln>
        </p:spPr>
      </p:pic>
      <p:sp>
        <p:nvSpPr>
          <p:cNvPr id="30" name="Rectangle 29"/>
          <p:cNvSpPr/>
          <p:nvPr/>
        </p:nvSpPr>
        <p:spPr>
          <a:xfrm>
            <a:off x="2773715" y="4992722"/>
            <a:ext cx="3654379" cy="1107996"/>
          </a:xfrm>
          <a:prstGeom prst="rect">
            <a:avLst/>
          </a:prstGeom>
        </p:spPr>
        <p:txBody>
          <a:bodyPr wrap="square">
            <a:spAutoFit/>
          </a:bodyPr>
          <a:lstStyle/>
          <a:p>
            <a:pPr marL="115888" indent="-115888">
              <a:buClr>
                <a:srgbClr val="4E84C4"/>
              </a:buClr>
              <a:buFont typeface="Arial" pitchFamily="34" charset="0"/>
              <a:buChar char="•"/>
              <a:defRPr/>
            </a:pPr>
            <a:r>
              <a:rPr lang="en-US" sz="1100" dirty="0" smtClean="0">
                <a:solidFill>
                  <a:srgbClr val="000000"/>
                </a:solidFill>
                <a:latin typeface="Calibri" pitchFamily="34" charset="0"/>
              </a:rPr>
              <a:t>Reduced risk of exposure to different fraudulent activities</a:t>
            </a:r>
          </a:p>
          <a:p>
            <a:pPr marL="115888" indent="-115888">
              <a:buClr>
                <a:srgbClr val="4E84C4"/>
              </a:buClr>
              <a:buFont typeface="Arial" pitchFamily="34" charset="0"/>
              <a:buChar char="•"/>
              <a:defRPr/>
            </a:pPr>
            <a:r>
              <a:rPr lang="en-US" sz="1100" dirty="0" smtClean="0">
                <a:solidFill>
                  <a:srgbClr val="000000"/>
                </a:solidFill>
                <a:latin typeface="Calibri" pitchFamily="34" charset="0"/>
              </a:rPr>
              <a:t>Proactive revenue measurement </a:t>
            </a:r>
          </a:p>
          <a:p>
            <a:pPr marL="115888" indent="-115888">
              <a:buClr>
                <a:srgbClr val="4E84C4"/>
              </a:buClr>
              <a:buFont typeface="Arial" pitchFamily="34" charset="0"/>
              <a:buChar char="•"/>
              <a:defRPr/>
            </a:pPr>
            <a:r>
              <a:rPr lang="en-US" sz="1100" dirty="0" smtClean="0">
                <a:solidFill>
                  <a:srgbClr val="000000"/>
                </a:solidFill>
                <a:latin typeface="Calibri" pitchFamily="34" charset="0"/>
              </a:rPr>
              <a:t>Improved revenue realization</a:t>
            </a:r>
          </a:p>
          <a:p>
            <a:pPr marL="115888" indent="-115888">
              <a:buClr>
                <a:srgbClr val="4E84C4"/>
              </a:buClr>
              <a:buFont typeface="Arial" pitchFamily="34" charset="0"/>
              <a:buChar char="•"/>
              <a:defRPr/>
            </a:pPr>
            <a:r>
              <a:rPr lang="en-US" sz="1100" dirty="0" smtClean="0">
                <a:solidFill>
                  <a:srgbClr val="000000"/>
                </a:solidFill>
                <a:latin typeface="Calibri" pitchFamily="34" charset="0"/>
              </a:rPr>
              <a:t>Reduced customer care complaints.</a:t>
            </a:r>
          </a:p>
          <a:p>
            <a:pPr marL="115888" indent="-115888">
              <a:buClr>
                <a:srgbClr val="4E84C4"/>
              </a:buClr>
              <a:buFont typeface="Arial" pitchFamily="34" charset="0"/>
              <a:buChar char="•"/>
              <a:defRPr/>
            </a:pPr>
            <a:r>
              <a:rPr lang="en-US" sz="1100" dirty="0" smtClean="0">
                <a:solidFill>
                  <a:srgbClr val="000000"/>
                </a:solidFill>
                <a:latin typeface="Calibri" pitchFamily="34" charset="0"/>
              </a:rPr>
              <a:t>Improved customer satisfaction</a:t>
            </a:r>
          </a:p>
          <a:p>
            <a:pPr marL="115888" indent="-115888">
              <a:buClr>
                <a:srgbClr val="4E84C4"/>
              </a:buClr>
              <a:buFont typeface="Arial" pitchFamily="34" charset="0"/>
              <a:buChar char="•"/>
              <a:defRPr/>
            </a:pPr>
            <a:r>
              <a:rPr lang="en-US" sz="1100" dirty="0" smtClean="0">
                <a:solidFill>
                  <a:srgbClr val="000000"/>
                </a:solidFill>
                <a:latin typeface="Calibri" pitchFamily="34" charset="0"/>
              </a:rPr>
              <a:t>Improved processes efficiency to detect Fraud</a:t>
            </a:r>
          </a:p>
        </p:txBody>
      </p:sp>
      <p:sp>
        <p:nvSpPr>
          <p:cNvPr id="36" name="Rectangle 8"/>
          <p:cNvSpPr>
            <a:spLocks noChangeArrowheads="1"/>
          </p:cNvSpPr>
          <p:nvPr/>
        </p:nvSpPr>
        <p:spPr bwMode="auto">
          <a:xfrm>
            <a:off x="38735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Assets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37" name="Rectangle 9"/>
          <p:cNvSpPr>
            <a:spLocks noChangeArrowheads="1"/>
          </p:cNvSpPr>
          <p:nvPr/>
        </p:nvSpPr>
        <p:spPr bwMode="auto">
          <a:xfrm>
            <a:off x="36104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38" name="Rectangle 8"/>
          <p:cNvSpPr>
            <a:spLocks noChangeArrowheads="1"/>
          </p:cNvSpPr>
          <p:nvPr/>
        </p:nvSpPr>
        <p:spPr bwMode="auto">
          <a:xfrm>
            <a:off x="64008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Products Expertise</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39" name="Rectangle 9"/>
          <p:cNvSpPr>
            <a:spLocks noChangeArrowheads="1"/>
          </p:cNvSpPr>
          <p:nvPr/>
        </p:nvSpPr>
        <p:spPr bwMode="auto">
          <a:xfrm>
            <a:off x="61377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4" name="AutoShape 17"/>
          <p:cNvSpPr>
            <a:spLocks noChangeArrowheads="1"/>
          </p:cNvSpPr>
          <p:nvPr/>
        </p:nvSpPr>
        <p:spPr bwMode="auto">
          <a:xfrm rot="10800000">
            <a:off x="3247712" y="4385121"/>
            <a:ext cx="2599854" cy="233061"/>
          </a:xfrm>
          <a:prstGeom prst="triangle">
            <a:avLst>
              <a:gd name="adj" fmla="val 50000"/>
            </a:avLst>
          </a:prstGeom>
          <a:solidFill>
            <a:schemeClr val="tx1">
              <a:lumMod val="75000"/>
              <a:lumOff val="25000"/>
            </a:schemeClr>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anchor="ctr"/>
          <a:lstStyle/>
          <a:p>
            <a:pPr>
              <a:defRPr/>
            </a:pPr>
            <a:endParaRPr lang="en-US">
              <a:solidFill>
                <a:schemeClr val="bg1"/>
              </a:solidFill>
              <a:latin typeface="Arial" charset="0"/>
            </a:endParaRPr>
          </a:p>
        </p:txBody>
      </p:sp>
      <p:sp>
        <p:nvSpPr>
          <p:cNvPr id="45" name="TextBox 44"/>
          <p:cNvSpPr txBox="1"/>
          <p:nvPr/>
        </p:nvSpPr>
        <p:spPr>
          <a:xfrm>
            <a:off x="3666508" y="4724400"/>
            <a:ext cx="2124692" cy="369332"/>
          </a:xfrm>
          <a:prstGeom prst="rect">
            <a:avLst/>
          </a:prstGeom>
          <a:noFill/>
        </p:spPr>
        <p:txBody>
          <a:bodyPr wrap="square" rtlCol="0">
            <a:spAutoFit/>
          </a:bodyPr>
          <a:lstStyle/>
          <a:p>
            <a:r>
              <a:rPr lang="en-US" b="1" dirty="0" smtClean="0">
                <a:latin typeface="Cambria" pitchFamily="18" charset="0"/>
              </a:rPr>
              <a:t>Value Addition</a:t>
            </a:r>
            <a:endParaRPr lang="en-US" b="1" dirty="0">
              <a:latin typeface="Cambria" pitchFamily="18" charset="0"/>
            </a:endParaRPr>
          </a:p>
        </p:txBody>
      </p:sp>
      <p:sp>
        <p:nvSpPr>
          <p:cNvPr id="19"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29</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Telecom Overview</a:t>
            </a:r>
            <a:endParaRPr lang="en-US" dirty="0"/>
          </a:p>
        </p:txBody>
      </p:sp>
      <p:sp>
        <p:nvSpPr>
          <p:cNvPr id="11"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3</a:t>
            </a:fld>
            <a:r>
              <a:rPr lang="en-US" sz="1200" dirty="0">
                <a:solidFill>
                  <a:schemeClr val="tx1">
                    <a:tint val="75000"/>
                  </a:schemeClr>
                </a:solidFill>
                <a:latin typeface="Arial" pitchFamily="34" charset="0"/>
              </a:rPr>
              <a:t> -</a:t>
            </a:r>
          </a:p>
        </p:txBody>
      </p:sp>
      <p:sp>
        <p:nvSpPr>
          <p:cNvPr id="18" name="Round Diagonal Corner Rectangle 17"/>
          <p:cNvSpPr/>
          <p:nvPr/>
        </p:nvSpPr>
        <p:spPr bwMode="auto">
          <a:xfrm>
            <a:off x="427847" y="1535518"/>
            <a:ext cx="3757856" cy="2910996"/>
          </a:xfrm>
          <a:prstGeom prst="round2DiagRect">
            <a:avLst/>
          </a:prstGeom>
          <a:solidFill>
            <a:srgbClr val="D7EFFA">
              <a:alpha val="50000"/>
            </a:srgbClr>
          </a:solidFill>
          <a:ln w="12700" cap="flat" cmpd="sng" algn="ctr">
            <a:noFill/>
            <a:prstDash val="solid"/>
            <a:round/>
            <a:headEnd type="none" w="med" len="med"/>
            <a:tailEnd type="none" w="med" len="med"/>
          </a:ln>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182880" indent="-182880">
              <a:lnSpc>
                <a:spcPct val="90000"/>
              </a:lnSpc>
              <a:spcBef>
                <a:spcPts val="300"/>
              </a:spcBef>
              <a:spcAft>
                <a:spcPts val="300"/>
              </a:spcAft>
              <a:buFont typeface="Arial" pitchFamily="34" charset="0"/>
              <a:buChar char="•"/>
            </a:pPr>
            <a:r>
              <a:rPr lang="en-US" sz="1400" b="1" dirty="0" smtClean="0">
                <a:latin typeface="Calibri" pitchFamily="34" charset="0"/>
              </a:rPr>
              <a:t>Leading  Global IT service provider for Telco’s</a:t>
            </a:r>
          </a:p>
          <a:p>
            <a:pPr marL="182880" indent="-182880">
              <a:lnSpc>
                <a:spcPct val="90000"/>
              </a:lnSpc>
              <a:spcBef>
                <a:spcPts val="300"/>
              </a:spcBef>
              <a:spcAft>
                <a:spcPts val="300"/>
              </a:spcAft>
              <a:buFont typeface="Arial" pitchFamily="34" charset="0"/>
              <a:buChar char="•"/>
            </a:pPr>
            <a:r>
              <a:rPr lang="en-US" sz="1400" b="1" dirty="0" smtClean="0">
                <a:latin typeface="Calibri" pitchFamily="34" charset="0"/>
              </a:rPr>
              <a:t>13700+ consultants for global Telecom engagements</a:t>
            </a:r>
          </a:p>
          <a:p>
            <a:pPr marL="182880" indent="-182880">
              <a:lnSpc>
                <a:spcPct val="90000"/>
              </a:lnSpc>
              <a:spcBef>
                <a:spcPts val="300"/>
              </a:spcBef>
              <a:spcAft>
                <a:spcPts val="300"/>
              </a:spcAft>
              <a:buFont typeface="Arial" pitchFamily="34" charset="0"/>
              <a:buChar char="•"/>
            </a:pPr>
            <a:r>
              <a:rPr lang="en-US" sz="1400" b="1" dirty="0" smtClean="0">
                <a:latin typeface="Calibri" pitchFamily="34" charset="0"/>
              </a:rPr>
              <a:t>Right partner for customer experience &amp; Innovation</a:t>
            </a:r>
          </a:p>
          <a:p>
            <a:pPr marL="182880" indent="-182880" eaLnBrk="0" hangingPunct="0">
              <a:lnSpc>
                <a:spcPct val="90000"/>
              </a:lnSpc>
              <a:spcBef>
                <a:spcPts val="300"/>
              </a:spcBef>
              <a:spcAft>
                <a:spcPts val="300"/>
              </a:spcAft>
              <a:buFont typeface="Arial" pitchFamily="34" charset="0"/>
              <a:buChar char="•"/>
              <a:defRPr/>
            </a:pPr>
            <a:r>
              <a:rPr lang="en-US" sz="1400" b="1" dirty="0" smtClean="0">
                <a:latin typeface="Calibri" pitchFamily="34" charset="0"/>
              </a:rPr>
              <a:t>Technology Labs &amp; CoE’s</a:t>
            </a:r>
          </a:p>
          <a:p>
            <a:pPr marL="182880" indent="-182880" eaLnBrk="0" hangingPunct="0">
              <a:lnSpc>
                <a:spcPct val="90000"/>
              </a:lnSpc>
              <a:spcBef>
                <a:spcPts val="300"/>
              </a:spcBef>
              <a:spcAft>
                <a:spcPts val="300"/>
              </a:spcAft>
              <a:buFont typeface="Arial" pitchFamily="34" charset="0"/>
              <a:buChar char="•"/>
              <a:defRPr/>
            </a:pPr>
            <a:r>
              <a:rPr lang="en-US" sz="1400" b="1" dirty="0" smtClean="0">
                <a:latin typeface="Calibri" pitchFamily="34" charset="0"/>
              </a:rPr>
              <a:t>Multi-technology component  support</a:t>
            </a:r>
          </a:p>
          <a:p>
            <a:pPr marL="182880" indent="-182880" eaLnBrk="0" hangingPunct="0">
              <a:lnSpc>
                <a:spcPct val="90000"/>
              </a:lnSpc>
              <a:spcBef>
                <a:spcPts val="300"/>
              </a:spcBef>
              <a:spcAft>
                <a:spcPts val="300"/>
              </a:spcAft>
              <a:buFont typeface="Arial" pitchFamily="34" charset="0"/>
              <a:buChar char="•"/>
              <a:defRPr/>
            </a:pPr>
            <a:r>
              <a:rPr lang="en-US" sz="1400" b="1" dirty="0" smtClean="0">
                <a:latin typeface="Calibri" pitchFamily="34" charset="0"/>
              </a:rPr>
              <a:t>Proprietary frameworks to enable best-in-breed process operations</a:t>
            </a:r>
          </a:p>
          <a:p>
            <a:pPr marL="182880" indent="-182880" eaLnBrk="0" hangingPunct="0">
              <a:lnSpc>
                <a:spcPct val="90000"/>
              </a:lnSpc>
              <a:spcBef>
                <a:spcPts val="300"/>
              </a:spcBef>
              <a:spcAft>
                <a:spcPts val="300"/>
              </a:spcAft>
              <a:buFont typeface="Arial" pitchFamily="34" charset="0"/>
              <a:buChar char="•"/>
              <a:defRPr/>
            </a:pPr>
            <a:r>
              <a:rPr lang="en-US" sz="1400" b="1" dirty="0" smtClean="0">
                <a:latin typeface="Calibri" pitchFamily="34" charset="0"/>
              </a:rPr>
              <a:t>Dominant player in telecom software services</a:t>
            </a:r>
            <a:endParaRPr lang="en-US" sz="1400" b="1" dirty="0">
              <a:latin typeface="Calibri" pitchFamily="34" charset="0"/>
            </a:endParaRPr>
          </a:p>
        </p:txBody>
      </p:sp>
      <p:sp>
        <p:nvSpPr>
          <p:cNvPr id="19" name="AutoShape 85"/>
          <p:cNvSpPr>
            <a:spLocks noChangeArrowheads="1"/>
          </p:cNvSpPr>
          <p:nvPr/>
        </p:nvSpPr>
        <p:spPr bwMode="auto">
          <a:xfrm>
            <a:off x="1336562" y="1162202"/>
            <a:ext cx="2063529" cy="248130"/>
          </a:xfrm>
          <a:prstGeom prst="roundRect">
            <a:avLst>
              <a:gd name="adj" fmla="val 16316"/>
            </a:avLst>
          </a:prstGeom>
          <a:solidFill>
            <a:srgbClr val="6DCFF6"/>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effectLst/>
                <a:uLnTx/>
                <a:uFillTx/>
                <a:latin typeface="Arial"/>
                <a:ea typeface="+mn-ea"/>
                <a:cs typeface="+mn-cs"/>
              </a:rPr>
              <a:t>Highlights</a:t>
            </a:r>
          </a:p>
        </p:txBody>
      </p:sp>
      <p:sp>
        <p:nvSpPr>
          <p:cNvPr id="20" name="Round Diagonal Corner Rectangle 19"/>
          <p:cNvSpPr/>
          <p:nvPr/>
        </p:nvSpPr>
        <p:spPr bwMode="auto">
          <a:xfrm>
            <a:off x="4800600" y="1524000"/>
            <a:ext cx="3764882" cy="2923013"/>
          </a:xfrm>
          <a:prstGeom prst="round2DiagRect">
            <a:avLst/>
          </a:prstGeom>
          <a:solidFill>
            <a:srgbClr val="D7EFFA">
              <a:alpha val="49804"/>
            </a:srgbClr>
          </a:solidFill>
          <a:ln w="12700" cap="flat" cmpd="sng" algn="ctr">
            <a:noFill/>
            <a:prstDash val="solid"/>
            <a:round/>
            <a:headEnd type="none" w="med" len="med"/>
            <a:tailEnd type="none" w="med" len="med"/>
          </a:ln>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182880" indent="-182880" eaLnBrk="0" hangingPunct="0">
              <a:lnSpc>
                <a:spcPct val="90000"/>
              </a:lnSpc>
              <a:spcBef>
                <a:spcPts val="300"/>
              </a:spcBef>
              <a:spcAft>
                <a:spcPts val="300"/>
              </a:spcAft>
              <a:buFont typeface="Arial" pitchFamily="34" charset="0"/>
              <a:buChar char="•"/>
              <a:defRPr/>
            </a:pPr>
            <a:r>
              <a:rPr lang="en-US" sz="1400" b="1" dirty="0" smtClean="0">
                <a:solidFill>
                  <a:schemeClr val="tx1"/>
                </a:solidFill>
                <a:latin typeface="Calibri" pitchFamily="34" charset="0"/>
              </a:rPr>
              <a:t>5 of top 10 Communication service providers worldwide</a:t>
            </a:r>
          </a:p>
          <a:p>
            <a:pPr marL="182880" indent="-182880" eaLnBrk="0" hangingPunct="0">
              <a:lnSpc>
                <a:spcPct val="90000"/>
              </a:lnSpc>
              <a:spcBef>
                <a:spcPts val="300"/>
              </a:spcBef>
              <a:spcAft>
                <a:spcPts val="300"/>
              </a:spcAft>
              <a:buFont typeface="Arial" pitchFamily="34" charset="0"/>
              <a:buChar char="•"/>
              <a:defRPr/>
            </a:pPr>
            <a:r>
              <a:rPr lang="en-US" sz="1400" b="1" dirty="0" smtClean="0">
                <a:solidFill>
                  <a:schemeClr val="tx1"/>
                </a:solidFill>
                <a:latin typeface="Calibri" pitchFamily="34" charset="0"/>
              </a:rPr>
              <a:t>4 of top 6 European Telco’s</a:t>
            </a:r>
          </a:p>
          <a:p>
            <a:pPr marL="182880" indent="-182880" eaLnBrk="0" hangingPunct="0">
              <a:lnSpc>
                <a:spcPct val="90000"/>
              </a:lnSpc>
              <a:spcBef>
                <a:spcPts val="300"/>
              </a:spcBef>
              <a:spcAft>
                <a:spcPts val="300"/>
              </a:spcAft>
              <a:buFont typeface="Arial" pitchFamily="34" charset="0"/>
              <a:buChar char="•"/>
              <a:defRPr/>
            </a:pPr>
            <a:r>
              <a:rPr lang="en-US" sz="1400" b="1" dirty="0" smtClean="0">
                <a:solidFill>
                  <a:schemeClr val="tx1"/>
                </a:solidFill>
                <a:latin typeface="Calibri" pitchFamily="34" charset="0"/>
              </a:rPr>
              <a:t>World’s Leading Cable and ISP providers</a:t>
            </a:r>
          </a:p>
          <a:p>
            <a:pPr marL="182880" indent="-182880" eaLnBrk="0" hangingPunct="0">
              <a:lnSpc>
                <a:spcPct val="90000"/>
              </a:lnSpc>
              <a:spcBef>
                <a:spcPts val="300"/>
              </a:spcBef>
              <a:spcAft>
                <a:spcPts val="300"/>
              </a:spcAft>
              <a:buFont typeface="Arial" pitchFamily="34" charset="0"/>
              <a:buChar char="•"/>
              <a:defRPr/>
            </a:pPr>
            <a:r>
              <a:rPr lang="en-US" sz="1400" b="1" dirty="0" smtClean="0">
                <a:solidFill>
                  <a:schemeClr val="tx1"/>
                </a:solidFill>
                <a:latin typeface="Calibri" pitchFamily="34" charset="0"/>
              </a:rPr>
              <a:t>5 of top 7 North American Communication service providers </a:t>
            </a:r>
          </a:p>
          <a:p>
            <a:pPr marL="182880" indent="-182880" eaLnBrk="0" hangingPunct="0">
              <a:lnSpc>
                <a:spcPct val="90000"/>
              </a:lnSpc>
              <a:spcBef>
                <a:spcPts val="300"/>
              </a:spcBef>
              <a:spcAft>
                <a:spcPts val="300"/>
              </a:spcAft>
              <a:buFont typeface="Arial" pitchFamily="34" charset="0"/>
              <a:buChar char="•"/>
              <a:defRPr/>
            </a:pPr>
            <a:r>
              <a:rPr lang="en-US" sz="1400" b="1" dirty="0" smtClean="0">
                <a:solidFill>
                  <a:schemeClr val="tx1"/>
                </a:solidFill>
                <a:latin typeface="Calibri" pitchFamily="34" charset="0"/>
              </a:rPr>
              <a:t>4 of top 5 Communication equipment vendors</a:t>
            </a:r>
          </a:p>
          <a:p>
            <a:pPr marL="182880" indent="-182880" eaLnBrk="0" hangingPunct="0">
              <a:lnSpc>
                <a:spcPct val="90000"/>
              </a:lnSpc>
              <a:spcBef>
                <a:spcPts val="300"/>
              </a:spcBef>
              <a:spcAft>
                <a:spcPts val="300"/>
              </a:spcAft>
              <a:buFont typeface="Arial" pitchFamily="34" charset="0"/>
              <a:buChar char="•"/>
              <a:defRPr/>
            </a:pPr>
            <a:r>
              <a:rPr lang="en-US" sz="1400" b="1" dirty="0" smtClean="0">
                <a:solidFill>
                  <a:schemeClr val="tx1"/>
                </a:solidFill>
                <a:latin typeface="Calibri" pitchFamily="34" charset="0"/>
              </a:rPr>
              <a:t>Leading Indian telecom service providers</a:t>
            </a:r>
          </a:p>
        </p:txBody>
      </p:sp>
      <p:sp>
        <p:nvSpPr>
          <p:cNvPr id="21" name="Rounded Rectangle 20"/>
          <p:cNvSpPr/>
          <p:nvPr/>
        </p:nvSpPr>
        <p:spPr bwMode="auto">
          <a:xfrm>
            <a:off x="5871997" y="1145285"/>
            <a:ext cx="2044857" cy="249505"/>
          </a:xfrm>
          <a:prstGeom prst="roundRect">
            <a:avLst/>
          </a:prstGeom>
          <a:solidFill>
            <a:srgbClr val="6DCFF6"/>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1300" b="1" dirty="0" smtClean="0"/>
              <a:t>TCS Telecom  Footprint</a:t>
            </a:r>
          </a:p>
        </p:txBody>
      </p:sp>
      <p:sp>
        <p:nvSpPr>
          <p:cNvPr id="22" name="Rounded Rectangle 21"/>
          <p:cNvSpPr/>
          <p:nvPr/>
        </p:nvSpPr>
        <p:spPr bwMode="auto">
          <a:xfrm>
            <a:off x="1828800" y="4724400"/>
            <a:ext cx="5214584" cy="1075901"/>
          </a:xfrm>
          <a:prstGeom prst="roundRect">
            <a:avLst/>
          </a:prstGeom>
          <a:solidFill>
            <a:srgbClr val="FFDD3E"/>
          </a:solidFill>
          <a:ln w="12700"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wrap="none" anchor="ctr"/>
          <a:lstStyle/>
          <a:p>
            <a:pPr algn="ctr">
              <a:defRPr/>
            </a:pPr>
            <a:r>
              <a:rPr lang="en-US" b="1" dirty="0">
                <a:latin typeface="Calibri" pitchFamily="34" charset="0"/>
              </a:rPr>
              <a:t> Telecom Revenues  </a:t>
            </a:r>
            <a:r>
              <a:rPr lang="en-US" b="1" dirty="0" smtClean="0">
                <a:latin typeface="Calibri" pitchFamily="34" charset="0"/>
              </a:rPr>
              <a:t>FY 2010 </a:t>
            </a:r>
            <a:r>
              <a:rPr lang="en-US" b="1" dirty="0">
                <a:latin typeface="Calibri" pitchFamily="34" charset="0"/>
              </a:rPr>
              <a:t>- 11 </a:t>
            </a:r>
          </a:p>
          <a:p>
            <a:pPr algn="ctr">
              <a:defRPr/>
            </a:pPr>
            <a:r>
              <a:rPr lang="en-US" sz="2000" b="1" dirty="0" smtClean="0">
                <a:solidFill>
                  <a:srgbClr val="C00000"/>
                </a:solidFill>
                <a:latin typeface="Calibri" pitchFamily="34" charset="0"/>
              </a:rPr>
              <a:t>$ 990 Million </a:t>
            </a:r>
          </a:p>
          <a:p>
            <a:pPr algn="ctr">
              <a:defRPr/>
            </a:pPr>
            <a:r>
              <a:rPr lang="en-US" b="1" dirty="0" smtClean="0">
                <a:latin typeface="Calibri" pitchFamily="34" charset="0"/>
              </a:rPr>
              <a:t>{12.1%  of TCS Total Revenues}</a:t>
            </a:r>
            <a:endParaRPr lang="en-US" b="1" dirty="0">
              <a:latin typeface="Calibri" pitchFamily="34" charset="0"/>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7" descr="empty red rectangle"/>
          <p:cNvPicPr preferRelativeResize="0">
            <a:picLocks noChangeArrowheads="1"/>
          </p:cNvPicPr>
          <p:nvPr/>
        </p:nvPicPr>
        <p:blipFill>
          <a:blip r:embed="rId2" cstate="print">
            <a:lum bright="27000" contrast="43000"/>
          </a:blip>
          <a:srcRect/>
          <a:stretch>
            <a:fillRect/>
          </a:stretch>
        </p:blipFill>
        <p:spPr bwMode="auto">
          <a:xfrm>
            <a:off x="2537796" y="4775200"/>
            <a:ext cx="3884613" cy="1435100"/>
          </a:xfrm>
          <a:prstGeom prst="roundRect">
            <a:avLst>
              <a:gd name="adj" fmla="val 8594"/>
            </a:avLst>
          </a:prstGeom>
          <a:solidFill>
            <a:schemeClr val="accent6">
              <a:lumMod val="60000"/>
              <a:lumOff val="40000"/>
            </a:schemeClr>
          </a:solidFill>
          <a:ln>
            <a:noFill/>
          </a:ln>
          <a:effectLst>
            <a:reflection blurRad="12700" stA="38000" endPos="28000" dist="5000" dir="5400000" sy="-100000" algn="bl" rotWithShape="0"/>
          </a:effectLst>
        </p:spPr>
      </p:pic>
      <p:sp>
        <p:nvSpPr>
          <p:cNvPr id="2" name="Title 1"/>
          <p:cNvSpPr>
            <a:spLocks noGrp="1"/>
          </p:cNvSpPr>
          <p:nvPr>
            <p:ph type="title"/>
          </p:nvPr>
        </p:nvSpPr>
        <p:spPr>
          <a:xfrm>
            <a:off x="1304925" y="152400"/>
            <a:ext cx="8753475" cy="448521"/>
          </a:xfrm>
        </p:spPr>
        <p:txBody>
          <a:bodyPr vert="horz" lIns="91440" tIns="45720" rIns="91440" bIns="45720" rtlCol="0" anchor="ctr">
            <a:noAutofit/>
          </a:bodyPr>
          <a:lstStyle/>
          <a:p>
            <a:r>
              <a:rPr lang="en-US" dirty="0"/>
              <a:t>Service Assurance</a:t>
            </a:r>
          </a:p>
        </p:txBody>
      </p:sp>
      <p:sp>
        <p:nvSpPr>
          <p:cNvPr id="5" name="AutoShape 7"/>
          <p:cNvSpPr>
            <a:spLocks noChangeArrowheads="1"/>
          </p:cNvSpPr>
          <p:nvPr/>
        </p:nvSpPr>
        <p:spPr bwMode="auto">
          <a:xfrm>
            <a:off x="5930902"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IBM </a:t>
            </a:r>
            <a:r>
              <a:rPr lang="en-US" sz="1150" kern="0" dirty="0" err="1" smtClean="0">
                <a:solidFill>
                  <a:sysClr val="windowText" lastClr="000000"/>
                </a:solidFill>
                <a:latin typeface="Calibri" pitchFamily="34" charset="0"/>
              </a:rPr>
              <a:t>Netcool</a:t>
            </a:r>
            <a:endParaRPr lang="en-US" sz="1150" kern="0" dirty="0" smtClean="0">
              <a:solidFill>
                <a:sysClr val="windowText" lastClr="000000"/>
              </a:solidFill>
              <a:latin typeface="Calibri" pitchFamily="34" charset="0"/>
            </a:endParaRP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IBM Proviso</a:t>
            </a: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IBM </a:t>
            </a:r>
            <a:r>
              <a:rPr lang="en-US" sz="1150" kern="0" dirty="0" err="1" smtClean="0">
                <a:solidFill>
                  <a:sysClr val="windowText" lastClr="000000"/>
                </a:solidFill>
                <a:latin typeface="Calibri" pitchFamily="34" charset="0"/>
              </a:rPr>
              <a:t>Metrica</a:t>
            </a:r>
            <a:endParaRPr lang="en-US" sz="1150" kern="0" dirty="0" smtClean="0">
              <a:solidFill>
                <a:sysClr val="windowText" lastClr="000000"/>
              </a:solidFill>
              <a:latin typeface="Calibri" pitchFamily="34" charset="0"/>
            </a:endParaRP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IBM TBSM</a:t>
            </a: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IBM SQM</a:t>
            </a: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HP - OV </a:t>
            </a:r>
            <a:r>
              <a:rPr lang="en-US" sz="1150" kern="0" dirty="0" err="1" smtClean="0">
                <a:solidFill>
                  <a:sysClr val="windowText" lastClr="000000"/>
                </a:solidFill>
                <a:latin typeface="Calibri" pitchFamily="34" charset="0"/>
              </a:rPr>
              <a:t>TeMIP</a:t>
            </a:r>
            <a:r>
              <a:rPr lang="en-US" sz="1150" kern="0" dirty="0" smtClean="0">
                <a:solidFill>
                  <a:sysClr val="windowText" lastClr="000000"/>
                </a:solidFill>
                <a:latin typeface="Calibri" pitchFamily="34" charset="0"/>
              </a:rPr>
              <a:t>, OV NNM, SQM</a:t>
            </a: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OSI </a:t>
            </a:r>
            <a:r>
              <a:rPr lang="en-US" sz="1150" kern="0" dirty="0" err="1" smtClean="0">
                <a:solidFill>
                  <a:sysClr val="windowText" lastClr="000000"/>
                </a:solidFill>
                <a:latin typeface="Calibri" pitchFamily="34" charset="0"/>
              </a:rPr>
              <a:t>NetXpert</a:t>
            </a:r>
            <a:endParaRPr lang="en-US" sz="1150" kern="0" dirty="0" smtClean="0">
              <a:solidFill>
                <a:sysClr val="windowText" lastClr="000000"/>
              </a:solidFill>
              <a:latin typeface="Calibri" pitchFamily="34" charset="0"/>
            </a:endParaRP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Clarity OSS </a:t>
            </a: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TTI OSS</a:t>
            </a: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EMC Smarts</a:t>
            </a: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BMC Remedy</a:t>
            </a:r>
          </a:p>
          <a:p>
            <a:pPr marL="115888" indent="-115888" fontAlgn="auto">
              <a:spcBef>
                <a:spcPts val="0"/>
              </a:spcBef>
              <a:spcAft>
                <a:spcPts val="0"/>
              </a:spcAft>
              <a:buClr>
                <a:srgbClr val="0066CC"/>
              </a:buClr>
              <a:buFont typeface="Arial" pitchFamily="34" charset="0"/>
              <a:buChar char="•"/>
              <a:defRPr/>
            </a:pPr>
            <a:r>
              <a:rPr lang="en-US" sz="1150" kern="0" dirty="0" err="1" smtClean="0">
                <a:solidFill>
                  <a:sysClr val="windowText" lastClr="000000"/>
                </a:solidFill>
                <a:latin typeface="Calibri" pitchFamily="34" charset="0"/>
              </a:rPr>
              <a:t>MyCOM</a:t>
            </a:r>
            <a:r>
              <a:rPr lang="en-US" sz="1150" kern="0" dirty="0" smtClean="0">
                <a:solidFill>
                  <a:sysClr val="windowText" lastClr="000000"/>
                </a:solidFill>
                <a:latin typeface="Calibri" pitchFamily="34" charset="0"/>
              </a:rPr>
              <a:t> NIMS Pr-Optima</a:t>
            </a: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RADCOM</a:t>
            </a: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Cramer</a:t>
            </a:r>
          </a:p>
        </p:txBody>
      </p:sp>
      <p:sp>
        <p:nvSpPr>
          <p:cNvPr id="6" name="AutoShape 7"/>
          <p:cNvSpPr>
            <a:spLocks noChangeArrowheads="1"/>
          </p:cNvSpPr>
          <p:nvPr/>
        </p:nvSpPr>
        <p:spPr bwMode="auto">
          <a:xfrm>
            <a:off x="3390900"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Managed Object Framework (MOF)"</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BSM Solution</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Service Assurance - Assessment model</a:t>
            </a:r>
          </a:p>
          <a:p>
            <a:pPr marL="115888" lvl="0" indent="-115888" fontAlgn="auto">
              <a:spcBef>
                <a:spcPts val="0"/>
              </a:spcBef>
              <a:spcAft>
                <a:spcPts val="0"/>
              </a:spcAft>
              <a:buClr>
                <a:srgbClr val="0066CC"/>
              </a:buClr>
              <a:buFont typeface="Arial" pitchFamily="34" charset="0"/>
              <a:buChar char="•"/>
              <a:defRPr/>
            </a:pPr>
            <a:r>
              <a:rPr lang="en-US" sz="1150" kern="0" dirty="0" err="1" smtClean="0">
                <a:solidFill>
                  <a:sysClr val="windowText" lastClr="000000"/>
                </a:solidFill>
                <a:latin typeface="Calibri" pitchFamily="34" charset="0"/>
              </a:rPr>
              <a:t>NetSmart</a:t>
            </a:r>
            <a:r>
              <a:rPr lang="en-US" sz="1150" kern="0" dirty="0" smtClean="0">
                <a:solidFill>
                  <a:sysClr val="windowText" lastClr="000000"/>
                </a:solidFill>
                <a:latin typeface="Calibri" pitchFamily="34" charset="0"/>
              </a:rPr>
              <a:t> Fault Management Module</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Business Case for CPE management using hosted NMS</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Service Assurance - </a:t>
            </a:r>
            <a:r>
              <a:rPr lang="en-US" sz="1150" kern="0" dirty="0" err="1" smtClean="0">
                <a:solidFill>
                  <a:sysClr val="windowText" lastClr="000000"/>
                </a:solidFill>
                <a:latin typeface="Calibri" pitchFamily="34" charset="0"/>
              </a:rPr>
              <a:t>eTOM</a:t>
            </a:r>
            <a:r>
              <a:rPr lang="en-US" sz="1150" kern="0" dirty="0" smtClean="0">
                <a:solidFill>
                  <a:sysClr val="windowText" lastClr="000000"/>
                </a:solidFill>
                <a:latin typeface="Calibri" pitchFamily="34" charset="0"/>
              </a:rPr>
              <a:t>/ITIL transactions</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Service Assurance – Operational Metrics</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Transition Toolkit</a:t>
            </a:r>
          </a:p>
        </p:txBody>
      </p:sp>
      <p:sp>
        <p:nvSpPr>
          <p:cNvPr id="7" name="AutoShape 7"/>
          <p:cNvSpPr>
            <a:spLocks noChangeArrowheads="1"/>
          </p:cNvSpPr>
          <p:nvPr/>
        </p:nvSpPr>
        <p:spPr bwMode="auto">
          <a:xfrm>
            <a:off x="838200" y="1194706"/>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lvl="0" indent="-115888" fontAlgn="auto">
              <a:spcBef>
                <a:spcPts val="0"/>
              </a:spcBef>
              <a:spcAft>
                <a:spcPts val="0"/>
              </a:spcAft>
              <a:buClr>
                <a:srgbClr val="0066CC"/>
              </a:buClr>
              <a:buFont typeface="Arial" pitchFamily="34" charset="0"/>
              <a:buChar char="•"/>
              <a:defRPr/>
            </a:pPr>
            <a:r>
              <a:rPr lang="en-US" sz="1150" kern="0" dirty="0" err="1" smtClean="0">
                <a:solidFill>
                  <a:sysClr val="windowText" lastClr="000000"/>
                </a:solidFill>
                <a:latin typeface="Calibri" pitchFamily="34" charset="0"/>
              </a:rPr>
              <a:t>TCS Way of Telecom Assurance</a:t>
            </a:r>
          </a:p>
          <a:p>
            <a:pPr marL="115888" lvl="0" indent="-115888" fontAlgn="auto">
              <a:spcBef>
                <a:spcPts val="0"/>
              </a:spcBef>
              <a:spcAft>
                <a:spcPts val="0"/>
              </a:spcAft>
              <a:buClr>
                <a:srgbClr val="0066CC"/>
              </a:buClr>
              <a:buFont typeface="Arial" pitchFamily="34" charset="0"/>
              <a:buChar char="•"/>
              <a:defRPr/>
            </a:pPr>
            <a:r>
              <a:rPr lang="en-US" sz="1150" kern="0" dirty="0" err="1" smtClean="0">
                <a:solidFill>
                  <a:sysClr val="windowText" lastClr="000000"/>
                </a:solidFill>
                <a:latin typeface="Calibri" pitchFamily="34" charset="0"/>
              </a:rPr>
              <a:t>Network Management ( Fault and Performance Management)</a:t>
            </a:r>
          </a:p>
          <a:p>
            <a:pPr marL="115888" lvl="0" indent="-115888" fontAlgn="auto">
              <a:spcBef>
                <a:spcPts val="0"/>
              </a:spcBef>
              <a:spcAft>
                <a:spcPts val="0"/>
              </a:spcAft>
              <a:buClr>
                <a:srgbClr val="0066CC"/>
              </a:buClr>
              <a:buFont typeface="Arial" pitchFamily="34" charset="0"/>
              <a:buChar char="•"/>
              <a:defRPr/>
            </a:pPr>
            <a:r>
              <a:rPr lang="en-US" sz="1150" kern="0" dirty="0" err="1" smtClean="0">
                <a:solidFill>
                  <a:sysClr val="windowText" lastClr="000000"/>
                </a:solidFill>
                <a:latin typeface="Calibri" pitchFamily="34" charset="0"/>
              </a:rPr>
              <a:t>Service  Quality Management     (Service Performance and SLA Management)</a:t>
            </a:r>
          </a:p>
          <a:p>
            <a:pPr marL="115888" lvl="0" indent="-115888" fontAlgn="auto">
              <a:spcBef>
                <a:spcPts val="0"/>
              </a:spcBef>
              <a:spcAft>
                <a:spcPts val="0"/>
              </a:spcAft>
              <a:buClr>
                <a:srgbClr val="0066CC"/>
              </a:buClr>
              <a:buFont typeface="Arial" pitchFamily="34" charset="0"/>
              <a:buChar char="•"/>
              <a:defRPr/>
            </a:pPr>
            <a:r>
              <a:rPr lang="en-US" sz="1150" kern="0" dirty="0" err="1" smtClean="0">
                <a:solidFill>
                  <a:sysClr val="windowText" lastClr="000000"/>
                </a:solidFill>
                <a:latin typeface="Calibri" pitchFamily="34" charset="0"/>
              </a:rPr>
              <a:t>200+ consultants,1000+ PY’s</a:t>
            </a:r>
          </a:p>
        </p:txBody>
      </p:sp>
      <p:sp>
        <p:nvSpPr>
          <p:cNvPr id="8" name="Rectangle 8"/>
          <p:cNvSpPr>
            <a:spLocks noChangeArrowheads="1"/>
          </p:cNvSpPr>
          <p:nvPr/>
        </p:nvSpPr>
        <p:spPr bwMode="auto">
          <a:xfrm>
            <a:off x="1282700" y="7747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Offerings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9" name="Rectangle 9"/>
          <p:cNvSpPr>
            <a:spLocks noChangeArrowheads="1"/>
          </p:cNvSpPr>
          <p:nvPr/>
        </p:nvSpPr>
        <p:spPr bwMode="auto">
          <a:xfrm>
            <a:off x="1019628" y="7747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pic>
        <p:nvPicPr>
          <p:cNvPr id="27" name="Picture 12" descr="10%"/>
          <p:cNvPicPr>
            <a:picLocks noChangeAspect="1" noChangeArrowheads="1"/>
          </p:cNvPicPr>
          <p:nvPr/>
        </p:nvPicPr>
        <p:blipFill>
          <a:blip r:embed="rId3" cstate="print"/>
          <a:srcRect/>
          <a:stretch>
            <a:fillRect/>
          </a:stretch>
        </p:blipFill>
        <p:spPr bwMode="auto">
          <a:xfrm>
            <a:off x="2411022" y="4508501"/>
            <a:ext cx="562615" cy="1944688"/>
          </a:xfrm>
          <a:prstGeom prst="rect">
            <a:avLst/>
          </a:prstGeom>
          <a:noFill/>
          <a:ln w="12700" algn="ctr">
            <a:noFill/>
            <a:miter lim="800000"/>
            <a:headEnd/>
            <a:tailEnd/>
          </a:ln>
        </p:spPr>
      </p:pic>
      <p:pic>
        <p:nvPicPr>
          <p:cNvPr id="28" name="Picture 15" descr="10%"/>
          <p:cNvPicPr>
            <a:picLocks noChangeAspect="1" noChangeArrowheads="1"/>
          </p:cNvPicPr>
          <p:nvPr/>
        </p:nvPicPr>
        <p:blipFill>
          <a:blip r:embed="rId4" cstate="print"/>
          <a:srcRect/>
          <a:stretch>
            <a:fillRect/>
          </a:stretch>
        </p:blipFill>
        <p:spPr bwMode="auto">
          <a:xfrm>
            <a:off x="5991248" y="4498975"/>
            <a:ext cx="558160" cy="1978025"/>
          </a:xfrm>
          <a:prstGeom prst="rect">
            <a:avLst/>
          </a:prstGeom>
          <a:noFill/>
          <a:ln w="12700" algn="ctr">
            <a:noFill/>
            <a:miter lim="800000"/>
            <a:headEnd/>
            <a:tailEnd/>
          </a:ln>
        </p:spPr>
      </p:pic>
      <p:sp>
        <p:nvSpPr>
          <p:cNvPr id="36" name="Rectangle 8"/>
          <p:cNvSpPr>
            <a:spLocks noChangeArrowheads="1"/>
          </p:cNvSpPr>
          <p:nvPr/>
        </p:nvSpPr>
        <p:spPr bwMode="auto">
          <a:xfrm>
            <a:off x="38735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Assets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37" name="Rectangle 9"/>
          <p:cNvSpPr>
            <a:spLocks noChangeArrowheads="1"/>
          </p:cNvSpPr>
          <p:nvPr/>
        </p:nvSpPr>
        <p:spPr bwMode="auto">
          <a:xfrm>
            <a:off x="36104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38" name="Rectangle 8"/>
          <p:cNvSpPr>
            <a:spLocks noChangeArrowheads="1"/>
          </p:cNvSpPr>
          <p:nvPr/>
        </p:nvSpPr>
        <p:spPr bwMode="auto">
          <a:xfrm>
            <a:off x="64008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Products Expertise</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39" name="Rectangle 9"/>
          <p:cNvSpPr>
            <a:spLocks noChangeArrowheads="1"/>
          </p:cNvSpPr>
          <p:nvPr/>
        </p:nvSpPr>
        <p:spPr bwMode="auto">
          <a:xfrm>
            <a:off x="61377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4" name="AutoShape 17"/>
          <p:cNvSpPr>
            <a:spLocks noChangeArrowheads="1"/>
          </p:cNvSpPr>
          <p:nvPr/>
        </p:nvSpPr>
        <p:spPr bwMode="auto">
          <a:xfrm rot="10800000">
            <a:off x="3247712" y="4385121"/>
            <a:ext cx="2599854" cy="233061"/>
          </a:xfrm>
          <a:prstGeom prst="triangle">
            <a:avLst>
              <a:gd name="adj" fmla="val 50000"/>
            </a:avLst>
          </a:prstGeom>
          <a:solidFill>
            <a:schemeClr val="tx1">
              <a:lumMod val="75000"/>
              <a:lumOff val="25000"/>
            </a:schemeClr>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anchor="ctr"/>
          <a:lstStyle/>
          <a:p>
            <a:pPr>
              <a:defRPr/>
            </a:pPr>
            <a:endParaRPr lang="en-US">
              <a:solidFill>
                <a:schemeClr val="bg1"/>
              </a:solidFill>
              <a:latin typeface="Arial" charset="0"/>
            </a:endParaRPr>
          </a:p>
        </p:txBody>
      </p:sp>
      <p:sp>
        <p:nvSpPr>
          <p:cNvPr id="45" name="TextBox 44"/>
          <p:cNvSpPr txBox="1"/>
          <p:nvPr/>
        </p:nvSpPr>
        <p:spPr>
          <a:xfrm>
            <a:off x="3666508" y="4724400"/>
            <a:ext cx="1972292" cy="369332"/>
          </a:xfrm>
          <a:prstGeom prst="rect">
            <a:avLst/>
          </a:prstGeom>
          <a:noFill/>
        </p:spPr>
        <p:txBody>
          <a:bodyPr wrap="square" rtlCol="0">
            <a:spAutoFit/>
          </a:bodyPr>
          <a:lstStyle/>
          <a:p>
            <a:r>
              <a:rPr lang="en-US" b="1" dirty="0" smtClean="0">
                <a:latin typeface="Cambria" pitchFamily="18" charset="0"/>
              </a:rPr>
              <a:t>Value Addition</a:t>
            </a:r>
            <a:endParaRPr lang="en-US" b="1" dirty="0">
              <a:latin typeface="Cambria" pitchFamily="18" charset="0"/>
            </a:endParaRPr>
          </a:p>
        </p:txBody>
      </p:sp>
      <p:sp>
        <p:nvSpPr>
          <p:cNvPr id="19" name="Rectangle 18"/>
          <p:cNvSpPr/>
          <p:nvPr/>
        </p:nvSpPr>
        <p:spPr>
          <a:xfrm>
            <a:off x="2733884" y="4992722"/>
            <a:ext cx="2142698" cy="1115690"/>
          </a:xfrm>
          <a:prstGeom prst="rect">
            <a:avLst/>
          </a:prstGeom>
        </p:spPr>
        <p:txBody>
          <a:bodyPr wrap="square">
            <a:spAutoFit/>
          </a:bodyPr>
          <a:lstStyle/>
          <a:p>
            <a:pPr marL="115888" indent="-115888">
              <a:buClr>
                <a:srgbClr val="4E84C4"/>
              </a:buClr>
              <a:buFont typeface="Arial" pitchFamily="34" charset="0"/>
              <a:buChar char="•"/>
              <a:defRPr/>
            </a:pPr>
            <a:r>
              <a:rPr lang="en-US" sz="950" dirty="0" smtClean="0">
                <a:solidFill>
                  <a:srgbClr val="000000"/>
                </a:solidFill>
                <a:latin typeface="Calibri" pitchFamily="34" charset="0"/>
              </a:rPr>
              <a:t>Onsite-offshore model</a:t>
            </a:r>
          </a:p>
          <a:p>
            <a:pPr marL="115888" indent="-115888">
              <a:buClr>
                <a:srgbClr val="4E84C4"/>
              </a:buClr>
              <a:buFont typeface="Arial" pitchFamily="34" charset="0"/>
              <a:buChar char="•"/>
              <a:defRPr/>
            </a:pPr>
            <a:r>
              <a:rPr lang="en-US" sz="950" dirty="0" smtClean="0">
                <a:solidFill>
                  <a:srgbClr val="000000"/>
                </a:solidFill>
                <a:latin typeface="Calibri" pitchFamily="34" charset="0"/>
              </a:rPr>
              <a:t>Proactive fault identification and resolution</a:t>
            </a:r>
          </a:p>
          <a:p>
            <a:pPr marL="115888" indent="-115888">
              <a:buClr>
                <a:srgbClr val="4E84C4"/>
              </a:buClr>
              <a:buFont typeface="Arial" pitchFamily="34" charset="0"/>
              <a:buChar char="•"/>
              <a:defRPr/>
            </a:pPr>
            <a:r>
              <a:rPr lang="en-US" sz="950" dirty="0" smtClean="0">
                <a:solidFill>
                  <a:srgbClr val="000000"/>
                </a:solidFill>
                <a:latin typeface="Calibri" pitchFamily="34" charset="0"/>
              </a:rPr>
              <a:t>Short transition times, 6 weeks </a:t>
            </a:r>
            <a:br>
              <a:rPr lang="en-US" sz="950" dirty="0" smtClean="0">
                <a:solidFill>
                  <a:srgbClr val="000000"/>
                </a:solidFill>
                <a:latin typeface="Calibri" pitchFamily="34" charset="0"/>
              </a:rPr>
            </a:br>
            <a:r>
              <a:rPr lang="en-US" sz="950" dirty="0" smtClean="0">
                <a:solidFill>
                  <a:srgbClr val="000000"/>
                </a:solidFill>
                <a:latin typeface="Calibri" pitchFamily="34" charset="0"/>
              </a:rPr>
              <a:t>compared to the industry average    14 </a:t>
            </a:r>
            <a:r>
              <a:rPr lang="en-US" sz="950" dirty="0" err="1" smtClean="0">
                <a:solidFill>
                  <a:srgbClr val="000000"/>
                </a:solidFill>
                <a:latin typeface="Calibri" pitchFamily="34" charset="0"/>
              </a:rPr>
              <a:t>wEEks</a:t>
            </a:r>
            <a:endParaRPr lang="en-US" sz="950" dirty="0" smtClean="0">
              <a:solidFill>
                <a:srgbClr val="000000"/>
              </a:solidFill>
              <a:latin typeface="Calibri" pitchFamily="34" charset="0"/>
            </a:endParaRPr>
          </a:p>
          <a:p>
            <a:pPr marL="115888" indent="-115888">
              <a:buClr>
                <a:srgbClr val="4E84C4"/>
              </a:buClr>
              <a:buFont typeface="Arial" pitchFamily="34" charset="0"/>
              <a:buChar char="•"/>
              <a:defRPr/>
            </a:pPr>
            <a:r>
              <a:rPr lang="en-US" sz="950" dirty="0" smtClean="0">
                <a:solidFill>
                  <a:srgbClr val="000000"/>
                </a:solidFill>
                <a:latin typeface="Calibri" pitchFamily="34" charset="0"/>
              </a:rPr>
              <a:t>Service Assurance </a:t>
            </a:r>
            <a:r>
              <a:rPr lang="en-US" sz="950" dirty="0" err="1" smtClean="0">
                <a:solidFill>
                  <a:srgbClr val="000000"/>
                </a:solidFill>
                <a:latin typeface="Calibri" pitchFamily="34" charset="0"/>
              </a:rPr>
              <a:t>CoE</a:t>
            </a:r>
            <a:endParaRPr lang="en-US" sz="950" dirty="0" smtClean="0">
              <a:solidFill>
                <a:srgbClr val="000000"/>
              </a:solidFill>
              <a:latin typeface="Calibri" pitchFamily="34" charset="0"/>
            </a:endParaRPr>
          </a:p>
        </p:txBody>
      </p:sp>
      <p:sp>
        <p:nvSpPr>
          <p:cNvPr id="20" name="Rectangle 19"/>
          <p:cNvSpPr/>
          <p:nvPr/>
        </p:nvSpPr>
        <p:spPr>
          <a:xfrm>
            <a:off x="4582183" y="4992145"/>
            <a:ext cx="1883391" cy="1261884"/>
          </a:xfrm>
          <a:prstGeom prst="rect">
            <a:avLst/>
          </a:prstGeom>
        </p:spPr>
        <p:txBody>
          <a:bodyPr wrap="square">
            <a:spAutoFit/>
          </a:bodyPr>
          <a:lstStyle/>
          <a:p>
            <a:pPr marL="115888" indent="-115888">
              <a:buClr>
                <a:srgbClr val="4E84C4"/>
              </a:buClr>
              <a:buFont typeface="Arial" pitchFamily="34" charset="0"/>
              <a:buChar char="•"/>
              <a:defRPr/>
            </a:pPr>
            <a:r>
              <a:rPr lang="en-US" sz="950" dirty="0" smtClean="0">
                <a:solidFill>
                  <a:srgbClr val="000000"/>
                </a:solidFill>
                <a:latin typeface="Calibri" pitchFamily="34" charset="0"/>
              </a:rPr>
              <a:t>90% reduction in outage            time</a:t>
            </a:r>
          </a:p>
          <a:p>
            <a:pPr marL="115888" indent="-115888">
              <a:buClr>
                <a:srgbClr val="4E84C4"/>
              </a:buClr>
              <a:buFont typeface="Arial" pitchFamily="34" charset="0"/>
              <a:buChar char="•"/>
              <a:defRPr/>
            </a:pPr>
            <a:r>
              <a:rPr lang="en-US" sz="950" dirty="0" smtClean="0">
                <a:solidFill>
                  <a:srgbClr val="000000"/>
                </a:solidFill>
                <a:latin typeface="Calibri" pitchFamily="34" charset="0"/>
              </a:rPr>
              <a:t>Competency building</a:t>
            </a:r>
          </a:p>
          <a:p>
            <a:pPr marL="115888" indent="-115888">
              <a:buClr>
                <a:srgbClr val="4E84C4"/>
              </a:buClr>
              <a:buFont typeface="Arial" pitchFamily="34" charset="0"/>
              <a:buChar char="•"/>
              <a:defRPr/>
            </a:pPr>
            <a:r>
              <a:rPr lang="en-US" sz="950" dirty="0" smtClean="0">
                <a:solidFill>
                  <a:srgbClr val="000000"/>
                </a:solidFill>
                <a:latin typeface="Calibri" pitchFamily="34" charset="0"/>
              </a:rPr>
              <a:t>Dynamic scalability in manpower</a:t>
            </a:r>
          </a:p>
          <a:p>
            <a:pPr marL="115888" indent="-115888">
              <a:buClr>
                <a:srgbClr val="4E84C4"/>
              </a:buClr>
              <a:buFont typeface="Arial" pitchFamily="34" charset="0"/>
              <a:buChar char="•"/>
              <a:defRPr/>
            </a:pPr>
            <a:r>
              <a:rPr lang="en-US" sz="950" dirty="0" smtClean="0">
                <a:solidFill>
                  <a:srgbClr val="000000"/>
                </a:solidFill>
                <a:latin typeface="Calibri" pitchFamily="34" charset="0"/>
              </a:rPr>
              <a:t>Reduced dependence on vendors</a:t>
            </a:r>
          </a:p>
          <a:p>
            <a:pPr marL="115888" indent="-115888">
              <a:buClr>
                <a:srgbClr val="4E84C4"/>
              </a:buClr>
              <a:buFont typeface="Arial" pitchFamily="34" charset="0"/>
              <a:buChar char="•"/>
              <a:defRPr/>
            </a:pPr>
            <a:r>
              <a:rPr lang="en-US" sz="950" dirty="0" smtClean="0">
                <a:solidFill>
                  <a:srgbClr val="000000"/>
                </a:solidFill>
                <a:latin typeface="Calibri" pitchFamily="34" charset="0"/>
              </a:rPr>
              <a:t>65% faster time to market</a:t>
            </a:r>
          </a:p>
        </p:txBody>
      </p:sp>
      <p:sp>
        <p:nvSpPr>
          <p:cNvPr id="21"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30</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7" descr="empty red rectangle"/>
          <p:cNvPicPr preferRelativeResize="0">
            <a:picLocks noChangeArrowheads="1"/>
          </p:cNvPicPr>
          <p:nvPr/>
        </p:nvPicPr>
        <p:blipFill>
          <a:blip r:embed="rId2" cstate="print">
            <a:lum bright="27000" contrast="43000"/>
          </a:blip>
          <a:srcRect/>
          <a:stretch>
            <a:fillRect/>
          </a:stretch>
        </p:blipFill>
        <p:spPr bwMode="auto">
          <a:xfrm>
            <a:off x="2537796" y="4775200"/>
            <a:ext cx="3884613" cy="1435100"/>
          </a:xfrm>
          <a:prstGeom prst="roundRect">
            <a:avLst>
              <a:gd name="adj" fmla="val 8594"/>
            </a:avLst>
          </a:prstGeom>
          <a:solidFill>
            <a:schemeClr val="accent6">
              <a:lumMod val="60000"/>
              <a:lumOff val="40000"/>
            </a:schemeClr>
          </a:solidFill>
          <a:ln>
            <a:noFill/>
          </a:ln>
          <a:effectLst>
            <a:reflection blurRad="12700" stA="38000" endPos="28000" dist="5000" dir="5400000" sy="-100000" algn="bl" rotWithShape="0"/>
          </a:effectLst>
        </p:spPr>
      </p:pic>
      <p:sp>
        <p:nvSpPr>
          <p:cNvPr id="2" name="Title 1"/>
          <p:cNvSpPr>
            <a:spLocks noGrp="1"/>
          </p:cNvSpPr>
          <p:nvPr>
            <p:ph type="title"/>
          </p:nvPr>
        </p:nvSpPr>
        <p:spPr>
          <a:xfrm>
            <a:off x="1228725" y="161079"/>
            <a:ext cx="8753475" cy="448521"/>
          </a:xfrm>
        </p:spPr>
        <p:txBody>
          <a:bodyPr vert="horz" lIns="91440" tIns="45720" rIns="91440" bIns="45720" rtlCol="0" anchor="ctr">
            <a:noAutofit/>
          </a:bodyPr>
          <a:lstStyle/>
          <a:p>
            <a:r>
              <a:rPr lang="en-US" dirty="0"/>
              <a:t>VAS,SDP &amp; Enterprise Mobility</a:t>
            </a:r>
          </a:p>
        </p:txBody>
      </p:sp>
      <p:sp>
        <p:nvSpPr>
          <p:cNvPr id="5" name="AutoShape 7"/>
          <p:cNvSpPr>
            <a:spLocks noChangeArrowheads="1"/>
          </p:cNvSpPr>
          <p:nvPr/>
        </p:nvSpPr>
        <p:spPr bwMode="auto">
          <a:xfrm>
            <a:off x="5930902"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Bea</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Oracle</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Microsoft</a:t>
            </a:r>
          </a:p>
          <a:p>
            <a:pPr marL="115888" lvl="0" indent="-115888" fontAlgn="auto">
              <a:spcBef>
                <a:spcPts val="0"/>
              </a:spcBef>
              <a:spcAft>
                <a:spcPts val="0"/>
              </a:spcAft>
              <a:buClr>
                <a:srgbClr val="0066CC"/>
              </a:buClr>
              <a:buFont typeface="Arial" pitchFamily="34" charset="0"/>
              <a:buChar char="•"/>
              <a:defRPr/>
            </a:pPr>
            <a:r>
              <a:rPr lang="en-US" sz="1150" kern="0" dirty="0" err="1" smtClean="0">
                <a:solidFill>
                  <a:sysClr val="windowText" lastClr="000000"/>
                </a:solidFill>
                <a:latin typeface="Calibri" pitchFamily="34" charset="0"/>
              </a:rPr>
              <a:t>Artilium</a:t>
            </a:r>
            <a:endParaRPr lang="en-US" sz="1150" kern="0" dirty="0" smtClean="0">
              <a:solidFill>
                <a:sysClr val="windowText" lastClr="000000"/>
              </a:solidFill>
              <a:latin typeface="Calibri" pitchFamily="34" charset="0"/>
            </a:endParaRPr>
          </a:p>
          <a:p>
            <a:pPr marL="115888" lvl="0" indent="-115888" fontAlgn="auto">
              <a:spcBef>
                <a:spcPts val="0"/>
              </a:spcBef>
              <a:spcAft>
                <a:spcPts val="0"/>
              </a:spcAft>
              <a:buClr>
                <a:srgbClr val="0066CC"/>
              </a:buClr>
              <a:buFont typeface="Arial" pitchFamily="34" charset="0"/>
              <a:buChar char="•"/>
              <a:defRPr/>
            </a:pPr>
            <a:r>
              <a:rPr lang="en-US" sz="1150" kern="0" dirty="0" err="1" smtClean="0">
                <a:solidFill>
                  <a:sysClr val="windowText" lastClr="000000"/>
                </a:solidFill>
                <a:latin typeface="Calibri" pitchFamily="34" charset="0"/>
              </a:rPr>
              <a:t>Telenity</a:t>
            </a:r>
            <a:endParaRPr lang="en-US" sz="1150" kern="0" dirty="0" smtClean="0">
              <a:solidFill>
                <a:sysClr val="windowText" lastClr="000000"/>
              </a:solidFill>
              <a:latin typeface="Calibri" pitchFamily="34" charset="0"/>
            </a:endParaRPr>
          </a:p>
          <a:p>
            <a:pPr marL="115888" lvl="0" indent="-115888" fontAlgn="auto">
              <a:spcBef>
                <a:spcPts val="0"/>
              </a:spcBef>
              <a:spcAft>
                <a:spcPts val="0"/>
              </a:spcAft>
              <a:buClr>
                <a:srgbClr val="0066CC"/>
              </a:buClr>
              <a:buFont typeface="Arial" pitchFamily="34" charset="0"/>
              <a:buChar char="•"/>
              <a:defRPr/>
            </a:pPr>
            <a:r>
              <a:rPr lang="en-US" sz="1150" kern="0" dirty="0" err="1" smtClean="0">
                <a:solidFill>
                  <a:sysClr val="windowText" lastClr="000000"/>
                </a:solidFill>
                <a:latin typeface="Calibri" pitchFamily="34" charset="0"/>
              </a:rPr>
              <a:t>jNetX</a:t>
            </a:r>
            <a:endParaRPr lang="en-US" sz="1150" kern="0" dirty="0" smtClean="0">
              <a:solidFill>
                <a:sysClr val="windowText" lastClr="000000"/>
              </a:solidFill>
              <a:latin typeface="Calibri" pitchFamily="34" charset="0"/>
            </a:endParaRPr>
          </a:p>
          <a:p>
            <a:pPr marL="115888" lvl="0" indent="-115888" fontAlgn="auto">
              <a:spcBef>
                <a:spcPts val="0"/>
              </a:spcBef>
              <a:spcAft>
                <a:spcPts val="0"/>
              </a:spcAft>
              <a:buClr>
                <a:srgbClr val="0066CC"/>
              </a:buClr>
              <a:buFont typeface="Arial" pitchFamily="34" charset="0"/>
              <a:buChar char="•"/>
              <a:defRPr/>
            </a:pPr>
            <a:endParaRPr lang="en-US" sz="1150" kern="0" dirty="0" smtClean="0">
              <a:solidFill>
                <a:sysClr val="windowText" lastClr="000000"/>
              </a:solidFill>
              <a:latin typeface="Calibri" pitchFamily="34" charset="0"/>
            </a:endParaRPr>
          </a:p>
        </p:txBody>
      </p:sp>
      <p:sp>
        <p:nvSpPr>
          <p:cNvPr id="6" name="AutoShape 7"/>
          <p:cNvSpPr>
            <a:spLocks noChangeArrowheads="1"/>
          </p:cNvSpPr>
          <p:nvPr/>
        </p:nvSpPr>
        <p:spPr bwMode="auto">
          <a:xfrm>
            <a:off x="3390900"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BEA SDP Integration</a:t>
            </a: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Open Source SDP Integration and Deployment</a:t>
            </a: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Content Delivery Platform</a:t>
            </a: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Single Sign On</a:t>
            </a: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Convergent portal</a:t>
            </a: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M-commerce </a:t>
            </a: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Open Source SDP Integration and Deployment</a:t>
            </a: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Content Delivery Platform</a:t>
            </a: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Single Sign On</a:t>
            </a: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Convergent portal</a:t>
            </a: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M-commerce</a:t>
            </a: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PIM2R</a:t>
            </a:r>
          </a:p>
          <a:p>
            <a:pPr marL="115888" indent="-115888" fontAlgn="auto">
              <a:spcBef>
                <a:spcPts val="0"/>
              </a:spcBef>
              <a:spcAft>
                <a:spcPts val="0"/>
              </a:spcAft>
              <a:buClr>
                <a:srgbClr val="0066CC"/>
              </a:buClr>
              <a:buFont typeface="Arial" pitchFamily="34" charset="0"/>
              <a:buChar char="•"/>
              <a:defRPr/>
            </a:pPr>
            <a:endParaRPr lang="en-US" sz="1150" kern="0" dirty="0" smtClean="0">
              <a:solidFill>
                <a:sysClr val="windowText" lastClr="000000"/>
              </a:solidFill>
              <a:latin typeface="Calibri" pitchFamily="34" charset="0"/>
            </a:endParaRPr>
          </a:p>
          <a:p>
            <a:pPr marL="115888" indent="-115888" fontAlgn="auto">
              <a:spcBef>
                <a:spcPts val="0"/>
              </a:spcBef>
              <a:spcAft>
                <a:spcPts val="0"/>
              </a:spcAft>
              <a:buClr>
                <a:srgbClr val="0066CC"/>
              </a:buClr>
              <a:buFont typeface="Arial" pitchFamily="34" charset="0"/>
              <a:buChar char="•"/>
              <a:defRPr/>
            </a:pPr>
            <a:endParaRPr lang="en-US" sz="1150" kern="0" dirty="0" smtClean="0">
              <a:solidFill>
                <a:sysClr val="windowText" lastClr="000000"/>
              </a:solidFill>
              <a:latin typeface="Calibri" pitchFamily="34" charset="0"/>
            </a:endParaRPr>
          </a:p>
        </p:txBody>
      </p:sp>
      <p:sp>
        <p:nvSpPr>
          <p:cNvPr id="7" name="AutoShape 7"/>
          <p:cNvSpPr>
            <a:spLocks noChangeArrowheads="1"/>
          </p:cNvSpPr>
          <p:nvPr/>
        </p:nvSpPr>
        <p:spPr bwMode="auto">
          <a:xfrm>
            <a:off x="838200" y="1194706"/>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Service Delivery Platform/Content Delivery Platform</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Broadband Services</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Bluetooth/ Symbian base solutions</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J2ME, BREW </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Seamless hands-off</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Applications using WAP, SMS, </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MMS technologies</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M-commerce and LBS applications</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IPTV</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Enterprise VAS</a:t>
            </a:r>
          </a:p>
          <a:p>
            <a:pPr marL="115888" lvl="0" indent="-115888" fontAlgn="auto">
              <a:spcBef>
                <a:spcPts val="0"/>
              </a:spcBef>
              <a:spcAft>
                <a:spcPts val="0"/>
              </a:spcAft>
              <a:buClr>
                <a:srgbClr val="0066CC"/>
              </a:buClr>
              <a:buFont typeface="Arial" pitchFamily="34" charset="0"/>
              <a:buChar char="•"/>
              <a:defRPr/>
            </a:pPr>
            <a:endParaRPr lang="en-US" sz="1150" kern="0" dirty="0" smtClean="0">
              <a:solidFill>
                <a:sysClr val="windowText" lastClr="000000"/>
              </a:solidFill>
              <a:latin typeface="Calibri" pitchFamily="34" charset="0"/>
            </a:endParaRPr>
          </a:p>
          <a:p>
            <a:pPr marL="115888" lvl="0" indent="-115888" fontAlgn="auto">
              <a:spcBef>
                <a:spcPts val="0"/>
              </a:spcBef>
              <a:spcAft>
                <a:spcPts val="0"/>
              </a:spcAft>
              <a:buClr>
                <a:srgbClr val="0066CC"/>
              </a:buClr>
              <a:buFont typeface="Arial" pitchFamily="34" charset="0"/>
              <a:buChar char="•"/>
              <a:defRPr/>
            </a:pPr>
            <a:endParaRPr lang="en-US" sz="1150" kern="0" dirty="0" smtClean="0">
              <a:solidFill>
                <a:sysClr val="windowText" lastClr="000000"/>
              </a:solidFill>
              <a:latin typeface="Calibri" pitchFamily="34" charset="0"/>
            </a:endParaRPr>
          </a:p>
        </p:txBody>
      </p:sp>
      <p:sp>
        <p:nvSpPr>
          <p:cNvPr id="8" name="Rectangle 8"/>
          <p:cNvSpPr>
            <a:spLocks noChangeArrowheads="1"/>
          </p:cNvSpPr>
          <p:nvPr/>
        </p:nvSpPr>
        <p:spPr bwMode="auto">
          <a:xfrm>
            <a:off x="1282700" y="7747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Offerings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9" name="Rectangle 9"/>
          <p:cNvSpPr>
            <a:spLocks noChangeArrowheads="1"/>
          </p:cNvSpPr>
          <p:nvPr/>
        </p:nvSpPr>
        <p:spPr bwMode="auto">
          <a:xfrm>
            <a:off x="1019628" y="7747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pic>
        <p:nvPicPr>
          <p:cNvPr id="27" name="Picture 12" descr="10%"/>
          <p:cNvPicPr>
            <a:picLocks noChangeAspect="1" noChangeArrowheads="1"/>
          </p:cNvPicPr>
          <p:nvPr/>
        </p:nvPicPr>
        <p:blipFill>
          <a:blip r:embed="rId3" cstate="print"/>
          <a:srcRect/>
          <a:stretch>
            <a:fillRect/>
          </a:stretch>
        </p:blipFill>
        <p:spPr bwMode="auto">
          <a:xfrm>
            <a:off x="2411022" y="4508501"/>
            <a:ext cx="562615" cy="1944688"/>
          </a:xfrm>
          <a:prstGeom prst="rect">
            <a:avLst/>
          </a:prstGeom>
          <a:noFill/>
          <a:ln w="12700" algn="ctr">
            <a:noFill/>
            <a:miter lim="800000"/>
            <a:headEnd/>
            <a:tailEnd/>
          </a:ln>
        </p:spPr>
      </p:pic>
      <p:pic>
        <p:nvPicPr>
          <p:cNvPr id="28" name="Picture 15" descr="10%"/>
          <p:cNvPicPr>
            <a:picLocks noChangeAspect="1" noChangeArrowheads="1"/>
          </p:cNvPicPr>
          <p:nvPr/>
        </p:nvPicPr>
        <p:blipFill>
          <a:blip r:embed="rId4" cstate="print"/>
          <a:srcRect/>
          <a:stretch>
            <a:fillRect/>
          </a:stretch>
        </p:blipFill>
        <p:spPr bwMode="auto">
          <a:xfrm>
            <a:off x="5991248" y="4498975"/>
            <a:ext cx="558160" cy="1978025"/>
          </a:xfrm>
          <a:prstGeom prst="rect">
            <a:avLst/>
          </a:prstGeom>
          <a:noFill/>
          <a:ln w="12700" algn="ctr">
            <a:noFill/>
            <a:miter lim="800000"/>
            <a:headEnd/>
            <a:tailEnd/>
          </a:ln>
        </p:spPr>
      </p:pic>
      <p:sp>
        <p:nvSpPr>
          <p:cNvPr id="30" name="Rectangle 29"/>
          <p:cNvSpPr/>
          <p:nvPr/>
        </p:nvSpPr>
        <p:spPr>
          <a:xfrm>
            <a:off x="2773715" y="4992722"/>
            <a:ext cx="3654379" cy="1107996"/>
          </a:xfrm>
          <a:prstGeom prst="rect">
            <a:avLst/>
          </a:prstGeom>
        </p:spPr>
        <p:txBody>
          <a:bodyPr wrap="square">
            <a:spAutoFit/>
          </a:bodyPr>
          <a:lstStyle/>
          <a:p>
            <a:pPr marL="115888" indent="-115888">
              <a:buClr>
                <a:srgbClr val="4E84C4"/>
              </a:buClr>
              <a:buFont typeface="Arial" pitchFamily="34" charset="0"/>
              <a:buChar char="•"/>
              <a:defRPr/>
            </a:pPr>
            <a:r>
              <a:rPr lang="en-US" sz="1100" dirty="0" smtClean="0">
                <a:solidFill>
                  <a:srgbClr val="000000"/>
                </a:solidFill>
                <a:latin typeface="Calibri" pitchFamily="34" charset="0"/>
              </a:rPr>
              <a:t>Value Added Applications</a:t>
            </a:r>
          </a:p>
          <a:p>
            <a:pPr marL="115888" indent="-115888">
              <a:buClr>
                <a:srgbClr val="4E84C4"/>
              </a:buClr>
              <a:buFont typeface="Arial" pitchFamily="34" charset="0"/>
              <a:buChar char="•"/>
              <a:defRPr/>
            </a:pPr>
            <a:r>
              <a:rPr lang="en-US" sz="1100" dirty="0" smtClean="0">
                <a:solidFill>
                  <a:srgbClr val="000000"/>
                </a:solidFill>
                <a:latin typeface="Calibri" pitchFamily="34" charset="0"/>
              </a:rPr>
              <a:t>Growth in ARPU and revenue maximization</a:t>
            </a:r>
          </a:p>
          <a:p>
            <a:pPr marL="115888" indent="-115888">
              <a:buClr>
                <a:srgbClr val="4E84C4"/>
              </a:buClr>
              <a:buFont typeface="Arial" pitchFamily="34" charset="0"/>
              <a:buChar char="•"/>
              <a:defRPr/>
            </a:pPr>
            <a:r>
              <a:rPr lang="en-US" sz="1100" dirty="0" smtClean="0">
                <a:solidFill>
                  <a:srgbClr val="000000"/>
                </a:solidFill>
                <a:latin typeface="Calibri" pitchFamily="34" charset="0"/>
              </a:rPr>
              <a:t>Fast Introduction of Value added services</a:t>
            </a:r>
          </a:p>
          <a:p>
            <a:pPr marL="115888" indent="-115888">
              <a:buClr>
                <a:srgbClr val="4E84C4"/>
              </a:buClr>
              <a:buFont typeface="Arial" pitchFamily="34" charset="0"/>
              <a:buChar char="•"/>
              <a:defRPr/>
            </a:pPr>
            <a:r>
              <a:rPr lang="en-US" sz="1100" dirty="0" smtClean="0">
                <a:solidFill>
                  <a:srgbClr val="000000"/>
                </a:solidFill>
                <a:latin typeface="Calibri" pitchFamily="34" charset="0"/>
              </a:rPr>
              <a:t>Enterprise Mobile Enablement</a:t>
            </a:r>
          </a:p>
          <a:p>
            <a:pPr marL="115888" indent="-115888">
              <a:buClr>
                <a:srgbClr val="4E84C4"/>
              </a:buClr>
              <a:buFont typeface="Arial" pitchFamily="34" charset="0"/>
              <a:buChar char="•"/>
              <a:defRPr/>
            </a:pPr>
            <a:r>
              <a:rPr lang="en-US" sz="1100" dirty="0" smtClean="0">
                <a:solidFill>
                  <a:srgbClr val="000000"/>
                </a:solidFill>
                <a:latin typeface="Calibri" pitchFamily="34" charset="0"/>
              </a:rPr>
              <a:t>Customer attractive applications</a:t>
            </a:r>
          </a:p>
          <a:p>
            <a:pPr marL="115888" indent="-115888">
              <a:buClr>
                <a:srgbClr val="4E84C4"/>
              </a:buClr>
              <a:buFont typeface="Arial" pitchFamily="34" charset="0"/>
              <a:buChar char="•"/>
              <a:defRPr/>
            </a:pPr>
            <a:r>
              <a:rPr lang="en-US" sz="1100" dirty="0" smtClean="0">
                <a:solidFill>
                  <a:srgbClr val="000000"/>
                </a:solidFill>
                <a:latin typeface="Calibri" pitchFamily="34" charset="0"/>
              </a:rPr>
              <a:t>Self Service applications reducing cost for operators</a:t>
            </a:r>
          </a:p>
        </p:txBody>
      </p:sp>
      <p:sp>
        <p:nvSpPr>
          <p:cNvPr id="36" name="Rectangle 8"/>
          <p:cNvSpPr>
            <a:spLocks noChangeArrowheads="1"/>
          </p:cNvSpPr>
          <p:nvPr/>
        </p:nvSpPr>
        <p:spPr bwMode="auto">
          <a:xfrm>
            <a:off x="38735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Assets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37" name="Rectangle 9"/>
          <p:cNvSpPr>
            <a:spLocks noChangeArrowheads="1"/>
          </p:cNvSpPr>
          <p:nvPr/>
        </p:nvSpPr>
        <p:spPr bwMode="auto">
          <a:xfrm>
            <a:off x="36104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38" name="Rectangle 8"/>
          <p:cNvSpPr>
            <a:spLocks noChangeArrowheads="1"/>
          </p:cNvSpPr>
          <p:nvPr/>
        </p:nvSpPr>
        <p:spPr bwMode="auto">
          <a:xfrm>
            <a:off x="64008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Products Expertise</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39" name="Rectangle 9"/>
          <p:cNvSpPr>
            <a:spLocks noChangeArrowheads="1"/>
          </p:cNvSpPr>
          <p:nvPr/>
        </p:nvSpPr>
        <p:spPr bwMode="auto">
          <a:xfrm>
            <a:off x="61377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4" name="AutoShape 17"/>
          <p:cNvSpPr>
            <a:spLocks noChangeArrowheads="1"/>
          </p:cNvSpPr>
          <p:nvPr/>
        </p:nvSpPr>
        <p:spPr bwMode="auto">
          <a:xfrm rot="10800000">
            <a:off x="3247712" y="4385121"/>
            <a:ext cx="2599854" cy="233061"/>
          </a:xfrm>
          <a:prstGeom prst="triangle">
            <a:avLst>
              <a:gd name="adj" fmla="val 50000"/>
            </a:avLst>
          </a:prstGeom>
          <a:solidFill>
            <a:schemeClr val="tx1">
              <a:lumMod val="75000"/>
              <a:lumOff val="25000"/>
            </a:schemeClr>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anchor="ctr"/>
          <a:lstStyle/>
          <a:p>
            <a:pPr>
              <a:defRPr/>
            </a:pPr>
            <a:endParaRPr lang="en-US">
              <a:solidFill>
                <a:schemeClr val="bg1"/>
              </a:solidFill>
              <a:latin typeface="Arial" charset="0"/>
            </a:endParaRPr>
          </a:p>
        </p:txBody>
      </p:sp>
      <p:sp>
        <p:nvSpPr>
          <p:cNvPr id="45" name="TextBox 44"/>
          <p:cNvSpPr txBox="1"/>
          <p:nvPr/>
        </p:nvSpPr>
        <p:spPr>
          <a:xfrm>
            <a:off x="3666508" y="4724400"/>
            <a:ext cx="1972292" cy="369332"/>
          </a:xfrm>
          <a:prstGeom prst="rect">
            <a:avLst/>
          </a:prstGeom>
          <a:noFill/>
        </p:spPr>
        <p:txBody>
          <a:bodyPr wrap="square" rtlCol="0">
            <a:spAutoFit/>
          </a:bodyPr>
          <a:lstStyle/>
          <a:p>
            <a:r>
              <a:rPr lang="en-US" b="1" dirty="0" smtClean="0">
                <a:latin typeface="Cambria" pitchFamily="18" charset="0"/>
              </a:rPr>
              <a:t>Value Addition</a:t>
            </a:r>
            <a:endParaRPr lang="en-US" b="1" dirty="0">
              <a:latin typeface="Cambria" pitchFamily="18" charset="0"/>
            </a:endParaRPr>
          </a:p>
        </p:txBody>
      </p:sp>
      <p:sp>
        <p:nvSpPr>
          <p:cNvPr id="19"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31</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7" descr="empty red rectangle"/>
          <p:cNvPicPr preferRelativeResize="0">
            <a:picLocks noChangeArrowheads="1"/>
          </p:cNvPicPr>
          <p:nvPr/>
        </p:nvPicPr>
        <p:blipFill>
          <a:blip r:embed="rId2" cstate="print">
            <a:lum bright="27000" contrast="43000"/>
          </a:blip>
          <a:srcRect/>
          <a:stretch>
            <a:fillRect/>
          </a:stretch>
        </p:blipFill>
        <p:spPr bwMode="auto">
          <a:xfrm>
            <a:off x="2537796" y="4775200"/>
            <a:ext cx="3884613" cy="1435100"/>
          </a:xfrm>
          <a:prstGeom prst="roundRect">
            <a:avLst>
              <a:gd name="adj" fmla="val 8594"/>
            </a:avLst>
          </a:prstGeom>
          <a:solidFill>
            <a:schemeClr val="accent6">
              <a:lumMod val="60000"/>
              <a:lumOff val="40000"/>
            </a:schemeClr>
          </a:solidFill>
          <a:ln>
            <a:noFill/>
          </a:ln>
          <a:effectLst>
            <a:reflection blurRad="12700" stA="38000" endPos="28000" dist="5000" dir="5400000" sy="-100000" algn="bl" rotWithShape="0"/>
          </a:effectLst>
        </p:spPr>
      </p:pic>
      <p:sp>
        <p:nvSpPr>
          <p:cNvPr id="2" name="Title 1"/>
          <p:cNvSpPr>
            <a:spLocks noGrp="1"/>
          </p:cNvSpPr>
          <p:nvPr>
            <p:ph type="title"/>
          </p:nvPr>
        </p:nvSpPr>
        <p:spPr>
          <a:xfrm>
            <a:off x="1295400" y="152400"/>
            <a:ext cx="8753475" cy="448521"/>
          </a:xfrm>
        </p:spPr>
        <p:txBody>
          <a:bodyPr vert="horz" lIns="91440" tIns="45720" rIns="91440" bIns="45720" rtlCol="0" anchor="ctr">
            <a:noAutofit/>
          </a:bodyPr>
          <a:lstStyle/>
          <a:p>
            <a:r>
              <a:rPr lang="en-US" dirty="0"/>
              <a:t>IN/NGN &amp; IP/Broadband</a:t>
            </a:r>
          </a:p>
        </p:txBody>
      </p:sp>
      <p:sp>
        <p:nvSpPr>
          <p:cNvPr id="5" name="AutoShape 7"/>
          <p:cNvSpPr>
            <a:spLocks noChangeArrowheads="1"/>
          </p:cNvSpPr>
          <p:nvPr/>
        </p:nvSpPr>
        <p:spPr bwMode="auto">
          <a:xfrm>
            <a:off x="5930902"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lvl="0" indent="-115888" fontAlgn="auto">
              <a:spcBef>
                <a:spcPts val="0"/>
              </a:spcBef>
              <a:spcAft>
                <a:spcPts val="0"/>
              </a:spcAft>
              <a:buClr>
                <a:srgbClr val="0066CC"/>
              </a:buClr>
              <a:buFont typeface="Arial" pitchFamily="34" charset="0"/>
              <a:buChar char="•"/>
              <a:defRPr/>
            </a:pPr>
            <a:r>
              <a:rPr lang="en-US" sz="1150" kern="0" dirty="0" err="1" smtClean="0">
                <a:solidFill>
                  <a:sysClr val="windowText" lastClr="000000"/>
                </a:solidFill>
                <a:latin typeface="Calibri" pitchFamily="34" charset="0"/>
              </a:rPr>
              <a:t>JnetX</a:t>
            </a:r>
            <a:endParaRPr lang="en-US" sz="1150" kern="0" dirty="0" smtClean="0">
              <a:solidFill>
                <a:sysClr val="windowText" lastClr="000000"/>
              </a:solidFill>
              <a:latin typeface="Calibri" pitchFamily="34" charset="0"/>
            </a:endParaRPr>
          </a:p>
          <a:p>
            <a:pPr marL="115888" lvl="0" indent="-115888" fontAlgn="auto">
              <a:spcBef>
                <a:spcPts val="0"/>
              </a:spcBef>
              <a:spcAft>
                <a:spcPts val="0"/>
              </a:spcAft>
              <a:buClr>
                <a:srgbClr val="0066CC"/>
              </a:buClr>
              <a:buFont typeface="Arial" pitchFamily="34" charset="0"/>
              <a:buChar char="•"/>
              <a:defRPr/>
            </a:pPr>
            <a:r>
              <a:rPr lang="en-US" sz="1150" kern="0" dirty="0" err="1" smtClean="0">
                <a:solidFill>
                  <a:sysClr val="windowText" lastClr="000000"/>
                </a:solidFill>
                <a:latin typeface="Calibri" pitchFamily="34" charset="0"/>
              </a:rPr>
              <a:t>Verisign</a:t>
            </a:r>
            <a:endParaRPr lang="en-US" sz="1150" kern="0" dirty="0" smtClean="0">
              <a:solidFill>
                <a:sysClr val="windowText" lastClr="000000"/>
              </a:solidFill>
              <a:latin typeface="Calibri" pitchFamily="34" charset="0"/>
            </a:endParaRPr>
          </a:p>
          <a:p>
            <a:pPr marL="115888" lvl="0" indent="-115888" fontAlgn="auto">
              <a:spcBef>
                <a:spcPts val="0"/>
              </a:spcBef>
              <a:spcAft>
                <a:spcPts val="0"/>
              </a:spcAft>
              <a:buClr>
                <a:srgbClr val="0066CC"/>
              </a:buClr>
              <a:buFont typeface="Arial" pitchFamily="34" charset="0"/>
              <a:buChar char="•"/>
              <a:defRPr/>
            </a:pPr>
            <a:r>
              <a:rPr lang="en-US" sz="1150" kern="0" dirty="0" err="1" smtClean="0">
                <a:solidFill>
                  <a:sysClr val="windowText" lastClr="000000"/>
                </a:solidFill>
                <a:latin typeface="Calibri" pitchFamily="34" charset="0"/>
              </a:rPr>
              <a:t>Telcordia</a:t>
            </a:r>
            <a:endParaRPr lang="en-US" sz="1150" kern="0" dirty="0" smtClean="0">
              <a:solidFill>
                <a:sysClr val="windowText" lastClr="000000"/>
              </a:solidFill>
              <a:latin typeface="Calibri" pitchFamily="34" charset="0"/>
            </a:endParaRP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Alcatel</a:t>
            </a:r>
          </a:p>
        </p:txBody>
      </p:sp>
      <p:sp>
        <p:nvSpPr>
          <p:cNvPr id="6" name="AutoShape 7"/>
          <p:cNvSpPr>
            <a:spLocks noChangeArrowheads="1"/>
          </p:cNvSpPr>
          <p:nvPr/>
        </p:nvSpPr>
        <p:spPr bwMode="auto">
          <a:xfrm>
            <a:off x="3390900"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Calendar Application (Smart Roam)</a:t>
            </a: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Van-IP framework</a:t>
            </a: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Call forwarding application</a:t>
            </a: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Local Number portability</a:t>
            </a:r>
          </a:p>
          <a:p>
            <a:pPr marL="115888"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Prepaid Mediation Node</a:t>
            </a:r>
          </a:p>
          <a:p>
            <a:pPr marL="115888" indent="-115888" fontAlgn="auto">
              <a:spcBef>
                <a:spcPts val="0"/>
              </a:spcBef>
              <a:spcAft>
                <a:spcPts val="0"/>
              </a:spcAft>
              <a:buClr>
                <a:srgbClr val="0066CC"/>
              </a:buClr>
              <a:buFont typeface="Arial" pitchFamily="34" charset="0"/>
              <a:buChar char="•"/>
              <a:defRPr/>
            </a:pPr>
            <a:endParaRPr lang="en-US" sz="1150" kern="0" dirty="0" smtClean="0">
              <a:solidFill>
                <a:sysClr val="windowText" lastClr="000000"/>
              </a:solidFill>
              <a:latin typeface="Calibri" pitchFamily="34" charset="0"/>
            </a:endParaRPr>
          </a:p>
        </p:txBody>
      </p:sp>
      <p:sp>
        <p:nvSpPr>
          <p:cNvPr id="7" name="AutoShape 7"/>
          <p:cNvSpPr>
            <a:spLocks noChangeArrowheads="1"/>
          </p:cNvSpPr>
          <p:nvPr/>
        </p:nvSpPr>
        <p:spPr bwMode="auto">
          <a:xfrm>
            <a:off x="838200" y="1194706"/>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IMS</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Intelligent Networks</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Field Testing</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Deployment</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RF planning</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Network Audits</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System integration</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Tier-2/3 Support</a:t>
            </a:r>
          </a:p>
          <a:p>
            <a:pPr marL="115888" lvl="0" indent="-115888" fontAlgn="auto">
              <a:spcBef>
                <a:spcPts val="0"/>
              </a:spcBef>
              <a:spcAft>
                <a:spcPts val="0"/>
              </a:spcAft>
              <a:buClr>
                <a:srgbClr val="0066CC"/>
              </a:buClr>
              <a:buFont typeface="Arial" pitchFamily="34" charset="0"/>
              <a:buChar char="•"/>
              <a:defRPr/>
            </a:pPr>
            <a:r>
              <a:rPr lang="en-US" sz="1150" kern="0" dirty="0" smtClean="0">
                <a:solidFill>
                  <a:sysClr val="windowText" lastClr="000000"/>
                </a:solidFill>
                <a:latin typeface="Calibri" pitchFamily="34" charset="0"/>
              </a:rPr>
              <a:t>Migration/porting</a:t>
            </a:r>
          </a:p>
          <a:p>
            <a:pPr marL="115888" lvl="0" indent="-115888" fontAlgn="auto">
              <a:spcBef>
                <a:spcPts val="0"/>
              </a:spcBef>
              <a:spcAft>
                <a:spcPts val="0"/>
              </a:spcAft>
              <a:buClr>
                <a:srgbClr val="0066CC"/>
              </a:buClr>
              <a:buFont typeface="Arial" pitchFamily="34" charset="0"/>
              <a:buChar char="•"/>
              <a:defRPr/>
            </a:pPr>
            <a:endParaRPr lang="en-US" sz="1150" kern="0" dirty="0" smtClean="0">
              <a:solidFill>
                <a:sysClr val="windowText" lastClr="000000"/>
              </a:solidFill>
              <a:latin typeface="Calibri" pitchFamily="34" charset="0"/>
            </a:endParaRPr>
          </a:p>
          <a:p>
            <a:pPr marL="115888" lvl="0" indent="-115888" fontAlgn="auto">
              <a:spcBef>
                <a:spcPts val="0"/>
              </a:spcBef>
              <a:spcAft>
                <a:spcPts val="0"/>
              </a:spcAft>
              <a:buClr>
                <a:srgbClr val="0066CC"/>
              </a:buClr>
              <a:buFont typeface="Arial" pitchFamily="34" charset="0"/>
              <a:buChar char="•"/>
              <a:defRPr/>
            </a:pPr>
            <a:endParaRPr lang="en-US" sz="1150" kern="0" dirty="0" smtClean="0">
              <a:solidFill>
                <a:sysClr val="windowText" lastClr="000000"/>
              </a:solidFill>
              <a:latin typeface="Calibri" pitchFamily="34" charset="0"/>
            </a:endParaRPr>
          </a:p>
        </p:txBody>
      </p:sp>
      <p:sp>
        <p:nvSpPr>
          <p:cNvPr id="8" name="Rectangle 8"/>
          <p:cNvSpPr>
            <a:spLocks noChangeArrowheads="1"/>
          </p:cNvSpPr>
          <p:nvPr/>
        </p:nvSpPr>
        <p:spPr bwMode="auto">
          <a:xfrm>
            <a:off x="1282700" y="7747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Offerings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9" name="Rectangle 9"/>
          <p:cNvSpPr>
            <a:spLocks noChangeArrowheads="1"/>
          </p:cNvSpPr>
          <p:nvPr/>
        </p:nvSpPr>
        <p:spPr bwMode="auto">
          <a:xfrm>
            <a:off x="1019628" y="7747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pic>
        <p:nvPicPr>
          <p:cNvPr id="27" name="Picture 12" descr="10%"/>
          <p:cNvPicPr>
            <a:picLocks noChangeAspect="1" noChangeArrowheads="1"/>
          </p:cNvPicPr>
          <p:nvPr/>
        </p:nvPicPr>
        <p:blipFill>
          <a:blip r:embed="rId3" cstate="print"/>
          <a:srcRect/>
          <a:stretch>
            <a:fillRect/>
          </a:stretch>
        </p:blipFill>
        <p:spPr bwMode="auto">
          <a:xfrm>
            <a:off x="2411022" y="4508501"/>
            <a:ext cx="562615" cy="1944688"/>
          </a:xfrm>
          <a:prstGeom prst="rect">
            <a:avLst/>
          </a:prstGeom>
          <a:noFill/>
          <a:ln w="12700" algn="ctr">
            <a:noFill/>
            <a:miter lim="800000"/>
            <a:headEnd/>
            <a:tailEnd/>
          </a:ln>
        </p:spPr>
      </p:pic>
      <p:pic>
        <p:nvPicPr>
          <p:cNvPr id="28" name="Picture 15" descr="10%"/>
          <p:cNvPicPr>
            <a:picLocks noChangeAspect="1" noChangeArrowheads="1"/>
          </p:cNvPicPr>
          <p:nvPr/>
        </p:nvPicPr>
        <p:blipFill>
          <a:blip r:embed="rId4" cstate="print"/>
          <a:srcRect/>
          <a:stretch>
            <a:fillRect/>
          </a:stretch>
        </p:blipFill>
        <p:spPr bwMode="auto">
          <a:xfrm>
            <a:off x="5991248" y="4498975"/>
            <a:ext cx="558160" cy="1978025"/>
          </a:xfrm>
          <a:prstGeom prst="rect">
            <a:avLst/>
          </a:prstGeom>
          <a:noFill/>
          <a:ln w="12700" algn="ctr">
            <a:noFill/>
            <a:miter lim="800000"/>
            <a:headEnd/>
            <a:tailEnd/>
          </a:ln>
        </p:spPr>
      </p:pic>
      <p:sp>
        <p:nvSpPr>
          <p:cNvPr id="30" name="Rectangle 29"/>
          <p:cNvSpPr/>
          <p:nvPr/>
        </p:nvSpPr>
        <p:spPr>
          <a:xfrm>
            <a:off x="2773715" y="5065292"/>
            <a:ext cx="3654379" cy="830997"/>
          </a:xfrm>
          <a:prstGeom prst="rect">
            <a:avLst/>
          </a:prstGeom>
        </p:spPr>
        <p:txBody>
          <a:bodyPr wrap="square">
            <a:spAutoFit/>
          </a:bodyPr>
          <a:lstStyle/>
          <a:p>
            <a:pPr marL="115888" indent="-115888">
              <a:buClr>
                <a:srgbClr val="4E84C4"/>
              </a:buClr>
              <a:buFont typeface="Arial" pitchFamily="34" charset="0"/>
              <a:buChar char="•"/>
              <a:defRPr/>
            </a:pPr>
            <a:r>
              <a:rPr lang="en-US" sz="1200" dirty="0" smtClean="0">
                <a:solidFill>
                  <a:srgbClr val="000000"/>
                </a:solidFill>
                <a:latin typeface="Calibri" pitchFamily="34" charset="0"/>
              </a:rPr>
              <a:t>Flexible ramp up/down of resources</a:t>
            </a:r>
          </a:p>
          <a:p>
            <a:pPr marL="115888" indent="-115888">
              <a:buClr>
                <a:srgbClr val="4E84C4"/>
              </a:buClr>
              <a:buFont typeface="Arial" pitchFamily="34" charset="0"/>
              <a:buChar char="•"/>
              <a:defRPr/>
            </a:pPr>
            <a:r>
              <a:rPr lang="en-US" sz="1200" dirty="0" smtClean="0">
                <a:solidFill>
                  <a:srgbClr val="000000"/>
                </a:solidFill>
                <a:latin typeface="Calibri" pitchFamily="34" charset="0"/>
              </a:rPr>
              <a:t>24X7 support </a:t>
            </a:r>
          </a:p>
          <a:p>
            <a:pPr marL="115888" indent="-115888">
              <a:buClr>
                <a:srgbClr val="4E84C4"/>
              </a:buClr>
              <a:buFont typeface="Arial" pitchFamily="34" charset="0"/>
              <a:buChar char="•"/>
              <a:defRPr/>
            </a:pPr>
            <a:r>
              <a:rPr lang="en-US" sz="1200" dirty="0" smtClean="0">
                <a:solidFill>
                  <a:srgbClr val="000000"/>
                </a:solidFill>
                <a:latin typeface="Calibri" pitchFamily="34" charset="0"/>
              </a:rPr>
              <a:t>Migration with minimal downtime</a:t>
            </a:r>
          </a:p>
          <a:p>
            <a:pPr marL="115888" indent="-115888">
              <a:buClr>
                <a:srgbClr val="4E84C4"/>
              </a:buClr>
              <a:buFont typeface="Arial" pitchFamily="34" charset="0"/>
              <a:buChar char="•"/>
              <a:defRPr/>
            </a:pPr>
            <a:r>
              <a:rPr lang="en-US" sz="1200" dirty="0" smtClean="0">
                <a:solidFill>
                  <a:srgbClr val="000000"/>
                </a:solidFill>
                <a:latin typeface="Calibri" pitchFamily="34" charset="0"/>
              </a:rPr>
              <a:t>Lower cost and high quality of product development</a:t>
            </a:r>
          </a:p>
        </p:txBody>
      </p:sp>
      <p:sp>
        <p:nvSpPr>
          <p:cNvPr id="36" name="Rectangle 8"/>
          <p:cNvSpPr>
            <a:spLocks noChangeArrowheads="1"/>
          </p:cNvSpPr>
          <p:nvPr/>
        </p:nvSpPr>
        <p:spPr bwMode="auto">
          <a:xfrm>
            <a:off x="38735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Assets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37" name="Rectangle 9"/>
          <p:cNvSpPr>
            <a:spLocks noChangeArrowheads="1"/>
          </p:cNvSpPr>
          <p:nvPr/>
        </p:nvSpPr>
        <p:spPr bwMode="auto">
          <a:xfrm>
            <a:off x="36104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38" name="Rectangle 8"/>
          <p:cNvSpPr>
            <a:spLocks noChangeArrowheads="1"/>
          </p:cNvSpPr>
          <p:nvPr/>
        </p:nvSpPr>
        <p:spPr bwMode="auto">
          <a:xfrm>
            <a:off x="64008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Products Expertise</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39" name="Rectangle 9"/>
          <p:cNvSpPr>
            <a:spLocks noChangeArrowheads="1"/>
          </p:cNvSpPr>
          <p:nvPr/>
        </p:nvSpPr>
        <p:spPr bwMode="auto">
          <a:xfrm>
            <a:off x="61377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4" name="AutoShape 17"/>
          <p:cNvSpPr>
            <a:spLocks noChangeArrowheads="1"/>
          </p:cNvSpPr>
          <p:nvPr/>
        </p:nvSpPr>
        <p:spPr bwMode="auto">
          <a:xfrm rot="10800000">
            <a:off x="3247712" y="4385121"/>
            <a:ext cx="2599854" cy="233061"/>
          </a:xfrm>
          <a:prstGeom prst="triangle">
            <a:avLst>
              <a:gd name="adj" fmla="val 50000"/>
            </a:avLst>
          </a:prstGeom>
          <a:solidFill>
            <a:schemeClr val="tx1">
              <a:lumMod val="75000"/>
              <a:lumOff val="25000"/>
            </a:schemeClr>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anchor="ctr"/>
          <a:lstStyle/>
          <a:p>
            <a:pPr>
              <a:defRPr/>
            </a:pPr>
            <a:endParaRPr lang="en-US">
              <a:solidFill>
                <a:schemeClr val="bg1"/>
              </a:solidFill>
              <a:latin typeface="Arial" charset="0"/>
            </a:endParaRPr>
          </a:p>
        </p:txBody>
      </p:sp>
      <p:sp>
        <p:nvSpPr>
          <p:cNvPr id="45" name="TextBox 44"/>
          <p:cNvSpPr txBox="1"/>
          <p:nvPr/>
        </p:nvSpPr>
        <p:spPr>
          <a:xfrm>
            <a:off x="3666508" y="4724400"/>
            <a:ext cx="1972292" cy="369332"/>
          </a:xfrm>
          <a:prstGeom prst="rect">
            <a:avLst/>
          </a:prstGeom>
          <a:noFill/>
        </p:spPr>
        <p:txBody>
          <a:bodyPr wrap="square" rtlCol="0">
            <a:spAutoFit/>
          </a:bodyPr>
          <a:lstStyle/>
          <a:p>
            <a:r>
              <a:rPr lang="en-US" b="1" dirty="0" smtClean="0">
                <a:latin typeface="Cambria" pitchFamily="18" charset="0"/>
              </a:rPr>
              <a:t>Value Addition</a:t>
            </a:r>
            <a:endParaRPr lang="en-US" b="1" dirty="0">
              <a:latin typeface="Cambria" pitchFamily="18" charset="0"/>
            </a:endParaRPr>
          </a:p>
        </p:txBody>
      </p:sp>
      <p:sp>
        <p:nvSpPr>
          <p:cNvPr id="19"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32</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4925" y="152400"/>
            <a:ext cx="8753475" cy="448521"/>
          </a:xfrm>
        </p:spPr>
        <p:txBody>
          <a:bodyPr vert="horz" lIns="91440" tIns="45720" rIns="91440" bIns="45720" rtlCol="0" anchor="ctr">
            <a:noAutofit/>
          </a:bodyPr>
          <a:lstStyle/>
          <a:p>
            <a:r>
              <a:rPr lang="en-US" dirty="0"/>
              <a:t>R&amp;D</a:t>
            </a:r>
          </a:p>
        </p:txBody>
      </p:sp>
      <p:pic>
        <p:nvPicPr>
          <p:cNvPr id="5" name="Picture 27" descr="empty red rectangle"/>
          <p:cNvPicPr preferRelativeResize="0">
            <a:picLocks noChangeArrowheads="1"/>
          </p:cNvPicPr>
          <p:nvPr/>
        </p:nvPicPr>
        <p:blipFill>
          <a:blip r:embed="rId2" cstate="print">
            <a:lum bright="27000" contrast="43000"/>
          </a:blip>
          <a:srcRect/>
          <a:stretch>
            <a:fillRect/>
          </a:stretch>
        </p:blipFill>
        <p:spPr bwMode="auto">
          <a:xfrm>
            <a:off x="2537796" y="4775200"/>
            <a:ext cx="3884613" cy="1435100"/>
          </a:xfrm>
          <a:prstGeom prst="roundRect">
            <a:avLst>
              <a:gd name="adj" fmla="val 8594"/>
            </a:avLst>
          </a:prstGeom>
          <a:solidFill>
            <a:schemeClr val="accent6">
              <a:lumMod val="60000"/>
              <a:lumOff val="40000"/>
            </a:schemeClr>
          </a:solidFill>
          <a:ln>
            <a:noFill/>
          </a:ln>
          <a:effectLst>
            <a:reflection blurRad="12700" stA="38000" endPos="28000" dist="5000" dir="5400000" sy="-100000" algn="bl" rotWithShape="0"/>
          </a:effectLst>
        </p:spPr>
      </p:pic>
      <p:sp>
        <p:nvSpPr>
          <p:cNvPr id="6" name="AutoShape 7"/>
          <p:cNvSpPr>
            <a:spLocks noChangeArrowheads="1"/>
          </p:cNvSpPr>
          <p:nvPr/>
        </p:nvSpPr>
        <p:spPr bwMode="auto">
          <a:xfrm>
            <a:off x="4673812"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NGOSS </a:t>
            </a:r>
            <a:r>
              <a:rPr lang="en-US" sz="1200" kern="0" dirty="0" err="1" smtClean="0">
                <a:solidFill>
                  <a:sysClr val="windowText" lastClr="000000"/>
                </a:solidFill>
                <a:latin typeface="Calibri" pitchFamily="34" charset="0"/>
              </a:rPr>
              <a:t>CoE</a:t>
            </a:r>
            <a:endParaRPr lang="en-US" sz="1200" kern="0" dirty="0" smtClean="0">
              <a:solidFill>
                <a:sysClr val="windowText" lastClr="000000"/>
              </a:solidFill>
              <a:latin typeface="Calibri" pitchFamily="34" charset="0"/>
            </a:endParaRPr>
          </a:p>
          <a:p>
            <a:pPr marL="115888" lvl="0" indent="-115888" fontAlgn="auto">
              <a:spcBef>
                <a:spcPts val="0"/>
              </a:spcBef>
              <a:spcAft>
                <a:spcPts val="0"/>
              </a:spcAft>
              <a:buClr>
                <a:srgbClr val="0066CC"/>
              </a:buClr>
              <a:buFont typeface="Arial" pitchFamily="34" charset="0"/>
              <a:buChar char="•"/>
              <a:defRPr/>
            </a:pPr>
            <a:r>
              <a:rPr lang="en-US" sz="1200" kern="0" dirty="0" err="1" smtClean="0">
                <a:solidFill>
                  <a:sysClr val="windowText" lastClr="000000"/>
                </a:solidFill>
                <a:latin typeface="Calibri" pitchFamily="34" charset="0"/>
              </a:rPr>
              <a:t>Innova</a:t>
            </a:r>
            <a:r>
              <a:rPr lang="en-US" sz="1200" kern="0" dirty="0" smtClean="0">
                <a:solidFill>
                  <a:sysClr val="windowText" lastClr="000000"/>
                </a:solidFill>
                <a:latin typeface="Calibri" pitchFamily="34" charset="0"/>
              </a:rPr>
              <a:t> Lab</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OSS Lab</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Network Technology Lab</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INCA Lab</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Mobile computing lab</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Implementation accelerators</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Tools and utilities</a:t>
            </a:r>
          </a:p>
          <a:p>
            <a:pPr marL="115888" lvl="0" indent="-115888" fontAlgn="auto">
              <a:spcBef>
                <a:spcPts val="0"/>
              </a:spcBef>
              <a:spcAft>
                <a:spcPts val="0"/>
              </a:spcAft>
              <a:buClr>
                <a:srgbClr val="0066CC"/>
              </a:buClr>
              <a:buFont typeface="Arial" pitchFamily="34" charset="0"/>
              <a:buChar char="•"/>
              <a:defRPr/>
            </a:pPr>
            <a:r>
              <a:rPr lang="en-US" sz="1200" kern="0" dirty="0" err="1" smtClean="0">
                <a:solidFill>
                  <a:sysClr val="windowText" lastClr="000000"/>
                </a:solidFill>
                <a:latin typeface="Calibri" pitchFamily="34" charset="0"/>
              </a:rPr>
              <a:t>NetSmart</a:t>
            </a:r>
            <a:endParaRPr lang="en-US" sz="1200" kern="0" dirty="0" smtClean="0">
              <a:solidFill>
                <a:sysClr val="windowText" lastClr="000000"/>
              </a:solidFill>
              <a:latin typeface="Calibri" pitchFamily="34" charset="0"/>
            </a:endParaRP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Enterprise SMS gateway</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Bluetooth solutions</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Handoff solutions</a:t>
            </a:r>
          </a:p>
          <a:p>
            <a:pPr marL="115888" indent="-115888" fontAlgn="auto">
              <a:spcBef>
                <a:spcPts val="0"/>
              </a:spcBef>
              <a:spcAft>
                <a:spcPts val="0"/>
              </a:spcAft>
              <a:buClr>
                <a:srgbClr val="0066CC"/>
              </a:buClr>
              <a:defRPr/>
            </a:pPr>
            <a:endParaRPr lang="en-US" sz="1200" kern="0" dirty="0" smtClean="0">
              <a:solidFill>
                <a:sysClr val="windowText" lastClr="000000"/>
              </a:solidFill>
              <a:latin typeface="Calibri" pitchFamily="34" charset="0"/>
            </a:endParaRPr>
          </a:p>
        </p:txBody>
      </p:sp>
      <p:sp>
        <p:nvSpPr>
          <p:cNvPr id="7" name="AutoShape 7"/>
          <p:cNvSpPr>
            <a:spLocks noChangeArrowheads="1"/>
          </p:cNvSpPr>
          <p:nvPr/>
        </p:nvSpPr>
        <p:spPr bwMode="auto">
          <a:xfrm>
            <a:off x="2121112" y="1194706"/>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Product evaluation</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Integration simulation</a:t>
            </a:r>
          </a:p>
          <a:p>
            <a:pPr marL="115888" indent="-115888" fontAlgn="auto">
              <a:spcBef>
                <a:spcPts val="0"/>
              </a:spcBef>
              <a:spcAft>
                <a:spcPts val="0"/>
              </a:spcAft>
              <a:buClr>
                <a:srgbClr val="0066CC"/>
              </a:buClr>
              <a:buFont typeface="Arial" pitchFamily="34" charset="0"/>
              <a:buChar char="•"/>
              <a:defRPr/>
            </a:pPr>
            <a:r>
              <a:rPr lang="en-US" sz="1200" kern="0" dirty="0" err="1" smtClean="0">
                <a:solidFill>
                  <a:sysClr val="windowText" lastClr="000000"/>
                </a:solidFill>
                <a:latin typeface="Calibri" pitchFamily="34" charset="0"/>
              </a:rPr>
              <a:t>eTOM</a:t>
            </a:r>
            <a:r>
              <a:rPr lang="en-US" sz="1200" kern="0" dirty="0" smtClean="0">
                <a:solidFill>
                  <a:sysClr val="windowText" lastClr="000000"/>
                </a:solidFill>
                <a:latin typeface="Calibri" pitchFamily="34" charset="0"/>
              </a:rPr>
              <a:t> and NGOSS compliant models</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Next generation networks</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Simulating new business models</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IPR’s for EV’s and SP’s</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Wireless data services</a:t>
            </a:r>
          </a:p>
        </p:txBody>
      </p:sp>
      <p:sp>
        <p:nvSpPr>
          <p:cNvPr id="8" name="Rectangle 8"/>
          <p:cNvSpPr>
            <a:spLocks noChangeArrowheads="1"/>
          </p:cNvSpPr>
          <p:nvPr/>
        </p:nvSpPr>
        <p:spPr bwMode="auto">
          <a:xfrm>
            <a:off x="2565612" y="7747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Offerings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9" name="Rectangle 9"/>
          <p:cNvSpPr>
            <a:spLocks noChangeArrowheads="1"/>
          </p:cNvSpPr>
          <p:nvPr/>
        </p:nvSpPr>
        <p:spPr bwMode="auto">
          <a:xfrm>
            <a:off x="2302540" y="7747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pic>
        <p:nvPicPr>
          <p:cNvPr id="10" name="Picture 12" descr="10%"/>
          <p:cNvPicPr>
            <a:picLocks noChangeAspect="1" noChangeArrowheads="1"/>
          </p:cNvPicPr>
          <p:nvPr/>
        </p:nvPicPr>
        <p:blipFill>
          <a:blip r:embed="rId3" cstate="print"/>
          <a:srcRect/>
          <a:stretch>
            <a:fillRect/>
          </a:stretch>
        </p:blipFill>
        <p:spPr bwMode="auto">
          <a:xfrm>
            <a:off x="2396508" y="4508501"/>
            <a:ext cx="562615" cy="1944688"/>
          </a:xfrm>
          <a:prstGeom prst="rect">
            <a:avLst/>
          </a:prstGeom>
          <a:noFill/>
          <a:ln w="12700" algn="ctr">
            <a:noFill/>
            <a:miter lim="800000"/>
            <a:headEnd/>
            <a:tailEnd/>
          </a:ln>
        </p:spPr>
      </p:pic>
      <p:pic>
        <p:nvPicPr>
          <p:cNvPr id="11" name="Picture 15" descr="10%"/>
          <p:cNvPicPr>
            <a:picLocks noChangeAspect="1" noChangeArrowheads="1"/>
          </p:cNvPicPr>
          <p:nvPr/>
        </p:nvPicPr>
        <p:blipFill>
          <a:blip r:embed="rId4" cstate="print"/>
          <a:srcRect/>
          <a:stretch>
            <a:fillRect/>
          </a:stretch>
        </p:blipFill>
        <p:spPr bwMode="auto">
          <a:xfrm>
            <a:off x="5991248" y="4498975"/>
            <a:ext cx="558160" cy="1978025"/>
          </a:xfrm>
          <a:prstGeom prst="rect">
            <a:avLst/>
          </a:prstGeom>
          <a:noFill/>
          <a:ln w="12700" algn="ctr">
            <a:noFill/>
            <a:miter lim="800000"/>
            <a:headEnd/>
            <a:tailEnd/>
          </a:ln>
        </p:spPr>
      </p:pic>
      <p:sp>
        <p:nvSpPr>
          <p:cNvPr id="12" name="Rectangle 11"/>
          <p:cNvSpPr/>
          <p:nvPr/>
        </p:nvSpPr>
        <p:spPr>
          <a:xfrm>
            <a:off x="2784143" y="4951778"/>
            <a:ext cx="3616657" cy="1169551"/>
          </a:xfrm>
          <a:prstGeom prst="rect">
            <a:avLst/>
          </a:prstGeom>
        </p:spPr>
        <p:txBody>
          <a:bodyPr wrap="square">
            <a:spAutoFit/>
          </a:bodyPr>
          <a:lstStyle/>
          <a:p>
            <a:pPr marL="115888" indent="-115888">
              <a:buClr>
                <a:srgbClr val="4E84C4"/>
              </a:buClr>
              <a:buFont typeface="Arial" pitchFamily="34" charset="0"/>
              <a:buChar char="•"/>
              <a:defRPr/>
            </a:pPr>
            <a:r>
              <a:rPr lang="en-US" sz="1000" dirty="0" smtClean="0">
                <a:solidFill>
                  <a:srgbClr val="000000"/>
                </a:solidFill>
                <a:latin typeface="Calibri" pitchFamily="34" charset="0"/>
              </a:rPr>
              <a:t>Faster time to market</a:t>
            </a:r>
          </a:p>
          <a:p>
            <a:pPr marL="115888" indent="-115888">
              <a:buClr>
                <a:srgbClr val="4E84C4"/>
              </a:buClr>
              <a:buFont typeface="Arial" pitchFamily="34" charset="0"/>
              <a:buChar char="•"/>
              <a:defRPr/>
            </a:pPr>
            <a:r>
              <a:rPr lang="en-US" sz="1000" dirty="0" smtClean="0">
                <a:solidFill>
                  <a:srgbClr val="000000"/>
                </a:solidFill>
                <a:latin typeface="Calibri" pitchFamily="34" charset="0"/>
              </a:rPr>
              <a:t>In-house simulation leading to reduced cost of implementation</a:t>
            </a:r>
          </a:p>
          <a:p>
            <a:pPr marL="115888" indent="-115888">
              <a:buClr>
                <a:srgbClr val="4E84C4"/>
              </a:buClr>
              <a:buFont typeface="Arial" pitchFamily="34" charset="0"/>
              <a:buChar char="•"/>
              <a:defRPr/>
            </a:pPr>
            <a:r>
              <a:rPr lang="en-US" sz="1000" dirty="0" smtClean="0">
                <a:solidFill>
                  <a:srgbClr val="000000"/>
                </a:solidFill>
                <a:latin typeface="Calibri" pitchFamily="34" charset="0"/>
              </a:rPr>
              <a:t>Improved reliability during deployment</a:t>
            </a:r>
          </a:p>
          <a:p>
            <a:pPr marL="115888" indent="-115888">
              <a:buClr>
                <a:srgbClr val="4E84C4"/>
              </a:buClr>
              <a:buFont typeface="Arial" pitchFamily="34" charset="0"/>
              <a:buChar char="•"/>
              <a:defRPr/>
            </a:pPr>
            <a:r>
              <a:rPr lang="en-US" sz="1000" dirty="0" smtClean="0">
                <a:solidFill>
                  <a:srgbClr val="000000"/>
                </a:solidFill>
                <a:latin typeface="Calibri" pitchFamily="34" charset="0"/>
              </a:rPr>
              <a:t>Cutting edge technology</a:t>
            </a:r>
          </a:p>
          <a:p>
            <a:pPr marL="115888" indent="-115888">
              <a:buClr>
                <a:srgbClr val="4E84C4"/>
              </a:buClr>
              <a:buFont typeface="Arial" pitchFamily="34" charset="0"/>
              <a:buChar char="•"/>
              <a:defRPr/>
            </a:pPr>
            <a:r>
              <a:rPr lang="en-US" sz="1000" dirty="0" smtClean="0">
                <a:solidFill>
                  <a:srgbClr val="000000"/>
                </a:solidFill>
                <a:latin typeface="Calibri" pitchFamily="34" charset="0"/>
              </a:rPr>
              <a:t>Improved revenue realization with  more efficient services            &amp;  networks</a:t>
            </a:r>
          </a:p>
          <a:p>
            <a:pPr marL="115888" indent="-115888">
              <a:buClr>
                <a:srgbClr val="4E84C4"/>
              </a:buClr>
              <a:buFont typeface="Arial" pitchFamily="34" charset="0"/>
              <a:buChar char="•"/>
              <a:defRPr/>
            </a:pPr>
            <a:r>
              <a:rPr lang="en-US" sz="1000" dirty="0" smtClean="0">
                <a:solidFill>
                  <a:srgbClr val="000000"/>
                </a:solidFill>
                <a:latin typeface="Calibri" pitchFamily="34" charset="0"/>
              </a:rPr>
              <a:t>Product differentiation through innovation</a:t>
            </a:r>
          </a:p>
        </p:txBody>
      </p:sp>
      <p:sp>
        <p:nvSpPr>
          <p:cNvPr id="13" name="Rectangle 8"/>
          <p:cNvSpPr>
            <a:spLocks noChangeArrowheads="1"/>
          </p:cNvSpPr>
          <p:nvPr/>
        </p:nvSpPr>
        <p:spPr bwMode="auto">
          <a:xfrm>
            <a:off x="5156412"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Assets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14" name="Rectangle 9"/>
          <p:cNvSpPr>
            <a:spLocks noChangeArrowheads="1"/>
          </p:cNvSpPr>
          <p:nvPr/>
        </p:nvSpPr>
        <p:spPr bwMode="auto">
          <a:xfrm>
            <a:off x="4893340"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5" name="AutoShape 17"/>
          <p:cNvSpPr>
            <a:spLocks noChangeArrowheads="1"/>
          </p:cNvSpPr>
          <p:nvPr/>
        </p:nvSpPr>
        <p:spPr bwMode="auto">
          <a:xfrm rot="10800000">
            <a:off x="3247712" y="4385121"/>
            <a:ext cx="2599854" cy="233061"/>
          </a:xfrm>
          <a:prstGeom prst="triangle">
            <a:avLst>
              <a:gd name="adj" fmla="val 50000"/>
            </a:avLst>
          </a:prstGeom>
          <a:solidFill>
            <a:schemeClr val="tx1">
              <a:lumMod val="75000"/>
              <a:lumOff val="25000"/>
            </a:schemeClr>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anchor="ctr"/>
          <a:lstStyle/>
          <a:p>
            <a:pPr>
              <a:defRPr/>
            </a:pPr>
            <a:endParaRPr lang="en-US">
              <a:solidFill>
                <a:schemeClr val="bg1"/>
              </a:solidFill>
              <a:latin typeface="Arial" charset="0"/>
            </a:endParaRPr>
          </a:p>
        </p:txBody>
      </p:sp>
      <p:sp>
        <p:nvSpPr>
          <p:cNvPr id="16" name="TextBox 15"/>
          <p:cNvSpPr txBox="1"/>
          <p:nvPr/>
        </p:nvSpPr>
        <p:spPr>
          <a:xfrm>
            <a:off x="3666508" y="4724400"/>
            <a:ext cx="1972292" cy="369332"/>
          </a:xfrm>
          <a:prstGeom prst="rect">
            <a:avLst/>
          </a:prstGeom>
          <a:noFill/>
        </p:spPr>
        <p:txBody>
          <a:bodyPr wrap="square" rtlCol="0">
            <a:spAutoFit/>
          </a:bodyPr>
          <a:lstStyle/>
          <a:p>
            <a:r>
              <a:rPr lang="en-US" b="1" dirty="0" smtClean="0">
                <a:latin typeface="Cambria" pitchFamily="18" charset="0"/>
              </a:rPr>
              <a:t>Value Addition</a:t>
            </a:r>
            <a:endParaRPr lang="en-US" b="1" dirty="0">
              <a:latin typeface="Cambria" pitchFamily="18" charset="0"/>
            </a:endParaRPr>
          </a:p>
        </p:txBody>
      </p:sp>
      <p:sp>
        <p:nvSpPr>
          <p:cNvPr id="17"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33</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7" descr="empty red rectangle"/>
          <p:cNvPicPr preferRelativeResize="0">
            <a:picLocks noChangeArrowheads="1"/>
          </p:cNvPicPr>
          <p:nvPr/>
        </p:nvPicPr>
        <p:blipFill>
          <a:blip r:embed="rId2" cstate="print">
            <a:lum bright="27000" contrast="43000"/>
          </a:blip>
          <a:srcRect/>
          <a:stretch>
            <a:fillRect/>
          </a:stretch>
        </p:blipFill>
        <p:spPr bwMode="auto">
          <a:xfrm>
            <a:off x="2537796" y="4775200"/>
            <a:ext cx="3884613" cy="1435100"/>
          </a:xfrm>
          <a:prstGeom prst="roundRect">
            <a:avLst>
              <a:gd name="adj" fmla="val 8594"/>
            </a:avLst>
          </a:prstGeom>
          <a:solidFill>
            <a:schemeClr val="accent6">
              <a:lumMod val="60000"/>
              <a:lumOff val="40000"/>
            </a:schemeClr>
          </a:solidFill>
          <a:ln>
            <a:noFill/>
          </a:ln>
          <a:effectLst>
            <a:reflection blurRad="12700" stA="38000" endPos="28000" dist="5000" dir="5400000" sy="-100000" algn="bl" rotWithShape="0"/>
          </a:effectLst>
        </p:spPr>
      </p:pic>
      <p:sp>
        <p:nvSpPr>
          <p:cNvPr id="2" name="Title 1"/>
          <p:cNvSpPr>
            <a:spLocks noGrp="1"/>
          </p:cNvSpPr>
          <p:nvPr>
            <p:ph type="title"/>
          </p:nvPr>
        </p:nvSpPr>
        <p:spPr>
          <a:xfrm>
            <a:off x="1304925" y="152400"/>
            <a:ext cx="8753475" cy="448521"/>
          </a:xfrm>
        </p:spPr>
        <p:txBody>
          <a:bodyPr vert="horz" lIns="91440" tIns="45720" rIns="91440" bIns="45720" rtlCol="0" anchor="ctr">
            <a:noAutofit/>
          </a:bodyPr>
          <a:lstStyle/>
          <a:p>
            <a:r>
              <a:rPr lang="en-US" dirty="0"/>
              <a:t>System Integration</a:t>
            </a:r>
          </a:p>
        </p:txBody>
      </p:sp>
      <p:sp>
        <p:nvSpPr>
          <p:cNvPr id="5" name="AutoShape 7"/>
          <p:cNvSpPr>
            <a:spLocks noChangeArrowheads="1"/>
          </p:cNvSpPr>
          <p:nvPr/>
        </p:nvSpPr>
        <p:spPr bwMode="auto">
          <a:xfrm>
            <a:off x="5930902"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lvl="0"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Integration -Bea </a:t>
            </a:r>
            <a:r>
              <a:rPr lang="en-US" sz="1100" kern="0" dirty="0" err="1" smtClean="0">
                <a:solidFill>
                  <a:sysClr val="windowText" lastClr="000000"/>
                </a:solidFill>
                <a:latin typeface="Calibri" pitchFamily="34" charset="0"/>
              </a:rPr>
              <a:t>webMethods</a:t>
            </a:r>
            <a:r>
              <a:rPr lang="en-US" sz="1100" kern="0" dirty="0" smtClean="0">
                <a:solidFill>
                  <a:sysClr val="windowText" lastClr="000000"/>
                </a:solidFill>
                <a:latin typeface="Calibri" pitchFamily="34" charset="0"/>
              </a:rPr>
              <a:t> IBM, TIBCO, VITRIA, Fusion </a:t>
            </a:r>
            <a:r>
              <a:rPr lang="en-US" sz="1100" kern="0" dirty="0" err="1" smtClean="0">
                <a:solidFill>
                  <a:sysClr val="windowText" lastClr="000000"/>
                </a:solidFill>
                <a:latin typeface="Calibri" pitchFamily="34" charset="0"/>
              </a:rPr>
              <a:t>SilyerStream</a:t>
            </a:r>
            <a:endParaRPr lang="en-US" sz="1100" kern="0" dirty="0" smtClean="0">
              <a:solidFill>
                <a:sysClr val="windowText" lastClr="000000"/>
              </a:solidFill>
              <a:latin typeface="Calibri" pitchFamily="34" charset="0"/>
            </a:endParaRPr>
          </a:p>
          <a:p>
            <a:pPr marL="115888" lvl="0"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Billing - </a:t>
            </a:r>
            <a:r>
              <a:rPr lang="en-US" sz="1100" kern="0" dirty="0" err="1" smtClean="0">
                <a:solidFill>
                  <a:sysClr val="windowText" lastClr="000000"/>
                </a:solidFill>
                <a:latin typeface="Calibri" pitchFamily="34" charset="0"/>
              </a:rPr>
              <a:t>Kenan</a:t>
            </a:r>
            <a:r>
              <a:rPr lang="en-US" sz="1100" kern="0" dirty="0" smtClean="0">
                <a:solidFill>
                  <a:sysClr val="windowText" lastClr="000000"/>
                </a:solidFill>
                <a:latin typeface="Calibri" pitchFamily="34" charset="0"/>
              </a:rPr>
              <a:t>/</a:t>
            </a:r>
            <a:r>
              <a:rPr lang="en-US" sz="1100" kern="0" dirty="0" err="1" smtClean="0">
                <a:solidFill>
                  <a:sysClr val="windowText" lastClr="000000"/>
                </a:solidFill>
                <a:latin typeface="Calibri" pitchFamily="34" charset="0"/>
              </a:rPr>
              <a:t>BP,Infinys</a:t>
            </a:r>
            <a:r>
              <a:rPr lang="en-US" sz="1100" kern="0" dirty="0" smtClean="0">
                <a:solidFill>
                  <a:sysClr val="windowText" lastClr="000000"/>
                </a:solidFill>
                <a:latin typeface="Calibri" pitchFamily="34" charset="0"/>
              </a:rPr>
              <a:t>  Oracle BRM, Intec</a:t>
            </a:r>
          </a:p>
          <a:p>
            <a:pPr marL="115888" lvl="0"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CRM - Siebel, SAP, Oracle CRM, Clarify, </a:t>
            </a:r>
            <a:r>
              <a:rPr lang="en-US" sz="1100" kern="0" dirty="0" err="1" smtClean="0">
                <a:solidFill>
                  <a:sysClr val="windowText" lastClr="000000"/>
                </a:solidFill>
                <a:latin typeface="Calibri" pitchFamily="34" charset="0"/>
              </a:rPr>
              <a:t>Chordiant</a:t>
            </a:r>
            <a:r>
              <a:rPr lang="en-US" sz="1100" kern="0" dirty="0" smtClean="0">
                <a:solidFill>
                  <a:sysClr val="windowText" lastClr="000000"/>
                </a:solidFill>
                <a:latin typeface="Calibri" pitchFamily="34" charset="0"/>
              </a:rPr>
              <a:t>, </a:t>
            </a:r>
            <a:r>
              <a:rPr lang="en-US" sz="1100" kern="0" dirty="0" err="1" smtClean="0">
                <a:solidFill>
                  <a:sysClr val="windowText" lastClr="000000"/>
                </a:solidFill>
                <a:latin typeface="Calibri" pitchFamily="34" charset="0"/>
              </a:rPr>
              <a:t>Saleslogic</a:t>
            </a:r>
            <a:r>
              <a:rPr lang="en-US" sz="1100" kern="0" dirty="0" smtClean="0">
                <a:solidFill>
                  <a:sysClr val="windowText" lastClr="000000"/>
                </a:solidFill>
                <a:latin typeface="Calibri" pitchFamily="34" charset="0"/>
              </a:rPr>
              <a:t>, Salesforce.com</a:t>
            </a:r>
          </a:p>
          <a:p>
            <a:pPr marL="115888" lvl="0"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ERP  - SAP, Oracle Apps</a:t>
            </a:r>
          </a:p>
          <a:p>
            <a:pPr marL="115888" lvl="0"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Order to Provision - ASAP, M6, OSM, </a:t>
            </a:r>
            <a:r>
              <a:rPr lang="en-US" sz="1100" kern="0" dirty="0" err="1" smtClean="0">
                <a:solidFill>
                  <a:sysClr val="windowText" lastClr="000000"/>
                </a:solidFill>
                <a:latin typeface="Calibri" pitchFamily="34" charset="0"/>
              </a:rPr>
              <a:t>Comptel</a:t>
            </a:r>
            <a:r>
              <a:rPr lang="en-US" sz="1100" kern="0" dirty="0" smtClean="0">
                <a:solidFill>
                  <a:sysClr val="windowText" lastClr="000000"/>
                </a:solidFill>
                <a:latin typeface="Calibri" pitchFamily="34" charset="0"/>
              </a:rPr>
              <a:t>, Intec</a:t>
            </a:r>
          </a:p>
          <a:p>
            <a:pPr marL="115888" lvl="0"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NMS/EMS- Alcatel, EVIOAN,HP, IBM MICROMUSE Agilent</a:t>
            </a:r>
          </a:p>
          <a:p>
            <a:pPr marL="115888" lvl="0" indent="-115888" fontAlgn="auto">
              <a:spcBef>
                <a:spcPts val="0"/>
              </a:spcBef>
              <a:spcAft>
                <a:spcPts val="0"/>
              </a:spcAft>
              <a:buClr>
                <a:srgbClr val="0066CC"/>
              </a:buClr>
              <a:buFont typeface="Arial" pitchFamily="34" charset="0"/>
              <a:buChar char="•"/>
              <a:defRPr/>
            </a:pPr>
            <a:r>
              <a:rPr lang="en-US" sz="1100" kern="0" dirty="0" err="1" smtClean="0">
                <a:solidFill>
                  <a:sysClr val="windowText" lastClr="000000"/>
                </a:solidFill>
                <a:latin typeface="Calibri" pitchFamily="34" charset="0"/>
              </a:rPr>
              <a:t>Vallent,CA</a:t>
            </a:r>
            <a:endParaRPr lang="en-US" sz="1100" kern="0" dirty="0" smtClean="0">
              <a:solidFill>
                <a:sysClr val="windowText" lastClr="000000"/>
              </a:solidFill>
              <a:latin typeface="Calibri" pitchFamily="34" charset="0"/>
            </a:endParaRPr>
          </a:p>
        </p:txBody>
      </p:sp>
      <p:sp>
        <p:nvSpPr>
          <p:cNvPr id="6" name="AutoShape 7"/>
          <p:cNvSpPr>
            <a:spLocks noChangeArrowheads="1"/>
          </p:cNvSpPr>
          <p:nvPr/>
        </p:nvSpPr>
        <p:spPr bwMode="auto">
          <a:xfrm>
            <a:off x="3390900"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Frameworks – BEAT, BETACO , SOFT, SOLAR, </a:t>
            </a:r>
            <a:r>
              <a:rPr lang="en-US" sz="1100" kern="0" dirty="0" err="1" smtClean="0">
                <a:solidFill>
                  <a:sysClr val="windowText" lastClr="000000"/>
                </a:solidFill>
                <a:latin typeface="Calibri" pitchFamily="34" charset="0"/>
              </a:rPr>
              <a:t>tBIDS</a:t>
            </a:r>
            <a:r>
              <a:rPr lang="en-US" sz="1100" kern="0" dirty="0" smtClean="0">
                <a:solidFill>
                  <a:sysClr val="windowText" lastClr="000000"/>
                </a:solidFill>
                <a:latin typeface="Calibri" pitchFamily="34" charset="0"/>
              </a:rPr>
              <a:t>, TIME. </a:t>
            </a:r>
            <a:r>
              <a:rPr lang="en-US" sz="1100" kern="0" dirty="0" err="1" smtClean="0">
                <a:solidFill>
                  <a:sysClr val="windowText" lastClr="000000"/>
                </a:solidFill>
                <a:latin typeface="Calibri" pitchFamily="34" charset="0"/>
              </a:rPr>
              <a:t>cFOCUS</a:t>
            </a:r>
            <a:r>
              <a:rPr lang="en-US" sz="1100" kern="0" dirty="0" smtClean="0">
                <a:solidFill>
                  <a:sysClr val="windowText" lastClr="000000"/>
                </a:solidFill>
                <a:latin typeface="Calibri" pitchFamily="34" charset="0"/>
              </a:rPr>
              <a:t>, SOBET, VIBE, IICM </a:t>
            </a:r>
          </a:p>
          <a:p>
            <a:pPr marL="115888"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Best practices </a:t>
            </a:r>
          </a:p>
          <a:p>
            <a:pPr marL="115888"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Case studies</a:t>
            </a:r>
          </a:p>
          <a:p>
            <a:pPr marL="115888"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Documentation Templates  - Process to Implementation, KPIs and SLA, Strategy documentation and Product Evaluation Criteria</a:t>
            </a:r>
          </a:p>
          <a:p>
            <a:pPr marL="115888"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Starter Kit – Plan and To do List</a:t>
            </a:r>
          </a:p>
          <a:p>
            <a:pPr marL="115888"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 White space Solutions - ASAP </a:t>
            </a:r>
            <a:r>
              <a:rPr lang="en-US" sz="1100" kern="0" dirty="0" err="1" smtClean="0">
                <a:solidFill>
                  <a:sysClr val="windowText" lastClr="000000"/>
                </a:solidFill>
                <a:latin typeface="Calibri" pitchFamily="34" charset="0"/>
              </a:rPr>
              <a:t>carrtidges</a:t>
            </a:r>
            <a:r>
              <a:rPr lang="en-US" sz="1100" kern="0" dirty="0" smtClean="0">
                <a:solidFill>
                  <a:sysClr val="windowText" lastClr="000000"/>
                </a:solidFill>
                <a:latin typeface="Calibri" pitchFamily="34" charset="0"/>
              </a:rPr>
              <a:t>, Web Self Care , </a:t>
            </a:r>
            <a:r>
              <a:rPr lang="en-US" sz="1100" kern="0" dirty="0" err="1" smtClean="0">
                <a:solidFill>
                  <a:sysClr val="windowText" lastClr="000000"/>
                </a:solidFill>
                <a:latin typeface="Calibri" pitchFamily="34" charset="0"/>
              </a:rPr>
              <a:t>eBPP</a:t>
            </a:r>
            <a:r>
              <a:rPr lang="en-US" sz="1100" kern="0" dirty="0" smtClean="0">
                <a:solidFill>
                  <a:sysClr val="windowText" lastClr="000000"/>
                </a:solidFill>
                <a:latin typeface="Calibri" pitchFamily="34" charset="0"/>
              </a:rPr>
              <a:t> solution, Number  &amp; SIM  Mgmt  ICOMS,  </a:t>
            </a:r>
            <a:r>
              <a:rPr lang="en-US" sz="1100" kern="0" dirty="0" err="1" smtClean="0">
                <a:solidFill>
                  <a:sysClr val="windowText" lastClr="000000"/>
                </a:solidFill>
                <a:latin typeface="Calibri" pitchFamily="34" charset="0"/>
              </a:rPr>
              <a:t>ePOS</a:t>
            </a:r>
            <a:r>
              <a:rPr lang="en-US" sz="1100" kern="0" dirty="0" smtClean="0">
                <a:solidFill>
                  <a:sysClr val="windowText" lastClr="000000"/>
                </a:solidFill>
                <a:latin typeface="Calibri" pitchFamily="34" charset="0"/>
              </a:rPr>
              <a:t>, Voucher                  Mgmt, Prepaid CRM</a:t>
            </a:r>
          </a:p>
        </p:txBody>
      </p:sp>
      <p:sp>
        <p:nvSpPr>
          <p:cNvPr id="7" name="AutoShape 7"/>
          <p:cNvSpPr>
            <a:spLocks noChangeArrowheads="1"/>
          </p:cNvSpPr>
          <p:nvPr/>
        </p:nvSpPr>
        <p:spPr bwMode="auto">
          <a:xfrm>
            <a:off x="838200" y="1194706"/>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OSS Re-Engineer</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OSS Engineer</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OSS Migrate</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OSS Deploy</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OSS Consult</a:t>
            </a:r>
          </a:p>
          <a:p>
            <a:pPr marL="115888" lvl="0" indent="-115888" fontAlgn="auto">
              <a:spcBef>
                <a:spcPts val="0"/>
              </a:spcBef>
              <a:spcAft>
                <a:spcPts val="0"/>
              </a:spcAft>
              <a:buClr>
                <a:srgbClr val="0066CC"/>
              </a:buClr>
              <a:buFont typeface="Arial" pitchFamily="34" charset="0"/>
              <a:buChar char="•"/>
              <a:defRPr/>
            </a:pPr>
            <a:endParaRPr lang="en-US" sz="1200" kern="0" dirty="0" smtClean="0">
              <a:solidFill>
                <a:sysClr val="windowText" lastClr="000000"/>
              </a:solidFill>
              <a:latin typeface="Calibri" pitchFamily="34" charset="0"/>
            </a:endParaRPr>
          </a:p>
        </p:txBody>
      </p:sp>
      <p:sp>
        <p:nvSpPr>
          <p:cNvPr id="8" name="Rectangle 8"/>
          <p:cNvSpPr>
            <a:spLocks noChangeArrowheads="1"/>
          </p:cNvSpPr>
          <p:nvPr/>
        </p:nvSpPr>
        <p:spPr bwMode="auto">
          <a:xfrm>
            <a:off x="1282700" y="7747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Offerings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9" name="Rectangle 9"/>
          <p:cNvSpPr>
            <a:spLocks noChangeArrowheads="1"/>
          </p:cNvSpPr>
          <p:nvPr/>
        </p:nvSpPr>
        <p:spPr bwMode="auto">
          <a:xfrm>
            <a:off x="1019628" y="7747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pic>
        <p:nvPicPr>
          <p:cNvPr id="27" name="Picture 12" descr="10%"/>
          <p:cNvPicPr>
            <a:picLocks noChangeAspect="1" noChangeArrowheads="1"/>
          </p:cNvPicPr>
          <p:nvPr/>
        </p:nvPicPr>
        <p:blipFill>
          <a:blip r:embed="rId3" cstate="print"/>
          <a:srcRect/>
          <a:stretch>
            <a:fillRect/>
          </a:stretch>
        </p:blipFill>
        <p:spPr bwMode="auto">
          <a:xfrm>
            <a:off x="2411022" y="4508501"/>
            <a:ext cx="562615" cy="1944688"/>
          </a:xfrm>
          <a:prstGeom prst="rect">
            <a:avLst/>
          </a:prstGeom>
          <a:noFill/>
          <a:ln w="12700" algn="ctr">
            <a:noFill/>
            <a:miter lim="800000"/>
            <a:headEnd/>
            <a:tailEnd/>
          </a:ln>
        </p:spPr>
      </p:pic>
      <p:pic>
        <p:nvPicPr>
          <p:cNvPr id="28" name="Picture 15" descr="10%"/>
          <p:cNvPicPr>
            <a:picLocks noChangeAspect="1" noChangeArrowheads="1"/>
          </p:cNvPicPr>
          <p:nvPr/>
        </p:nvPicPr>
        <p:blipFill>
          <a:blip r:embed="rId4" cstate="print"/>
          <a:srcRect/>
          <a:stretch>
            <a:fillRect/>
          </a:stretch>
        </p:blipFill>
        <p:spPr bwMode="auto">
          <a:xfrm>
            <a:off x="5991248" y="4498975"/>
            <a:ext cx="558160" cy="1978025"/>
          </a:xfrm>
          <a:prstGeom prst="rect">
            <a:avLst/>
          </a:prstGeom>
          <a:noFill/>
          <a:ln w="12700" algn="ctr">
            <a:noFill/>
            <a:miter lim="800000"/>
            <a:headEnd/>
            <a:tailEnd/>
          </a:ln>
        </p:spPr>
      </p:pic>
      <p:sp>
        <p:nvSpPr>
          <p:cNvPr id="30" name="Rectangle 29"/>
          <p:cNvSpPr/>
          <p:nvPr/>
        </p:nvSpPr>
        <p:spPr>
          <a:xfrm>
            <a:off x="2741224" y="4991856"/>
            <a:ext cx="3586140" cy="1246495"/>
          </a:xfrm>
          <a:prstGeom prst="rect">
            <a:avLst/>
          </a:prstGeom>
        </p:spPr>
        <p:txBody>
          <a:bodyPr wrap="square">
            <a:spAutoFit/>
          </a:bodyPr>
          <a:lstStyle/>
          <a:p>
            <a:pPr marL="115888" indent="-115888">
              <a:buClr>
                <a:srgbClr val="4E84C4"/>
              </a:buClr>
              <a:buFont typeface="Arial" pitchFamily="34" charset="0"/>
              <a:buChar char="•"/>
              <a:defRPr/>
            </a:pPr>
            <a:r>
              <a:rPr lang="en-US" sz="750" dirty="0" smtClean="0">
                <a:solidFill>
                  <a:srgbClr val="000000"/>
                </a:solidFill>
                <a:latin typeface="Calibri" pitchFamily="34" charset="0"/>
              </a:rPr>
              <a:t>Single point, scalable solution provided with high quality</a:t>
            </a:r>
          </a:p>
          <a:p>
            <a:pPr marL="115888" indent="-115888">
              <a:buClr>
                <a:srgbClr val="4E84C4"/>
              </a:buClr>
              <a:buFont typeface="Arial" pitchFamily="34" charset="0"/>
              <a:buChar char="•"/>
              <a:defRPr/>
            </a:pPr>
            <a:r>
              <a:rPr lang="en-US" sz="750" dirty="0" smtClean="0">
                <a:solidFill>
                  <a:srgbClr val="000000"/>
                </a:solidFill>
                <a:latin typeface="Calibri" pitchFamily="34" charset="0"/>
              </a:rPr>
              <a:t>Lowered risks owing to large program experience, product knowledge and a tested deployable solution framework, </a:t>
            </a:r>
          </a:p>
          <a:p>
            <a:pPr marL="115888" indent="-115888">
              <a:buClr>
                <a:srgbClr val="4E84C4"/>
              </a:buClr>
              <a:buFont typeface="Arial" pitchFamily="34" charset="0"/>
              <a:buChar char="•"/>
              <a:defRPr/>
            </a:pPr>
            <a:r>
              <a:rPr lang="en-US" sz="750" dirty="0" smtClean="0">
                <a:solidFill>
                  <a:srgbClr val="000000"/>
                </a:solidFill>
                <a:latin typeface="Calibri" pitchFamily="34" charset="0"/>
              </a:rPr>
              <a:t>Fast time to market leveraging assets and implementation accelerators like ready non core customization packs for products </a:t>
            </a:r>
          </a:p>
          <a:p>
            <a:pPr marL="115888" indent="-115888">
              <a:buClr>
                <a:srgbClr val="4E84C4"/>
              </a:buClr>
              <a:buFont typeface="Arial" pitchFamily="34" charset="0"/>
              <a:buChar char="•"/>
              <a:defRPr/>
            </a:pPr>
            <a:r>
              <a:rPr lang="en-US" sz="750" dirty="0" smtClean="0">
                <a:solidFill>
                  <a:srgbClr val="000000"/>
                </a:solidFill>
                <a:latin typeface="Calibri" pitchFamily="34" charset="0"/>
              </a:rPr>
              <a:t>Short ROI term, migrated to production in 15 months</a:t>
            </a:r>
          </a:p>
          <a:p>
            <a:pPr marL="115888" indent="-115888">
              <a:buClr>
                <a:srgbClr val="4E84C4"/>
              </a:buClr>
              <a:buFont typeface="Arial" pitchFamily="34" charset="0"/>
              <a:buChar char="•"/>
              <a:defRPr/>
            </a:pPr>
            <a:r>
              <a:rPr lang="en-US" sz="750" dirty="0" smtClean="0">
                <a:solidFill>
                  <a:srgbClr val="000000"/>
                </a:solidFill>
                <a:latin typeface="Calibri" pitchFamily="34" charset="0"/>
              </a:rPr>
              <a:t>Packaged Solution Cost Model , which includes the implementation, training and documents. </a:t>
            </a:r>
          </a:p>
          <a:p>
            <a:pPr marL="115888" indent="-115888">
              <a:buClr>
                <a:srgbClr val="4E84C4"/>
              </a:buClr>
              <a:buFont typeface="Arial" pitchFamily="34" charset="0"/>
              <a:buChar char="•"/>
              <a:defRPr/>
            </a:pPr>
            <a:r>
              <a:rPr lang="en-US" sz="750" dirty="0" smtClean="0">
                <a:solidFill>
                  <a:srgbClr val="000000"/>
                </a:solidFill>
                <a:latin typeface="Calibri" pitchFamily="34" charset="0"/>
              </a:rPr>
              <a:t>Supporting Labs enable POC and  also test the solutions accelerators in a COTS environment</a:t>
            </a:r>
          </a:p>
        </p:txBody>
      </p:sp>
      <p:sp>
        <p:nvSpPr>
          <p:cNvPr id="36" name="Rectangle 8"/>
          <p:cNvSpPr>
            <a:spLocks noChangeArrowheads="1"/>
          </p:cNvSpPr>
          <p:nvPr/>
        </p:nvSpPr>
        <p:spPr bwMode="auto">
          <a:xfrm>
            <a:off x="38735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Assets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37" name="Rectangle 9"/>
          <p:cNvSpPr>
            <a:spLocks noChangeArrowheads="1"/>
          </p:cNvSpPr>
          <p:nvPr/>
        </p:nvSpPr>
        <p:spPr bwMode="auto">
          <a:xfrm>
            <a:off x="36104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38" name="Rectangle 8"/>
          <p:cNvSpPr>
            <a:spLocks noChangeArrowheads="1"/>
          </p:cNvSpPr>
          <p:nvPr/>
        </p:nvSpPr>
        <p:spPr bwMode="auto">
          <a:xfrm>
            <a:off x="64008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Products Expertise</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39" name="Rectangle 9"/>
          <p:cNvSpPr>
            <a:spLocks noChangeArrowheads="1"/>
          </p:cNvSpPr>
          <p:nvPr/>
        </p:nvSpPr>
        <p:spPr bwMode="auto">
          <a:xfrm>
            <a:off x="61377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4" name="AutoShape 17"/>
          <p:cNvSpPr>
            <a:spLocks noChangeArrowheads="1"/>
          </p:cNvSpPr>
          <p:nvPr/>
        </p:nvSpPr>
        <p:spPr bwMode="auto">
          <a:xfrm rot="10800000">
            <a:off x="3247712" y="4385121"/>
            <a:ext cx="2599854" cy="233061"/>
          </a:xfrm>
          <a:prstGeom prst="triangle">
            <a:avLst>
              <a:gd name="adj" fmla="val 50000"/>
            </a:avLst>
          </a:prstGeom>
          <a:solidFill>
            <a:schemeClr val="tx1">
              <a:lumMod val="75000"/>
              <a:lumOff val="25000"/>
            </a:schemeClr>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anchor="ctr"/>
          <a:lstStyle/>
          <a:p>
            <a:pPr>
              <a:defRPr/>
            </a:pPr>
            <a:endParaRPr lang="en-US">
              <a:solidFill>
                <a:schemeClr val="bg1"/>
              </a:solidFill>
              <a:latin typeface="Arial" charset="0"/>
            </a:endParaRPr>
          </a:p>
        </p:txBody>
      </p:sp>
      <p:sp>
        <p:nvSpPr>
          <p:cNvPr id="45" name="TextBox 44"/>
          <p:cNvSpPr txBox="1"/>
          <p:nvPr/>
        </p:nvSpPr>
        <p:spPr>
          <a:xfrm>
            <a:off x="3666508" y="4724400"/>
            <a:ext cx="1972292" cy="369332"/>
          </a:xfrm>
          <a:prstGeom prst="rect">
            <a:avLst/>
          </a:prstGeom>
          <a:noFill/>
        </p:spPr>
        <p:txBody>
          <a:bodyPr wrap="square" rtlCol="0">
            <a:spAutoFit/>
          </a:bodyPr>
          <a:lstStyle/>
          <a:p>
            <a:r>
              <a:rPr lang="en-US" b="1" dirty="0" smtClean="0">
                <a:latin typeface="Cambria" pitchFamily="18" charset="0"/>
              </a:rPr>
              <a:t>Value Addition</a:t>
            </a:r>
            <a:endParaRPr lang="en-US" b="1" dirty="0">
              <a:latin typeface="Cambria" pitchFamily="18" charset="0"/>
            </a:endParaRPr>
          </a:p>
        </p:txBody>
      </p:sp>
      <p:sp>
        <p:nvSpPr>
          <p:cNvPr id="19"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34</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7" descr="empty red rectangle"/>
          <p:cNvPicPr preferRelativeResize="0">
            <a:picLocks noChangeArrowheads="1"/>
          </p:cNvPicPr>
          <p:nvPr/>
        </p:nvPicPr>
        <p:blipFill>
          <a:blip r:embed="rId2" cstate="print">
            <a:lum bright="27000" contrast="43000"/>
          </a:blip>
          <a:srcRect/>
          <a:stretch>
            <a:fillRect/>
          </a:stretch>
        </p:blipFill>
        <p:spPr bwMode="auto">
          <a:xfrm>
            <a:off x="2537796" y="4775200"/>
            <a:ext cx="3884613" cy="1435100"/>
          </a:xfrm>
          <a:prstGeom prst="roundRect">
            <a:avLst>
              <a:gd name="adj" fmla="val 8594"/>
            </a:avLst>
          </a:prstGeom>
          <a:solidFill>
            <a:schemeClr val="accent6">
              <a:lumMod val="60000"/>
              <a:lumOff val="40000"/>
            </a:schemeClr>
          </a:solidFill>
          <a:ln>
            <a:noFill/>
          </a:ln>
          <a:effectLst>
            <a:reflection blurRad="12700" stA="38000" endPos="28000" dist="5000" dir="5400000" sy="-100000" algn="bl" rotWithShape="0"/>
          </a:effectLst>
        </p:spPr>
      </p:pic>
      <p:sp>
        <p:nvSpPr>
          <p:cNvPr id="2" name="Title 1"/>
          <p:cNvSpPr>
            <a:spLocks noGrp="1"/>
          </p:cNvSpPr>
          <p:nvPr>
            <p:ph type="title"/>
          </p:nvPr>
        </p:nvSpPr>
        <p:spPr>
          <a:xfrm>
            <a:off x="1295400" y="152400"/>
            <a:ext cx="8753475" cy="448521"/>
          </a:xfrm>
        </p:spPr>
        <p:txBody>
          <a:bodyPr vert="horz" lIns="91440" tIns="45720" rIns="91440" bIns="45720" rtlCol="0" anchor="ctr">
            <a:noAutofit/>
          </a:bodyPr>
          <a:lstStyle/>
          <a:p>
            <a:r>
              <a:rPr lang="en-US" dirty="0"/>
              <a:t>Infrastructure Services</a:t>
            </a:r>
          </a:p>
        </p:txBody>
      </p:sp>
      <p:sp>
        <p:nvSpPr>
          <p:cNvPr id="5" name="AutoShape 7"/>
          <p:cNvSpPr>
            <a:spLocks noChangeArrowheads="1"/>
          </p:cNvSpPr>
          <p:nvPr/>
        </p:nvSpPr>
        <p:spPr bwMode="auto">
          <a:xfrm>
            <a:off x="5930902"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HP </a:t>
            </a:r>
            <a:r>
              <a:rPr lang="en-US" sz="1200" kern="0" dirty="0" err="1" smtClean="0">
                <a:solidFill>
                  <a:sysClr val="windowText" lastClr="000000"/>
                </a:solidFill>
                <a:latin typeface="Calibri" pitchFamily="34" charset="0"/>
              </a:rPr>
              <a:t>Openview</a:t>
            </a:r>
            <a:endParaRPr lang="en-US" sz="1200" kern="0" dirty="0" smtClean="0">
              <a:solidFill>
                <a:sysClr val="windowText" lastClr="000000"/>
              </a:solidFill>
              <a:latin typeface="Calibri" pitchFamily="34" charset="0"/>
            </a:endParaRP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Remedy</a:t>
            </a:r>
          </a:p>
          <a:p>
            <a:pPr marL="115888" lvl="0" indent="-115888" fontAlgn="auto">
              <a:spcBef>
                <a:spcPts val="0"/>
              </a:spcBef>
              <a:spcAft>
                <a:spcPts val="0"/>
              </a:spcAft>
              <a:buClr>
                <a:srgbClr val="0066CC"/>
              </a:buClr>
              <a:buFont typeface="Arial" pitchFamily="34" charset="0"/>
              <a:buChar char="•"/>
              <a:defRPr/>
            </a:pPr>
            <a:r>
              <a:rPr lang="en-US" sz="1200" kern="0" dirty="0" err="1" smtClean="0">
                <a:solidFill>
                  <a:sysClr val="windowText" lastClr="000000"/>
                </a:solidFill>
                <a:latin typeface="Calibri" pitchFamily="34" charset="0"/>
              </a:rPr>
              <a:t>Unicenter</a:t>
            </a:r>
            <a:endParaRPr lang="en-US" sz="1200" kern="0" dirty="0" smtClean="0">
              <a:solidFill>
                <a:sysClr val="windowText" lastClr="000000"/>
              </a:solidFill>
              <a:latin typeface="Calibri" pitchFamily="34" charset="0"/>
            </a:endParaRP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Tivoli</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Cisco</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Avaya</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NICE</a:t>
            </a:r>
          </a:p>
          <a:p>
            <a:pPr marL="115888" lvl="0" indent="-115888" fontAlgn="auto">
              <a:spcBef>
                <a:spcPts val="0"/>
              </a:spcBef>
              <a:spcAft>
                <a:spcPts val="0"/>
              </a:spcAft>
              <a:buClr>
                <a:srgbClr val="0066CC"/>
              </a:buClr>
              <a:buFont typeface="Arial" pitchFamily="34" charset="0"/>
              <a:buChar char="•"/>
              <a:defRPr/>
            </a:pPr>
            <a:r>
              <a:rPr lang="en-US" sz="1200" kern="0" dirty="0" err="1" smtClean="0">
                <a:solidFill>
                  <a:sysClr val="windowText" lastClr="000000"/>
                </a:solidFill>
                <a:latin typeface="Calibri" pitchFamily="34" charset="0"/>
              </a:rPr>
              <a:t>Davox</a:t>
            </a:r>
            <a:endParaRPr lang="en-US" sz="1200" kern="0" dirty="0" smtClean="0">
              <a:solidFill>
                <a:sysClr val="windowText" lastClr="000000"/>
              </a:solidFill>
              <a:latin typeface="Calibri" pitchFamily="34" charset="0"/>
            </a:endParaRP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Mainframe</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NT</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Novell</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Unix</a:t>
            </a:r>
          </a:p>
        </p:txBody>
      </p:sp>
      <p:sp>
        <p:nvSpPr>
          <p:cNvPr id="6" name="AutoShape 7"/>
          <p:cNvSpPr>
            <a:spLocks noChangeArrowheads="1"/>
          </p:cNvSpPr>
          <p:nvPr/>
        </p:nvSpPr>
        <p:spPr bwMode="auto">
          <a:xfrm>
            <a:off x="3390900"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indent="-115888" fontAlgn="auto">
              <a:spcBef>
                <a:spcPts val="0"/>
              </a:spcBef>
              <a:spcAft>
                <a:spcPts val="0"/>
              </a:spcAft>
              <a:buClr>
                <a:srgbClr val="0066CC"/>
              </a:buClr>
              <a:buFont typeface="Arial" pitchFamily="34" charset="0"/>
              <a:buChar char="•"/>
              <a:defRPr/>
            </a:pPr>
            <a:r>
              <a:rPr lang="en-US" sz="1200" kern="0" dirty="0" err="1" smtClean="0">
                <a:solidFill>
                  <a:sysClr val="windowText" lastClr="000000"/>
                </a:solidFill>
                <a:latin typeface="Calibri" pitchFamily="34" charset="0"/>
              </a:rPr>
              <a:t>ROBossT</a:t>
            </a:r>
            <a:endParaRPr lang="en-US" sz="1200" kern="0" dirty="0" smtClean="0">
              <a:solidFill>
                <a:sysClr val="windowText" lastClr="000000"/>
              </a:solidFill>
              <a:latin typeface="Calibri" pitchFamily="34" charset="0"/>
            </a:endParaRP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OSS Enhance</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Infrastructure </a:t>
            </a:r>
            <a:r>
              <a:rPr lang="en-US" sz="1200" kern="0" dirty="0" err="1" smtClean="0">
                <a:solidFill>
                  <a:sysClr val="windowText" lastClr="000000"/>
                </a:solidFill>
                <a:latin typeface="Calibri" pitchFamily="34" charset="0"/>
              </a:rPr>
              <a:t>CoE</a:t>
            </a:r>
            <a:endParaRPr lang="en-US" sz="1200" kern="0" dirty="0" smtClean="0">
              <a:solidFill>
                <a:sysClr val="windowText" lastClr="000000"/>
              </a:solidFill>
              <a:latin typeface="Calibri" pitchFamily="34" charset="0"/>
            </a:endParaRP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Six Sigma</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BS 7799 compliant processes</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ITIL processes</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Training programs</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Knowledge repository</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TMM</a:t>
            </a:r>
          </a:p>
        </p:txBody>
      </p:sp>
      <p:sp>
        <p:nvSpPr>
          <p:cNvPr id="7" name="AutoShape 7"/>
          <p:cNvSpPr>
            <a:spLocks noChangeArrowheads="1"/>
          </p:cNvSpPr>
          <p:nvPr/>
        </p:nvSpPr>
        <p:spPr bwMode="auto">
          <a:xfrm>
            <a:off x="838200" y="1194706"/>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Infrastructure management</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Offshore monitoring and management</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Application Support</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Operations Maintenance</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Platform Migration</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Managed services</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Application packaging</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Global helpdesk</a:t>
            </a:r>
          </a:p>
        </p:txBody>
      </p:sp>
      <p:sp>
        <p:nvSpPr>
          <p:cNvPr id="8" name="Rectangle 8"/>
          <p:cNvSpPr>
            <a:spLocks noChangeArrowheads="1"/>
          </p:cNvSpPr>
          <p:nvPr/>
        </p:nvSpPr>
        <p:spPr bwMode="auto">
          <a:xfrm>
            <a:off x="1282700" y="7747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Offerings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9" name="Rectangle 9"/>
          <p:cNvSpPr>
            <a:spLocks noChangeArrowheads="1"/>
          </p:cNvSpPr>
          <p:nvPr/>
        </p:nvSpPr>
        <p:spPr bwMode="auto">
          <a:xfrm>
            <a:off x="1019628" y="7747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pic>
        <p:nvPicPr>
          <p:cNvPr id="27" name="Picture 12" descr="10%"/>
          <p:cNvPicPr>
            <a:picLocks noChangeAspect="1" noChangeArrowheads="1"/>
          </p:cNvPicPr>
          <p:nvPr/>
        </p:nvPicPr>
        <p:blipFill>
          <a:blip r:embed="rId3" cstate="print"/>
          <a:srcRect/>
          <a:stretch>
            <a:fillRect/>
          </a:stretch>
        </p:blipFill>
        <p:spPr bwMode="auto">
          <a:xfrm>
            <a:off x="2411022" y="4508501"/>
            <a:ext cx="562615" cy="1944688"/>
          </a:xfrm>
          <a:prstGeom prst="rect">
            <a:avLst/>
          </a:prstGeom>
          <a:noFill/>
          <a:ln w="12700" algn="ctr">
            <a:noFill/>
            <a:miter lim="800000"/>
            <a:headEnd/>
            <a:tailEnd/>
          </a:ln>
        </p:spPr>
      </p:pic>
      <p:pic>
        <p:nvPicPr>
          <p:cNvPr id="28" name="Picture 15" descr="10%"/>
          <p:cNvPicPr>
            <a:picLocks noChangeAspect="1" noChangeArrowheads="1"/>
          </p:cNvPicPr>
          <p:nvPr/>
        </p:nvPicPr>
        <p:blipFill>
          <a:blip r:embed="rId4" cstate="print"/>
          <a:srcRect/>
          <a:stretch>
            <a:fillRect/>
          </a:stretch>
        </p:blipFill>
        <p:spPr bwMode="auto">
          <a:xfrm>
            <a:off x="5991248" y="4498975"/>
            <a:ext cx="558160" cy="1978025"/>
          </a:xfrm>
          <a:prstGeom prst="rect">
            <a:avLst/>
          </a:prstGeom>
          <a:noFill/>
          <a:ln w="12700" algn="ctr">
            <a:noFill/>
            <a:miter lim="800000"/>
            <a:headEnd/>
            <a:tailEnd/>
          </a:ln>
        </p:spPr>
      </p:pic>
      <p:sp>
        <p:nvSpPr>
          <p:cNvPr id="30" name="Rectangle 29"/>
          <p:cNvSpPr/>
          <p:nvPr/>
        </p:nvSpPr>
        <p:spPr>
          <a:xfrm>
            <a:off x="2828308" y="5006370"/>
            <a:ext cx="3586140" cy="1115690"/>
          </a:xfrm>
          <a:prstGeom prst="rect">
            <a:avLst/>
          </a:prstGeom>
        </p:spPr>
        <p:txBody>
          <a:bodyPr wrap="square">
            <a:spAutoFit/>
          </a:bodyPr>
          <a:lstStyle/>
          <a:p>
            <a:pPr marL="115888" indent="-115888">
              <a:buClr>
                <a:srgbClr val="4E84C4"/>
              </a:buClr>
              <a:buFont typeface="Arial" pitchFamily="34" charset="0"/>
              <a:buChar char="•"/>
              <a:defRPr/>
            </a:pPr>
            <a:r>
              <a:rPr lang="en-US" sz="950" dirty="0" smtClean="0">
                <a:solidFill>
                  <a:srgbClr val="000000"/>
                </a:solidFill>
                <a:latin typeface="Calibri" pitchFamily="34" charset="0"/>
              </a:rPr>
              <a:t>Lower Total cost of ownership through highly efficient processes</a:t>
            </a:r>
          </a:p>
          <a:p>
            <a:pPr marL="115888" indent="-115888">
              <a:buClr>
                <a:srgbClr val="4E84C4"/>
              </a:buClr>
              <a:buFont typeface="Arial" pitchFamily="34" charset="0"/>
              <a:buChar char="•"/>
              <a:defRPr/>
            </a:pPr>
            <a:r>
              <a:rPr lang="en-US" sz="950" dirty="0" smtClean="0">
                <a:solidFill>
                  <a:srgbClr val="000000"/>
                </a:solidFill>
                <a:latin typeface="Calibri" pitchFamily="34" charset="0"/>
              </a:rPr>
              <a:t>Faster response times owing to streamlined workflows</a:t>
            </a:r>
          </a:p>
          <a:p>
            <a:pPr marL="115888" indent="-115888">
              <a:buClr>
                <a:srgbClr val="4E84C4"/>
              </a:buClr>
              <a:buFont typeface="Arial" pitchFamily="34" charset="0"/>
              <a:buChar char="•"/>
              <a:defRPr/>
            </a:pPr>
            <a:r>
              <a:rPr lang="en-US" sz="950" dirty="0" smtClean="0">
                <a:solidFill>
                  <a:srgbClr val="000000"/>
                </a:solidFill>
                <a:latin typeface="Calibri" pitchFamily="34" charset="0"/>
              </a:rPr>
              <a:t>Low error rates by leveraging best practices and assets</a:t>
            </a:r>
          </a:p>
          <a:p>
            <a:pPr marL="115888" indent="-115888">
              <a:buClr>
                <a:srgbClr val="4E84C4"/>
              </a:buClr>
              <a:buFont typeface="Arial" pitchFamily="34" charset="0"/>
              <a:buChar char="•"/>
              <a:defRPr/>
            </a:pPr>
            <a:r>
              <a:rPr lang="en-US" sz="950" dirty="0" smtClean="0">
                <a:solidFill>
                  <a:srgbClr val="000000"/>
                </a:solidFill>
                <a:latin typeface="Calibri" pitchFamily="34" charset="0"/>
              </a:rPr>
              <a:t>Continuous productivity improvement year on year</a:t>
            </a:r>
          </a:p>
          <a:p>
            <a:pPr marL="115888" indent="-115888">
              <a:buClr>
                <a:srgbClr val="4E84C4"/>
              </a:buClr>
              <a:buFont typeface="Arial" pitchFamily="34" charset="0"/>
              <a:buChar char="•"/>
              <a:defRPr/>
            </a:pPr>
            <a:r>
              <a:rPr lang="en-US" sz="950" dirty="0" smtClean="0">
                <a:solidFill>
                  <a:srgbClr val="000000"/>
                </a:solidFill>
                <a:latin typeface="Calibri" pitchFamily="34" charset="0"/>
              </a:rPr>
              <a:t>Focus on core business</a:t>
            </a:r>
          </a:p>
          <a:p>
            <a:pPr marL="115888" indent="-115888">
              <a:buClr>
                <a:srgbClr val="4E84C4"/>
              </a:buClr>
              <a:buFont typeface="Arial" pitchFamily="34" charset="0"/>
              <a:buChar char="•"/>
              <a:defRPr/>
            </a:pPr>
            <a:r>
              <a:rPr lang="en-US" sz="950" dirty="0" smtClean="0">
                <a:solidFill>
                  <a:srgbClr val="000000"/>
                </a:solidFill>
                <a:latin typeface="Calibri" pitchFamily="34" charset="0"/>
              </a:rPr>
              <a:t>Reduced downtimes through higher availability of systems</a:t>
            </a:r>
          </a:p>
          <a:p>
            <a:pPr marL="115888" indent="-115888">
              <a:buClr>
                <a:srgbClr val="4E84C4"/>
              </a:buClr>
              <a:buFont typeface="Arial" pitchFamily="34" charset="0"/>
              <a:buChar char="•"/>
              <a:defRPr/>
            </a:pPr>
            <a:r>
              <a:rPr lang="en-US" sz="950" dirty="0" smtClean="0">
                <a:solidFill>
                  <a:srgbClr val="000000"/>
                </a:solidFill>
                <a:latin typeface="Calibri" pitchFamily="34" charset="0"/>
              </a:rPr>
              <a:t>Reduced risk through secure solutions</a:t>
            </a:r>
          </a:p>
        </p:txBody>
      </p:sp>
      <p:sp>
        <p:nvSpPr>
          <p:cNvPr id="36" name="Rectangle 8"/>
          <p:cNvSpPr>
            <a:spLocks noChangeArrowheads="1"/>
          </p:cNvSpPr>
          <p:nvPr/>
        </p:nvSpPr>
        <p:spPr bwMode="auto">
          <a:xfrm>
            <a:off x="38735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Assets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37" name="Rectangle 9"/>
          <p:cNvSpPr>
            <a:spLocks noChangeArrowheads="1"/>
          </p:cNvSpPr>
          <p:nvPr/>
        </p:nvSpPr>
        <p:spPr bwMode="auto">
          <a:xfrm>
            <a:off x="36104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38" name="Rectangle 8"/>
          <p:cNvSpPr>
            <a:spLocks noChangeArrowheads="1"/>
          </p:cNvSpPr>
          <p:nvPr/>
        </p:nvSpPr>
        <p:spPr bwMode="auto">
          <a:xfrm>
            <a:off x="64008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Products Expertise</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39" name="Rectangle 9"/>
          <p:cNvSpPr>
            <a:spLocks noChangeArrowheads="1"/>
          </p:cNvSpPr>
          <p:nvPr/>
        </p:nvSpPr>
        <p:spPr bwMode="auto">
          <a:xfrm>
            <a:off x="61377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4" name="AutoShape 17"/>
          <p:cNvSpPr>
            <a:spLocks noChangeArrowheads="1"/>
          </p:cNvSpPr>
          <p:nvPr/>
        </p:nvSpPr>
        <p:spPr bwMode="auto">
          <a:xfrm rot="10800000">
            <a:off x="3247712" y="4385121"/>
            <a:ext cx="2599854" cy="233061"/>
          </a:xfrm>
          <a:prstGeom prst="triangle">
            <a:avLst>
              <a:gd name="adj" fmla="val 50000"/>
            </a:avLst>
          </a:prstGeom>
          <a:solidFill>
            <a:schemeClr val="tx1">
              <a:lumMod val="75000"/>
              <a:lumOff val="25000"/>
            </a:schemeClr>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anchor="ctr"/>
          <a:lstStyle/>
          <a:p>
            <a:pPr>
              <a:defRPr/>
            </a:pPr>
            <a:endParaRPr lang="en-US">
              <a:solidFill>
                <a:schemeClr val="bg1"/>
              </a:solidFill>
              <a:latin typeface="Arial" charset="0"/>
            </a:endParaRPr>
          </a:p>
        </p:txBody>
      </p:sp>
      <p:sp>
        <p:nvSpPr>
          <p:cNvPr id="45" name="TextBox 44"/>
          <p:cNvSpPr txBox="1"/>
          <p:nvPr/>
        </p:nvSpPr>
        <p:spPr>
          <a:xfrm>
            <a:off x="3666508" y="4724400"/>
            <a:ext cx="2048492" cy="369332"/>
          </a:xfrm>
          <a:prstGeom prst="rect">
            <a:avLst/>
          </a:prstGeom>
          <a:noFill/>
        </p:spPr>
        <p:txBody>
          <a:bodyPr wrap="square" rtlCol="0">
            <a:spAutoFit/>
          </a:bodyPr>
          <a:lstStyle/>
          <a:p>
            <a:r>
              <a:rPr lang="en-US" b="1" dirty="0" smtClean="0">
                <a:latin typeface="Cambria" pitchFamily="18" charset="0"/>
              </a:rPr>
              <a:t>Value Addition</a:t>
            </a:r>
            <a:endParaRPr lang="en-US" b="1" dirty="0">
              <a:latin typeface="Cambria" pitchFamily="18" charset="0"/>
            </a:endParaRPr>
          </a:p>
        </p:txBody>
      </p:sp>
      <p:sp>
        <p:nvSpPr>
          <p:cNvPr id="19"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35</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7" descr="empty red rectangle"/>
          <p:cNvPicPr preferRelativeResize="0">
            <a:picLocks noChangeArrowheads="1"/>
          </p:cNvPicPr>
          <p:nvPr/>
        </p:nvPicPr>
        <p:blipFill>
          <a:blip r:embed="rId2" cstate="print">
            <a:lum bright="27000" contrast="43000"/>
          </a:blip>
          <a:srcRect/>
          <a:stretch>
            <a:fillRect/>
          </a:stretch>
        </p:blipFill>
        <p:spPr bwMode="auto">
          <a:xfrm>
            <a:off x="2537796" y="4775200"/>
            <a:ext cx="3884613" cy="1435100"/>
          </a:xfrm>
          <a:prstGeom prst="roundRect">
            <a:avLst>
              <a:gd name="adj" fmla="val 8594"/>
            </a:avLst>
          </a:prstGeom>
          <a:solidFill>
            <a:schemeClr val="accent6">
              <a:lumMod val="60000"/>
              <a:lumOff val="40000"/>
            </a:schemeClr>
          </a:solidFill>
          <a:ln>
            <a:noFill/>
          </a:ln>
          <a:effectLst>
            <a:reflection blurRad="12700" stA="38000" endPos="28000" dist="5000" dir="5400000" sy="-100000" algn="bl" rotWithShape="0"/>
          </a:effectLst>
        </p:spPr>
      </p:pic>
      <p:sp>
        <p:nvSpPr>
          <p:cNvPr id="2" name="Title 1"/>
          <p:cNvSpPr>
            <a:spLocks noGrp="1"/>
          </p:cNvSpPr>
          <p:nvPr>
            <p:ph type="title"/>
          </p:nvPr>
        </p:nvSpPr>
        <p:spPr>
          <a:xfrm>
            <a:off x="1295400" y="152400"/>
            <a:ext cx="8753475" cy="448521"/>
          </a:xfrm>
        </p:spPr>
        <p:txBody>
          <a:bodyPr vert="horz" lIns="91440" tIns="45720" rIns="91440" bIns="45720" rtlCol="0" anchor="ctr">
            <a:noAutofit/>
          </a:bodyPr>
          <a:lstStyle/>
          <a:p>
            <a:r>
              <a:rPr lang="en-US" dirty="0"/>
              <a:t>Business Process Outsourcing</a:t>
            </a:r>
          </a:p>
        </p:txBody>
      </p:sp>
      <p:sp>
        <p:nvSpPr>
          <p:cNvPr id="5" name="AutoShape 7"/>
          <p:cNvSpPr>
            <a:spLocks noChangeArrowheads="1"/>
          </p:cNvSpPr>
          <p:nvPr/>
        </p:nvSpPr>
        <p:spPr bwMode="auto">
          <a:xfrm>
            <a:off x="5930902"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SAP</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Oracle Apps</a:t>
            </a:r>
          </a:p>
        </p:txBody>
      </p:sp>
      <p:sp>
        <p:nvSpPr>
          <p:cNvPr id="6" name="AutoShape 7"/>
          <p:cNvSpPr>
            <a:spLocks noChangeArrowheads="1"/>
          </p:cNvSpPr>
          <p:nvPr/>
        </p:nvSpPr>
        <p:spPr bwMode="auto">
          <a:xfrm>
            <a:off x="3390900"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Victory </a:t>
            </a:r>
            <a:r>
              <a:rPr lang="en-US" sz="1200" kern="0" dirty="0" err="1" smtClean="0">
                <a:solidFill>
                  <a:sysClr val="windowText" lastClr="000000"/>
                </a:solidFill>
                <a:latin typeface="Calibri" pitchFamily="34" charset="0"/>
              </a:rPr>
              <a:t>iRAS</a:t>
            </a:r>
            <a:endParaRPr lang="en-US" sz="1200" kern="0" dirty="0" smtClean="0">
              <a:solidFill>
                <a:sysClr val="windowText" lastClr="000000"/>
              </a:solidFill>
              <a:latin typeface="Calibri" pitchFamily="34" charset="0"/>
            </a:endParaRP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Best practices</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Template</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Methodology</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ITIL</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BS 7799</a:t>
            </a:r>
          </a:p>
        </p:txBody>
      </p:sp>
      <p:sp>
        <p:nvSpPr>
          <p:cNvPr id="7" name="AutoShape 7"/>
          <p:cNvSpPr>
            <a:spLocks noChangeArrowheads="1"/>
          </p:cNvSpPr>
          <p:nvPr/>
        </p:nvSpPr>
        <p:spPr bwMode="auto">
          <a:xfrm>
            <a:off x="838200" y="1194706"/>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Design Services</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Billing Operations</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Data Management</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Design and Provisioning</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Data Analysis</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Customer Contact Care</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Back office Operations</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24x7 customer support</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Managed Services</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Revenue Assurance</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Services in 10+ languages</a:t>
            </a:r>
          </a:p>
          <a:p>
            <a:pPr marL="115888" lvl="0" indent="-115888" fontAlgn="auto">
              <a:spcBef>
                <a:spcPts val="0"/>
              </a:spcBef>
              <a:spcAft>
                <a:spcPts val="0"/>
              </a:spcAft>
              <a:buClr>
                <a:srgbClr val="0066CC"/>
              </a:buClr>
              <a:buFont typeface="Arial" pitchFamily="34" charset="0"/>
              <a:buChar char="•"/>
              <a:defRPr/>
            </a:pPr>
            <a:endParaRPr lang="en-US" sz="1200" kern="0" dirty="0" smtClean="0">
              <a:solidFill>
                <a:sysClr val="windowText" lastClr="000000"/>
              </a:solidFill>
              <a:latin typeface="Calibri" pitchFamily="34" charset="0"/>
            </a:endParaRPr>
          </a:p>
        </p:txBody>
      </p:sp>
      <p:sp>
        <p:nvSpPr>
          <p:cNvPr id="8" name="Rectangle 8"/>
          <p:cNvSpPr>
            <a:spLocks noChangeArrowheads="1"/>
          </p:cNvSpPr>
          <p:nvPr/>
        </p:nvSpPr>
        <p:spPr bwMode="auto">
          <a:xfrm>
            <a:off x="1282700" y="7747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Offerings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9" name="Rectangle 9"/>
          <p:cNvSpPr>
            <a:spLocks noChangeArrowheads="1"/>
          </p:cNvSpPr>
          <p:nvPr/>
        </p:nvSpPr>
        <p:spPr bwMode="auto">
          <a:xfrm>
            <a:off x="1019628" y="7747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pic>
        <p:nvPicPr>
          <p:cNvPr id="27" name="Picture 12" descr="10%"/>
          <p:cNvPicPr>
            <a:picLocks noChangeAspect="1" noChangeArrowheads="1"/>
          </p:cNvPicPr>
          <p:nvPr/>
        </p:nvPicPr>
        <p:blipFill>
          <a:blip r:embed="rId3" cstate="print"/>
          <a:srcRect/>
          <a:stretch>
            <a:fillRect/>
          </a:stretch>
        </p:blipFill>
        <p:spPr bwMode="auto">
          <a:xfrm>
            <a:off x="2411022" y="4508501"/>
            <a:ext cx="562615" cy="1944688"/>
          </a:xfrm>
          <a:prstGeom prst="rect">
            <a:avLst/>
          </a:prstGeom>
          <a:noFill/>
          <a:ln w="12700" algn="ctr">
            <a:noFill/>
            <a:miter lim="800000"/>
            <a:headEnd/>
            <a:tailEnd/>
          </a:ln>
        </p:spPr>
      </p:pic>
      <p:pic>
        <p:nvPicPr>
          <p:cNvPr id="28" name="Picture 15" descr="10%"/>
          <p:cNvPicPr>
            <a:picLocks noChangeAspect="1" noChangeArrowheads="1"/>
          </p:cNvPicPr>
          <p:nvPr/>
        </p:nvPicPr>
        <p:blipFill>
          <a:blip r:embed="rId4" cstate="print"/>
          <a:srcRect/>
          <a:stretch>
            <a:fillRect/>
          </a:stretch>
        </p:blipFill>
        <p:spPr bwMode="auto">
          <a:xfrm>
            <a:off x="5991248" y="4498975"/>
            <a:ext cx="558160" cy="1978025"/>
          </a:xfrm>
          <a:prstGeom prst="rect">
            <a:avLst/>
          </a:prstGeom>
          <a:noFill/>
          <a:ln w="12700" algn="ctr">
            <a:noFill/>
            <a:miter lim="800000"/>
            <a:headEnd/>
            <a:tailEnd/>
          </a:ln>
        </p:spPr>
      </p:pic>
      <p:sp>
        <p:nvSpPr>
          <p:cNvPr id="30" name="Rectangle 29"/>
          <p:cNvSpPr/>
          <p:nvPr/>
        </p:nvSpPr>
        <p:spPr>
          <a:xfrm>
            <a:off x="2828308" y="5078940"/>
            <a:ext cx="3586140" cy="938719"/>
          </a:xfrm>
          <a:prstGeom prst="rect">
            <a:avLst/>
          </a:prstGeom>
        </p:spPr>
        <p:txBody>
          <a:bodyPr wrap="square">
            <a:spAutoFit/>
          </a:bodyPr>
          <a:lstStyle/>
          <a:p>
            <a:pPr marL="115888" indent="-115888">
              <a:buClr>
                <a:srgbClr val="4E84C4"/>
              </a:buClr>
              <a:buFont typeface="Arial" pitchFamily="34" charset="0"/>
              <a:buChar char="•"/>
              <a:defRPr/>
            </a:pPr>
            <a:r>
              <a:rPr lang="en-US" sz="1100" dirty="0" smtClean="0">
                <a:solidFill>
                  <a:srgbClr val="000000"/>
                </a:solidFill>
                <a:latin typeface="Calibri" pitchFamily="34" charset="0"/>
              </a:rPr>
              <a:t>Improve performance by consolidation &amp; reengineering processes</a:t>
            </a:r>
          </a:p>
          <a:p>
            <a:pPr marL="115888" indent="-115888">
              <a:buClr>
                <a:srgbClr val="4E84C4"/>
              </a:buClr>
              <a:buFont typeface="Arial" pitchFamily="34" charset="0"/>
              <a:buChar char="•"/>
              <a:defRPr/>
            </a:pPr>
            <a:r>
              <a:rPr lang="en-US" sz="1100" dirty="0" smtClean="0">
                <a:solidFill>
                  <a:srgbClr val="000000"/>
                </a:solidFill>
                <a:latin typeface="Calibri" pitchFamily="34" charset="0"/>
              </a:rPr>
              <a:t>Effectively manage costs through best practices</a:t>
            </a:r>
          </a:p>
          <a:p>
            <a:pPr marL="115888" indent="-115888">
              <a:buClr>
                <a:srgbClr val="4E84C4"/>
              </a:buClr>
              <a:buFont typeface="Arial" pitchFamily="34" charset="0"/>
              <a:buChar char="•"/>
              <a:defRPr/>
            </a:pPr>
            <a:r>
              <a:rPr lang="en-US" sz="1100" dirty="0" smtClean="0">
                <a:solidFill>
                  <a:srgbClr val="000000"/>
                </a:solidFill>
                <a:latin typeface="Calibri" pitchFamily="34" charset="0"/>
              </a:rPr>
              <a:t>Reduced response time</a:t>
            </a:r>
          </a:p>
          <a:p>
            <a:pPr marL="115888" indent="-115888">
              <a:buClr>
                <a:srgbClr val="4E84C4"/>
              </a:buClr>
              <a:buFont typeface="Arial" pitchFamily="34" charset="0"/>
              <a:buChar char="•"/>
              <a:defRPr/>
            </a:pPr>
            <a:r>
              <a:rPr lang="en-US" sz="1100" dirty="0" smtClean="0">
                <a:solidFill>
                  <a:srgbClr val="000000"/>
                </a:solidFill>
                <a:latin typeface="Calibri" pitchFamily="34" charset="0"/>
              </a:rPr>
              <a:t>Reduced risks owing to secure transactions</a:t>
            </a:r>
          </a:p>
        </p:txBody>
      </p:sp>
      <p:sp>
        <p:nvSpPr>
          <p:cNvPr id="36" name="Rectangle 8"/>
          <p:cNvSpPr>
            <a:spLocks noChangeArrowheads="1"/>
          </p:cNvSpPr>
          <p:nvPr/>
        </p:nvSpPr>
        <p:spPr bwMode="auto">
          <a:xfrm>
            <a:off x="38735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Assets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37" name="Rectangle 9"/>
          <p:cNvSpPr>
            <a:spLocks noChangeArrowheads="1"/>
          </p:cNvSpPr>
          <p:nvPr/>
        </p:nvSpPr>
        <p:spPr bwMode="auto">
          <a:xfrm>
            <a:off x="36104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38" name="Rectangle 8"/>
          <p:cNvSpPr>
            <a:spLocks noChangeArrowheads="1"/>
          </p:cNvSpPr>
          <p:nvPr/>
        </p:nvSpPr>
        <p:spPr bwMode="auto">
          <a:xfrm>
            <a:off x="64008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Products Expertise</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39" name="Rectangle 9"/>
          <p:cNvSpPr>
            <a:spLocks noChangeArrowheads="1"/>
          </p:cNvSpPr>
          <p:nvPr/>
        </p:nvSpPr>
        <p:spPr bwMode="auto">
          <a:xfrm>
            <a:off x="61377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4" name="AutoShape 17"/>
          <p:cNvSpPr>
            <a:spLocks noChangeArrowheads="1"/>
          </p:cNvSpPr>
          <p:nvPr/>
        </p:nvSpPr>
        <p:spPr bwMode="auto">
          <a:xfrm rot="10800000">
            <a:off x="3247712" y="4385121"/>
            <a:ext cx="2599854" cy="233061"/>
          </a:xfrm>
          <a:prstGeom prst="triangle">
            <a:avLst>
              <a:gd name="adj" fmla="val 50000"/>
            </a:avLst>
          </a:prstGeom>
          <a:solidFill>
            <a:schemeClr val="tx1">
              <a:lumMod val="75000"/>
              <a:lumOff val="25000"/>
            </a:schemeClr>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anchor="ctr"/>
          <a:lstStyle/>
          <a:p>
            <a:pPr>
              <a:defRPr/>
            </a:pPr>
            <a:endParaRPr lang="en-US">
              <a:solidFill>
                <a:schemeClr val="bg1"/>
              </a:solidFill>
              <a:latin typeface="Arial" charset="0"/>
            </a:endParaRPr>
          </a:p>
        </p:txBody>
      </p:sp>
      <p:sp>
        <p:nvSpPr>
          <p:cNvPr id="45" name="TextBox 44"/>
          <p:cNvSpPr txBox="1"/>
          <p:nvPr/>
        </p:nvSpPr>
        <p:spPr>
          <a:xfrm>
            <a:off x="3666508" y="4724400"/>
            <a:ext cx="2124692" cy="369332"/>
          </a:xfrm>
          <a:prstGeom prst="rect">
            <a:avLst/>
          </a:prstGeom>
          <a:noFill/>
        </p:spPr>
        <p:txBody>
          <a:bodyPr wrap="square" rtlCol="0">
            <a:spAutoFit/>
          </a:bodyPr>
          <a:lstStyle/>
          <a:p>
            <a:r>
              <a:rPr lang="en-US" b="1" dirty="0" smtClean="0">
                <a:latin typeface="Cambria" pitchFamily="18" charset="0"/>
              </a:rPr>
              <a:t>Value Addition</a:t>
            </a:r>
            <a:endParaRPr lang="en-US" b="1" dirty="0">
              <a:latin typeface="Cambria" pitchFamily="18" charset="0"/>
            </a:endParaRPr>
          </a:p>
        </p:txBody>
      </p:sp>
      <p:sp>
        <p:nvSpPr>
          <p:cNvPr id="19"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36</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8753475" cy="448521"/>
          </a:xfrm>
        </p:spPr>
        <p:txBody>
          <a:bodyPr>
            <a:noAutofit/>
          </a:bodyPr>
          <a:lstStyle/>
          <a:p>
            <a:r>
              <a:rPr lang="en-US" dirty="0" smtClean="0"/>
              <a:t>BIPM</a:t>
            </a:r>
            <a:endParaRPr lang="en-US" dirty="0"/>
          </a:p>
        </p:txBody>
      </p:sp>
      <p:pic>
        <p:nvPicPr>
          <p:cNvPr id="5" name="Picture 27" descr="empty red rectangle"/>
          <p:cNvPicPr preferRelativeResize="0">
            <a:picLocks noChangeArrowheads="1"/>
          </p:cNvPicPr>
          <p:nvPr/>
        </p:nvPicPr>
        <p:blipFill>
          <a:blip r:embed="rId2" cstate="print">
            <a:lum bright="27000" contrast="43000"/>
          </a:blip>
          <a:srcRect/>
          <a:stretch>
            <a:fillRect/>
          </a:stretch>
        </p:blipFill>
        <p:spPr bwMode="auto">
          <a:xfrm>
            <a:off x="2537796" y="4775200"/>
            <a:ext cx="3884613" cy="1435100"/>
          </a:xfrm>
          <a:prstGeom prst="roundRect">
            <a:avLst>
              <a:gd name="adj" fmla="val 8594"/>
            </a:avLst>
          </a:prstGeom>
          <a:solidFill>
            <a:schemeClr val="accent6">
              <a:lumMod val="60000"/>
              <a:lumOff val="40000"/>
            </a:schemeClr>
          </a:solidFill>
          <a:ln>
            <a:noFill/>
          </a:ln>
          <a:effectLst>
            <a:reflection blurRad="12700" stA="38000" endPos="28000" dist="5000" dir="5400000" sy="-100000" algn="bl" rotWithShape="0"/>
          </a:effectLst>
        </p:spPr>
      </p:pic>
      <p:sp>
        <p:nvSpPr>
          <p:cNvPr id="6" name="AutoShape 7"/>
          <p:cNvSpPr>
            <a:spLocks noChangeArrowheads="1"/>
          </p:cNvSpPr>
          <p:nvPr/>
        </p:nvSpPr>
        <p:spPr bwMode="auto">
          <a:xfrm>
            <a:off x="5930902"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indent="-115888">
              <a:buClr>
                <a:srgbClr val="0066CC"/>
              </a:buClr>
              <a:buFont typeface="Arial" pitchFamily="34" charset="0"/>
              <a:buChar char="•"/>
              <a:defRPr/>
            </a:pPr>
            <a:r>
              <a:rPr lang="en-US" sz="1200" kern="0" dirty="0" smtClean="0">
                <a:solidFill>
                  <a:sysClr val="windowText" lastClr="000000"/>
                </a:solidFill>
                <a:latin typeface="Calibri" pitchFamily="34" charset="0"/>
              </a:rPr>
              <a:t>BI products supporting</a:t>
            </a:r>
          </a:p>
          <a:p>
            <a:pPr marL="573088" lvl="1" indent="-115888">
              <a:buClr>
                <a:srgbClr val="0066CC"/>
              </a:buClr>
              <a:buFont typeface="Arial" pitchFamily="34" charset="0"/>
              <a:buChar char="•"/>
              <a:defRPr/>
            </a:pPr>
            <a:r>
              <a:rPr lang="en-US" sz="1200" kern="0" dirty="0" smtClean="0">
                <a:solidFill>
                  <a:sysClr val="windowText" lastClr="000000"/>
                </a:solidFill>
                <a:latin typeface="Calibri" pitchFamily="34" charset="0"/>
              </a:rPr>
              <a:t>Integration</a:t>
            </a:r>
          </a:p>
          <a:p>
            <a:pPr marL="573088" lvl="1" indent="-115888">
              <a:buClr>
                <a:srgbClr val="0066CC"/>
              </a:buClr>
              <a:buFont typeface="Arial" pitchFamily="34" charset="0"/>
              <a:buChar char="•"/>
              <a:defRPr/>
            </a:pPr>
            <a:r>
              <a:rPr lang="en-US" sz="1200" kern="0" dirty="0" smtClean="0">
                <a:solidFill>
                  <a:sysClr val="windowText" lastClr="000000"/>
                </a:solidFill>
                <a:latin typeface="Calibri" pitchFamily="34" charset="0"/>
              </a:rPr>
              <a:t>Reporting</a:t>
            </a:r>
          </a:p>
          <a:p>
            <a:pPr marL="573088" lvl="1" indent="-115888">
              <a:buClr>
                <a:srgbClr val="0066CC"/>
              </a:buClr>
              <a:buFont typeface="Arial" pitchFamily="34" charset="0"/>
              <a:buChar char="•"/>
              <a:defRPr/>
            </a:pPr>
            <a:r>
              <a:rPr lang="en-US" sz="1200" kern="0" dirty="0" smtClean="0">
                <a:solidFill>
                  <a:sysClr val="windowText" lastClr="000000"/>
                </a:solidFill>
                <a:latin typeface="Calibri" pitchFamily="34" charset="0"/>
              </a:rPr>
              <a:t>Analytics</a:t>
            </a:r>
          </a:p>
          <a:p>
            <a:pPr marL="573088" lvl="1" indent="-115888">
              <a:buClr>
                <a:srgbClr val="0066CC"/>
              </a:buClr>
              <a:buFont typeface="Arial" pitchFamily="34" charset="0"/>
              <a:buChar char="•"/>
              <a:defRPr/>
            </a:pPr>
            <a:r>
              <a:rPr lang="en-US" sz="1200" kern="0" dirty="0" smtClean="0">
                <a:solidFill>
                  <a:sysClr val="windowText" lastClr="000000"/>
                </a:solidFill>
                <a:latin typeface="Calibri" pitchFamily="34" charset="0"/>
              </a:rPr>
              <a:t>Data storage</a:t>
            </a:r>
          </a:p>
          <a:p>
            <a:pPr marL="115888" indent="-115888">
              <a:buClr>
                <a:srgbClr val="0066CC"/>
              </a:buClr>
              <a:buFont typeface="Arial" pitchFamily="34" charset="0"/>
              <a:buChar char="•"/>
              <a:defRPr/>
            </a:pPr>
            <a:r>
              <a:rPr lang="en-US" sz="1200" kern="0" dirty="0" smtClean="0">
                <a:solidFill>
                  <a:sysClr val="windowText" lastClr="000000"/>
                </a:solidFill>
                <a:latin typeface="Calibri" pitchFamily="34" charset="0"/>
              </a:rPr>
              <a:t>Product vendors including Oracle, SAP, SAS, IBM, </a:t>
            </a:r>
            <a:r>
              <a:rPr lang="en-US" sz="1200" kern="0" dirty="0" err="1" smtClean="0">
                <a:solidFill>
                  <a:sysClr val="windowText" lastClr="000000"/>
                </a:solidFill>
                <a:latin typeface="Calibri" pitchFamily="34" charset="0"/>
              </a:rPr>
              <a:t>Microstrategy</a:t>
            </a:r>
            <a:r>
              <a:rPr lang="en-US" sz="1200" kern="0" dirty="0" smtClean="0">
                <a:solidFill>
                  <a:sysClr val="windowText" lastClr="000000"/>
                </a:solidFill>
                <a:latin typeface="Calibri" pitchFamily="34" charset="0"/>
              </a:rPr>
              <a:t>, </a:t>
            </a:r>
            <a:r>
              <a:rPr lang="en-US" sz="1200" kern="0" dirty="0" err="1" smtClean="0">
                <a:solidFill>
                  <a:sysClr val="windowText" lastClr="000000"/>
                </a:solidFill>
                <a:latin typeface="Calibri" pitchFamily="34" charset="0"/>
              </a:rPr>
              <a:t>Informatica</a:t>
            </a:r>
            <a:r>
              <a:rPr lang="en-US" sz="1200" kern="0" dirty="0" smtClean="0">
                <a:solidFill>
                  <a:sysClr val="windowText" lastClr="000000"/>
                </a:solidFill>
                <a:latin typeface="Calibri" pitchFamily="34" charset="0"/>
              </a:rPr>
              <a:t>, </a:t>
            </a:r>
            <a:r>
              <a:rPr lang="en-US" sz="1200" kern="0" dirty="0" err="1" smtClean="0">
                <a:solidFill>
                  <a:sysClr val="windowText" lastClr="000000"/>
                </a:solidFill>
                <a:latin typeface="Calibri" pitchFamily="34" charset="0"/>
              </a:rPr>
              <a:t>Teradata</a:t>
            </a:r>
            <a:r>
              <a:rPr lang="en-US" sz="1200" kern="0" dirty="0" smtClean="0">
                <a:solidFill>
                  <a:sysClr val="windowText" lastClr="000000"/>
                </a:solidFill>
                <a:latin typeface="Calibri" pitchFamily="34" charset="0"/>
              </a:rPr>
              <a:t> etc</a:t>
            </a:r>
            <a:endParaRPr lang="en-US" sz="1200" kern="0" dirty="0">
              <a:solidFill>
                <a:sysClr val="windowText" lastClr="000000"/>
              </a:solidFill>
              <a:latin typeface="Calibri" pitchFamily="34" charset="0"/>
            </a:endParaRPr>
          </a:p>
        </p:txBody>
      </p:sp>
      <p:sp>
        <p:nvSpPr>
          <p:cNvPr id="7" name="AutoShape 7"/>
          <p:cNvSpPr>
            <a:spLocks noChangeArrowheads="1"/>
          </p:cNvSpPr>
          <p:nvPr/>
        </p:nvSpPr>
        <p:spPr bwMode="auto">
          <a:xfrm>
            <a:off x="3390900"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indent="-115888">
              <a:buClr>
                <a:srgbClr val="0066CC"/>
              </a:buClr>
              <a:buFont typeface="Arial" pitchFamily="34" charset="0"/>
              <a:buChar char="•"/>
              <a:defRPr/>
            </a:pPr>
            <a:r>
              <a:rPr lang="en-US" sz="1200" kern="0" dirty="0" err="1" smtClean="0">
                <a:solidFill>
                  <a:sysClr val="windowText" lastClr="000000"/>
                </a:solidFill>
                <a:latin typeface="Calibri" pitchFamily="34" charset="0"/>
              </a:rPr>
              <a:t>tBIDS</a:t>
            </a:r>
            <a:r>
              <a:rPr lang="en-US" sz="1200" kern="0" dirty="0" smtClean="0">
                <a:solidFill>
                  <a:sysClr val="windowText" lastClr="000000"/>
                </a:solidFill>
                <a:latin typeface="Calibri" pitchFamily="34" charset="0"/>
              </a:rPr>
              <a:t> solutions consisting of</a:t>
            </a:r>
          </a:p>
          <a:p>
            <a:pPr lvl="1" indent="-117475">
              <a:buClr>
                <a:srgbClr val="0066CC"/>
              </a:buClr>
              <a:buFont typeface="Arial" pitchFamily="34" charset="0"/>
              <a:buChar char="•"/>
              <a:defRPr/>
            </a:pPr>
            <a:r>
              <a:rPr lang="en-US" sz="1200" kern="0" dirty="0" smtClean="0">
                <a:solidFill>
                  <a:sysClr val="windowText" lastClr="000000"/>
                </a:solidFill>
                <a:latin typeface="Calibri" pitchFamily="34" charset="0"/>
              </a:rPr>
              <a:t>Data model</a:t>
            </a:r>
          </a:p>
          <a:p>
            <a:pPr lvl="1" indent="-117475">
              <a:buClr>
                <a:srgbClr val="0066CC"/>
              </a:buClr>
              <a:buFont typeface="Arial" pitchFamily="34" charset="0"/>
              <a:buChar char="•"/>
              <a:defRPr/>
            </a:pPr>
            <a:r>
              <a:rPr lang="en-US" sz="1200" kern="0" dirty="0" smtClean="0">
                <a:solidFill>
                  <a:sysClr val="windowText" lastClr="000000"/>
                </a:solidFill>
                <a:latin typeface="Calibri" pitchFamily="34" charset="0"/>
              </a:rPr>
              <a:t>Industry standard KPIs</a:t>
            </a:r>
          </a:p>
          <a:p>
            <a:pPr lvl="1" indent="-117475">
              <a:buClr>
                <a:srgbClr val="0066CC"/>
              </a:buClr>
              <a:buFont typeface="Arial" pitchFamily="34" charset="0"/>
              <a:buChar char="•"/>
              <a:defRPr/>
            </a:pPr>
            <a:r>
              <a:rPr lang="en-US" sz="1200" kern="0" dirty="0" smtClean="0">
                <a:solidFill>
                  <a:sysClr val="windowText" lastClr="000000"/>
                </a:solidFill>
                <a:latin typeface="Calibri" pitchFamily="34" charset="0"/>
              </a:rPr>
              <a:t>Analytical Templates</a:t>
            </a:r>
          </a:p>
          <a:p>
            <a:pPr lvl="1" indent="-117475">
              <a:buClr>
                <a:srgbClr val="0066CC"/>
              </a:buClr>
              <a:buFont typeface="Arial" pitchFamily="34" charset="0"/>
              <a:buChar char="•"/>
              <a:defRPr/>
            </a:pPr>
            <a:r>
              <a:rPr lang="en-US" sz="1200" kern="0" dirty="0" smtClean="0">
                <a:solidFill>
                  <a:sysClr val="windowText" lastClr="000000"/>
                </a:solidFill>
                <a:latin typeface="Calibri" pitchFamily="34" charset="0"/>
              </a:rPr>
              <a:t>Point solutions of churn management, GIS based BI &amp; Customer lifetime value </a:t>
            </a:r>
          </a:p>
          <a:p>
            <a:pPr lvl="1" indent="-117475">
              <a:buClr>
                <a:srgbClr val="0066CC"/>
              </a:buClr>
              <a:buFont typeface="Arial" pitchFamily="34" charset="0"/>
              <a:buChar char="•"/>
              <a:defRPr/>
            </a:pPr>
            <a:r>
              <a:rPr lang="en-US" sz="1200" kern="0" dirty="0" smtClean="0">
                <a:solidFill>
                  <a:sysClr val="windowText" lastClr="000000"/>
                </a:solidFill>
                <a:latin typeface="Calibri" pitchFamily="34" charset="0"/>
              </a:rPr>
              <a:t>KPI map to </a:t>
            </a:r>
            <a:r>
              <a:rPr lang="en-US" sz="1200" kern="0" dirty="0" err="1" smtClean="0">
                <a:solidFill>
                  <a:sysClr val="windowText" lastClr="000000"/>
                </a:solidFill>
                <a:latin typeface="Calibri" pitchFamily="34" charset="0"/>
              </a:rPr>
              <a:t>eTOM</a:t>
            </a:r>
            <a:r>
              <a:rPr lang="en-US" sz="1200" kern="0" dirty="0" smtClean="0">
                <a:solidFill>
                  <a:sysClr val="windowText" lastClr="000000"/>
                </a:solidFill>
                <a:latin typeface="Calibri" pitchFamily="34" charset="0"/>
              </a:rPr>
              <a:t>, </a:t>
            </a:r>
            <a:r>
              <a:rPr lang="en-US" sz="1200" kern="0" dirty="0" err="1" smtClean="0">
                <a:solidFill>
                  <a:sysClr val="windowText" lastClr="000000"/>
                </a:solidFill>
                <a:latin typeface="Calibri" pitchFamily="34" charset="0"/>
              </a:rPr>
              <a:t>tBIDS</a:t>
            </a:r>
            <a:r>
              <a:rPr lang="en-US" sz="1200" kern="0" dirty="0" smtClean="0">
                <a:solidFill>
                  <a:sysClr val="windowText" lastClr="000000"/>
                </a:solidFill>
                <a:latin typeface="Calibri" pitchFamily="34" charset="0"/>
              </a:rPr>
              <a:t> entities and dimension/measure identification</a:t>
            </a:r>
          </a:p>
          <a:p>
            <a:pPr marL="117475" indent="-117475">
              <a:buClr>
                <a:srgbClr val="0066CC"/>
              </a:buClr>
              <a:buFont typeface="Arial" pitchFamily="34" charset="0"/>
              <a:buChar char="•"/>
              <a:defRPr/>
            </a:pPr>
            <a:r>
              <a:rPr lang="en-US" sz="1200" kern="0" dirty="0" err="1" smtClean="0">
                <a:solidFill>
                  <a:sysClr val="windowText" lastClr="000000"/>
                </a:solidFill>
                <a:latin typeface="Calibri" pitchFamily="34" charset="0"/>
              </a:rPr>
              <a:t>eVBIDS</a:t>
            </a:r>
            <a:r>
              <a:rPr lang="en-US" sz="1200" kern="0" dirty="0" smtClean="0">
                <a:solidFill>
                  <a:sysClr val="windowText" lastClr="000000"/>
                </a:solidFill>
                <a:latin typeface="Calibri" pitchFamily="34" charset="0"/>
              </a:rPr>
              <a:t> solution with data model for </a:t>
            </a:r>
            <a:r>
              <a:rPr lang="en-US" sz="1200" kern="0" dirty="0" err="1" smtClean="0">
                <a:solidFill>
                  <a:sysClr val="windowText" lastClr="000000"/>
                </a:solidFill>
                <a:latin typeface="Calibri" pitchFamily="34" charset="0"/>
              </a:rPr>
              <a:t>eV</a:t>
            </a:r>
            <a:r>
              <a:rPr lang="en-US" sz="1200" kern="0" dirty="0" smtClean="0">
                <a:solidFill>
                  <a:sysClr val="windowText" lastClr="000000"/>
                </a:solidFill>
                <a:latin typeface="Calibri" pitchFamily="34" charset="0"/>
              </a:rPr>
              <a:t> Business</a:t>
            </a:r>
          </a:p>
          <a:p>
            <a:pPr marL="117475" indent="-117475">
              <a:buClr>
                <a:srgbClr val="0066CC"/>
              </a:buClr>
              <a:buFont typeface="Arial" pitchFamily="34" charset="0"/>
              <a:buChar char="•"/>
              <a:defRPr/>
            </a:pPr>
            <a:r>
              <a:rPr lang="en-US" sz="1200" kern="0" dirty="0" smtClean="0">
                <a:solidFill>
                  <a:sysClr val="windowText" lastClr="000000"/>
                </a:solidFill>
                <a:latin typeface="Calibri" pitchFamily="34" charset="0"/>
              </a:rPr>
              <a:t>BIDS templates</a:t>
            </a:r>
          </a:p>
        </p:txBody>
      </p:sp>
      <p:sp>
        <p:nvSpPr>
          <p:cNvPr id="8" name="AutoShape 7"/>
          <p:cNvSpPr>
            <a:spLocks noChangeArrowheads="1"/>
          </p:cNvSpPr>
          <p:nvPr/>
        </p:nvSpPr>
        <p:spPr bwMode="auto">
          <a:xfrm>
            <a:off x="838200" y="1194706"/>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indent="-115888">
              <a:buClr>
                <a:srgbClr val="0066CC"/>
              </a:buClr>
              <a:buFont typeface="Arial" pitchFamily="34" charset="0"/>
              <a:buChar char="•"/>
              <a:defRPr/>
            </a:pPr>
            <a:r>
              <a:rPr lang="en-US" sz="1200" kern="0" dirty="0" smtClean="0">
                <a:solidFill>
                  <a:sysClr val="windowText" lastClr="000000"/>
                </a:solidFill>
                <a:latin typeface="Calibri" pitchFamily="34" charset="0"/>
              </a:rPr>
              <a:t>TCS offerings under BIDS umbrella</a:t>
            </a:r>
          </a:p>
          <a:p>
            <a:pPr marL="573088" lvl="1" indent="-115888">
              <a:buClr>
                <a:srgbClr val="0066CC"/>
              </a:buClr>
              <a:buFont typeface="Arial" pitchFamily="34" charset="0"/>
              <a:buChar char="•"/>
              <a:defRPr/>
            </a:pPr>
            <a:r>
              <a:rPr lang="en-US" sz="1200" kern="0" dirty="0" smtClean="0">
                <a:solidFill>
                  <a:sysClr val="windowText" lastClr="000000"/>
                </a:solidFill>
                <a:latin typeface="Calibri" pitchFamily="34" charset="0"/>
              </a:rPr>
              <a:t>BICC</a:t>
            </a:r>
          </a:p>
          <a:p>
            <a:pPr marL="573088" lvl="1" indent="-115888">
              <a:buClr>
                <a:srgbClr val="0066CC"/>
              </a:buClr>
              <a:buFont typeface="Arial" pitchFamily="34" charset="0"/>
              <a:buChar char="•"/>
              <a:defRPr/>
            </a:pPr>
            <a:r>
              <a:rPr lang="en-US" sz="1200" kern="0" dirty="0" smtClean="0">
                <a:solidFill>
                  <a:sysClr val="windowText" lastClr="000000"/>
                </a:solidFill>
                <a:latin typeface="Calibri" pitchFamily="34" charset="0"/>
              </a:rPr>
              <a:t>BIBP</a:t>
            </a:r>
          </a:p>
          <a:p>
            <a:pPr marL="573088" lvl="1" indent="-115888">
              <a:buClr>
                <a:srgbClr val="0066CC"/>
              </a:buClr>
              <a:buFont typeface="Arial" pitchFamily="34" charset="0"/>
              <a:buChar char="•"/>
              <a:defRPr/>
            </a:pPr>
            <a:r>
              <a:rPr lang="en-US" sz="1200" kern="0" dirty="0" smtClean="0">
                <a:solidFill>
                  <a:sysClr val="windowText" lastClr="000000"/>
                </a:solidFill>
                <a:latin typeface="Calibri" pitchFamily="34" charset="0"/>
              </a:rPr>
              <a:t>M2X</a:t>
            </a:r>
          </a:p>
          <a:p>
            <a:pPr marL="573088" lvl="1" indent="-115888">
              <a:buClr>
                <a:srgbClr val="0066CC"/>
              </a:buClr>
              <a:buFont typeface="Arial" pitchFamily="34" charset="0"/>
              <a:buChar char="•"/>
              <a:defRPr/>
            </a:pPr>
            <a:r>
              <a:rPr lang="en-US" sz="1200" kern="0" dirty="0" smtClean="0">
                <a:solidFill>
                  <a:sysClr val="windowText" lastClr="000000"/>
                </a:solidFill>
                <a:latin typeface="Calibri" pitchFamily="34" charset="0"/>
              </a:rPr>
              <a:t>BIDD</a:t>
            </a:r>
          </a:p>
          <a:p>
            <a:pPr marL="573088" lvl="1" indent="-115888">
              <a:buClr>
                <a:srgbClr val="0066CC"/>
              </a:buClr>
              <a:buFont typeface="Arial" pitchFamily="34" charset="0"/>
              <a:buChar char="•"/>
              <a:defRPr/>
            </a:pPr>
            <a:r>
              <a:rPr lang="en-US" sz="1200" kern="0" dirty="0" smtClean="0">
                <a:solidFill>
                  <a:sysClr val="windowText" lastClr="000000"/>
                </a:solidFill>
                <a:latin typeface="Calibri" pitchFamily="34" charset="0"/>
              </a:rPr>
              <a:t>U2X etc</a:t>
            </a:r>
          </a:p>
          <a:p>
            <a:pPr indent="-117475">
              <a:buClr>
                <a:srgbClr val="0066CC"/>
              </a:buClr>
              <a:buFont typeface="Arial" pitchFamily="34" charset="0"/>
              <a:buChar char="•"/>
              <a:defRPr/>
            </a:pPr>
            <a:r>
              <a:rPr lang="en-US" sz="1200" kern="0" dirty="0" smtClean="0">
                <a:solidFill>
                  <a:sysClr val="windowText" lastClr="000000"/>
                </a:solidFill>
                <a:latin typeface="Calibri" pitchFamily="34" charset="0"/>
              </a:rPr>
              <a:t>Telecom BI Solution frameworks for</a:t>
            </a:r>
          </a:p>
          <a:p>
            <a:pPr lvl="1" indent="-117475">
              <a:buClr>
                <a:srgbClr val="0066CC"/>
              </a:buClr>
              <a:buFont typeface="Arial" pitchFamily="34" charset="0"/>
              <a:buChar char="•"/>
              <a:defRPr/>
            </a:pPr>
            <a:r>
              <a:rPr lang="en-US" sz="1200" kern="0" dirty="0" smtClean="0">
                <a:solidFill>
                  <a:sysClr val="windowText" lastClr="000000"/>
                </a:solidFill>
                <a:latin typeface="Calibri" pitchFamily="34" charset="0"/>
              </a:rPr>
              <a:t>Network </a:t>
            </a:r>
            <a:r>
              <a:rPr lang="en-US" sz="1200" kern="0" dirty="0" err="1" smtClean="0">
                <a:solidFill>
                  <a:sysClr val="windowText" lastClr="000000"/>
                </a:solidFill>
                <a:latin typeface="Calibri" pitchFamily="34" charset="0"/>
              </a:rPr>
              <a:t>QoS</a:t>
            </a:r>
            <a:r>
              <a:rPr lang="en-US" sz="1200" kern="0" dirty="0" smtClean="0">
                <a:solidFill>
                  <a:sysClr val="windowText" lastClr="000000"/>
                </a:solidFill>
                <a:latin typeface="Calibri" pitchFamily="34" charset="0"/>
              </a:rPr>
              <a:t>- Customer experience</a:t>
            </a:r>
          </a:p>
          <a:p>
            <a:pPr lvl="1" indent="-117475">
              <a:buClr>
                <a:srgbClr val="0066CC"/>
              </a:buClr>
              <a:buFont typeface="Arial" pitchFamily="34" charset="0"/>
              <a:buChar char="•"/>
              <a:defRPr/>
            </a:pPr>
            <a:r>
              <a:rPr lang="en-US" sz="1200" kern="0" dirty="0" smtClean="0">
                <a:solidFill>
                  <a:sysClr val="windowText" lastClr="000000"/>
                </a:solidFill>
                <a:latin typeface="Calibri" pitchFamily="34" charset="0"/>
              </a:rPr>
              <a:t>Campaign management</a:t>
            </a:r>
          </a:p>
          <a:p>
            <a:pPr lvl="1" indent="-117475">
              <a:buClr>
                <a:srgbClr val="0066CC"/>
              </a:buClr>
              <a:buFont typeface="Arial" pitchFamily="34" charset="0"/>
              <a:buChar char="•"/>
              <a:defRPr/>
            </a:pPr>
            <a:r>
              <a:rPr lang="en-US" sz="1200" kern="0" dirty="0" smtClean="0">
                <a:solidFill>
                  <a:sysClr val="windowText" lastClr="000000"/>
                </a:solidFill>
                <a:latin typeface="Calibri" pitchFamily="34" charset="0"/>
              </a:rPr>
              <a:t>Social Media analytics</a:t>
            </a:r>
          </a:p>
          <a:p>
            <a:pPr lvl="1" indent="-117475">
              <a:buClr>
                <a:srgbClr val="0066CC"/>
              </a:buClr>
              <a:buFont typeface="Arial" pitchFamily="34" charset="0"/>
              <a:buChar char="•"/>
              <a:defRPr/>
            </a:pPr>
            <a:r>
              <a:rPr lang="en-US" sz="1200" kern="0" dirty="0" smtClean="0">
                <a:solidFill>
                  <a:sysClr val="windowText" lastClr="000000"/>
                </a:solidFill>
                <a:latin typeface="Calibri" pitchFamily="34" charset="0"/>
              </a:rPr>
              <a:t>Churn Management</a:t>
            </a:r>
          </a:p>
          <a:p>
            <a:pPr lvl="1" indent="-117475">
              <a:buClr>
                <a:srgbClr val="0066CC"/>
              </a:buClr>
              <a:buFont typeface="Arial" pitchFamily="34" charset="0"/>
              <a:buChar char="•"/>
              <a:defRPr/>
            </a:pPr>
            <a:endParaRPr lang="en-US" sz="1200" kern="0" dirty="0" smtClean="0">
              <a:solidFill>
                <a:sysClr val="windowText" lastClr="000000"/>
              </a:solidFill>
              <a:latin typeface="Calibri" pitchFamily="34" charset="0"/>
            </a:endParaRPr>
          </a:p>
          <a:p>
            <a:pPr marL="573088" lvl="1" indent="-115888">
              <a:buClr>
                <a:srgbClr val="0066CC"/>
              </a:buClr>
              <a:buFont typeface="Arial" pitchFamily="34" charset="0"/>
              <a:buChar char="•"/>
              <a:defRPr/>
            </a:pPr>
            <a:endParaRPr lang="en-US" sz="1200" kern="0" dirty="0" smtClean="0">
              <a:solidFill>
                <a:sysClr val="windowText" lastClr="000000"/>
              </a:solidFill>
              <a:latin typeface="Calibri" pitchFamily="34" charset="0"/>
            </a:endParaRPr>
          </a:p>
        </p:txBody>
      </p:sp>
      <p:sp>
        <p:nvSpPr>
          <p:cNvPr id="9" name="Rectangle 8"/>
          <p:cNvSpPr>
            <a:spLocks noChangeArrowheads="1"/>
          </p:cNvSpPr>
          <p:nvPr/>
        </p:nvSpPr>
        <p:spPr bwMode="auto">
          <a:xfrm>
            <a:off x="1282700" y="7747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n-US" sz="1400" b="1" kern="0" dirty="0">
                <a:solidFill>
                  <a:sysClr val="window" lastClr="FFFFFF"/>
                </a:solidFill>
                <a:latin typeface="Cambria" pitchFamily="18" charset="0"/>
              </a:rPr>
              <a:t>Offerings</a:t>
            </a:r>
          </a:p>
        </p:txBody>
      </p:sp>
      <p:sp>
        <p:nvSpPr>
          <p:cNvPr id="10" name="Rectangle 9"/>
          <p:cNvSpPr>
            <a:spLocks noChangeArrowheads="1"/>
          </p:cNvSpPr>
          <p:nvPr/>
        </p:nvSpPr>
        <p:spPr bwMode="auto">
          <a:xfrm>
            <a:off x="1019628" y="7747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a:defRPr/>
            </a:pPr>
            <a:endParaRPr lang="en-US" sz="1500" kern="0" dirty="0">
              <a:solidFill>
                <a:sysClr val="window" lastClr="FFFFFF"/>
              </a:solidFill>
              <a:latin typeface="Calibri"/>
            </a:endParaRPr>
          </a:p>
        </p:txBody>
      </p:sp>
      <p:pic>
        <p:nvPicPr>
          <p:cNvPr id="11" name="Picture 12" descr="10%"/>
          <p:cNvPicPr>
            <a:picLocks noChangeAspect="1" noChangeArrowheads="1"/>
          </p:cNvPicPr>
          <p:nvPr/>
        </p:nvPicPr>
        <p:blipFill>
          <a:blip r:embed="rId3" cstate="print"/>
          <a:srcRect/>
          <a:stretch>
            <a:fillRect/>
          </a:stretch>
        </p:blipFill>
        <p:spPr bwMode="auto">
          <a:xfrm>
            <a:off x="2411022" y="4508501"/>
            <a:ext cx="562615" cy="1944688"/>
          </a:xfrm>
          <a:prstGeom prst="rect">
            <a:avLst/>
          </a:prstGeom>
          <a:noFill/>
          <a:ln w="12700" algn="ctr">
            <a:noFill/>
            <a:miter lim="800000"/>
            <a:headEnd/>
            <a:tailEnd/>
          </a:ln>
        </p:spPr>
      </p:pic>
      <p:pic>
        <p:nvPicPr>
          <p:cNvPr id="12" name="Picture 15" descr="10%"/>
          <p:cNvPicPr>
            <a:picLocks noChangeAspect="1" noChangeArrowheads="1"/>
          </p:cNvPicPr>
          <p:nvPr/>
        </p:nvPicPr>
        <p:blipFill>
          <a:blip r:embed="rId4" cstate="print"/>
          <a:srcRect/>
          <a:stretch>
            <a:fillRect/>
          </a:stretch>
        </p:blipFill>
        <p:spPr bwMode="auto">
          <a:xfrm>
            <a:off x="5991248" y="4498975"/>
            <a:ext cx="558160" cy="1978025"/>
          </a:xfrm>
          <a:prstGeom prst="rect">
            <a:avLst/>
          </a:prstGeom>
          <a:noFill/>
          <a:ln w="12700" algn="ctr">
            <a:noFill/>
            <a:miter lim="800000"/>
            <a:headEnd/>
            <a:tailEnd/>
          </a:ln>
        </p:spPr>
      </p:pic>
      <p:sp>
        <p:nvSpPr>
          <p:cNvPr id="13" name="Rectangle 12"/>
          <p:cNvSpPr/>
          <p:nvPr/>
        </p:nvSpPr>
        <p:spPr>
          <a:xfrm>
            <a:off x="2743200" y="4962828"/>
            <a:ext cx="3671248" cy="892552"/>
          </a:xfrm>
          <a:prstGeom prst="rect">
            <a:avLst/>
          </a:prstGeom>
        </p:spPr>
        <p:txBody>
          <a:bodyPr wrap="square">
            <a:spAutoFit/>
          </a:bodyPr>
          <a:lstStyle/>
          <a:p>
            <a:pPr marL="115888" indent="-115888" fontAlgn="base">
              <a:lnSpc>
                <a:spcPct val="130000"/>
              </a:lnSpc>
              <a:spcBef>
                <a:spcPct val="0"/>
              </a:spcBef>
              <a:spcAft>
                <a:spcPct val="0"/>
              </a:spcAft>
              <a:buClr>
                <a:srgbClr val="4E84C4"/>
              </a:buClr>
              <a:buFont typeface="Arial" pitchFamily="34" charset="0"/>
              <a:buChar char="•"/>
              <a:defRPr/>
            </a:pPr>
            <a:r>
              <a:rPr lang="en-US" sz="1000" dirty="0" smtClean="0">
                <a:solidFill>
                  <a:srgbClr val="000000"/>
                </a:solidFill>
                <a:latin typeface="Calibri" pitchFamily="34" charset="0"/>
              </a:rPr>
              <a:t>Assets help in reducing the overall cycle time for design in BI projects</a:t>
            </a:r>
          </a:p>
          <a:p>
            <a:pPr marL="115888" indent="-115888" fontAlgn="base">
              <a:lnSpc>
                <a:spcPct val="130000"/>
              </a:lnSpc>
              <a:spcBef>
                <a:spcPct val="0"/>
              </a:spcBef>
              <a:spcAft>
                <a:spcPct val="0"/>
              </a:spcAft>
              <a:buClr>
                <a:srgbClr val="4E84C4"/>
              </a:buClr>
              <a:buFont typeface="Arial" pitchFamily="34" charset="0"/>
              <a:buChar char="•"/>
              <a:defRPr/>
            </a:pPr>
            <a:r>
              <a:rPr lang="en-US" sz="1000" dirty="0" smtClean="0">
                <a:solidFill>
                  <a:srgbClr val="000000"/>
                </a:solidFill>
                <a:latin typeface="Calibri" pitchFamily="34" charset="0"/>
              </a:rPr>
              <a:t>Comprehensiveness of the offerings and TCS expertise in service rendering helps  providing a cutting edge to the customer</a:t>
            </a:r>
            <a:endParaRPr lang="en-CA" sz="1000" dirty="0">
              <a:solidFill>
                <a:srgbClr val="000000"/>
              </a:solidFill>
              <a:latin typeface="Calibri" pitchFamily="34" charset="0"/>
            </a:endParaRPr>
          </a:p>
        </p:txBody>
      </p:sp>
      <p:sp>
        <p:nvSpPr>
          <p:cNvPr id="14" name="Rectangle 8"/>
          <p:cNvSpPr>
            <a:spLocks noChangeArrowheads="1"/>
          </p:cNvSpPr>
          <p:nvPr/>
        </p:nvSpPr>
        <p:spPr bwMode="auto">
          <a:xfrm>
            <a:off x="38735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n-US" sz="1400" b="1" kern="0" dirty="0">
                <a:solidFill>
                  <a:sysClr val="window" lastClr="FFFFFF"/>
                </a:solidFill>
                <a:latin typeface="Cambria" pitchFamily="18" charset="0"/>
              </a:rPr>
              <a:t>Assets</a:t>
            </a:r>
          </a:p>
        </p:txBody>
      </p:sp>
      <p:sp>
        <p:nvSpPr>
          <p:cNvPr id="15" name="Rectangle 9"/>
          <p:cNvSpPr>
            <a:spLocks noChangeArrowheads="1"/>
          </p:cNvSpPr>
          <p:nvPr/>
        </p:nvSpPr>
        <p:spPr bwMode="auto">
          <a:xfrm>
            <a:off x="36104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a:defRPr/>
            </a:pPr>
            <a:endParaRPr lang="en-US" sz="1500" kern="0" dirty="0">
              <a:solidFill>
                <a:sysClr val="window" lastClr="FFFFFF"/>
              </a:solidFill>
              <a:latin typeface="Calibri"/>
            </a:endParaRPr>
          </a:p>
        </p:txBody>
      </p:sp>
      <p:sp>
        <p:nvSpPr>
          <p:cNvPr id="16" name="Rectangle 8"/>
          <p:cNvSpPr>
            <a:spLocks noChangeArrowheads="1"/>
          </p:cNvSpPr>
          <p:nvPr/>
        </p:nvSpPr>
        <p:spPr bwMode="auto">
          <a:xfrm>
            <a:off x="64008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r>
              <a:rPr lang="en-US" sz="1400" b="1" kern="0" dirty="0">
                <a:solidFill>
                  <a:sysClr val="window" lastClr="FFFFFF"/>
                </a:solidFill>
                <a:latin typeface="Cambria" pitchFamily="18" charset="0"/>
              </a:rPr>
              <a:t>Products Expertise</a:t>
            </a:r>
          </a:p>
        </p:txBody>
      </p:sp>
      <p:sp>
        <p:nvSpPr>
          <p:cNvPr id="17" name="Rectangle 9"/>
          <p:cNvSpPr>
            <a:spLocks noChangeArrowheads="1"/>
          </p:cNvSpPr>
          <p:nvPr/>
        </p:nvSpPr>
        <p:spPr bwMode="auto">
          <a:xfrm>
            <a:off x="61377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a:defRPr/>
            </a:pPr>
            <a:endParaRPr lang="en-US" sz="1500" kern="0" dirty="0">
              <a:solidFill>
                <a:sysClr val="window" lastClr="FFFFFF"/>
              </a:solidFill>
              <a:latin typeface="Calibri"/>
            </a:endParaRPr>
          </a:p>
        </p:txBody>
      </p:sp>
      <p:sp>
        <p:nvSpPr>
          <p:cNvPr id="18" name="AutoShape 17"/>
          <p:cNvSpPr>
            <a:spLocks noChangeArrowheads="1"/>
          </p:cNvSpPr>
          <p:nvPr/>
        </p:nvSpPr>
        <p:spPr bwMode="auto">
          <a:xfrm rot="10800000">
            <a:off x="3247712" y="4385121"/>
            <a:ext cx="2599854" cy="233061"/>
          </a:xfrm>
          <a:prstGeom prst="triangle">
            <a:avLst>
              <a:gd name="adj" fmla="val 50000"/>
            </a:avLst>
          </a:prstGeom>
          <a:solidFill>
            <a:schemeClr val="tx1">
              <a:lumMod val="75000"/>
              <a:lumOff val="25000"/>
            </a:schemeClr>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anchor="ctr"/>
          <a:lstStyle/>
          <a:p>
            <a:pPr fontAlgn="base">
              <a:spcBef>
                <a:spcPct val="0"/>
              </a:spcBef>
              <a:spcAft>
                <a:spcPct val="0"/>
              </a:spcAft>
              <a:defRPr/>
            </a:pPr>
            <a:endParaRPr lang="en-US" sz="1600">
              <a:solidFill>
                <a:srgbClr val="FFFFFF"/>
              </a:solidFill>
            </a:endParaRPr>
          </a:p>
        </p:txBody>
      </p:sp>
      <p:sp>
        <p:nvSpPr>
          <p:cNvPr id="19" name="TextBox 18"/>
          <p:cNvSpPr txBox="1"/>
          <p:nvPr/>
        </p:nvSpPr>
        <p:spPr>
          <a:xfrm>
            <a:off x="3666508" y="4724400"/>
            <a:ext cx="1612900" cy="338554"/>
          </a:xfrm>
          <a:prstGeom prst="rect">
            <a:avLst/>
          </a:prstGeom>
          <a:noFill/>
        </p:spPr>
        <p:txBody>
          <a:bodyPr wrap="square" rtlCol="0">
            <a:spAutoFit/>
          </a:bodyPr>
          <a:lstStyle/>
          <a:p>
            <a:pPr fontAlgn="base">
              <a:spcBef>
                <a:spcPct val="0"/>
              </a:spcBef>
              <a:spcAft>
                <a:spcPct val="0"/>
              </a:spcAft>
            </a:pPr>
            <a:r>
              <a:rPr lang="en-US" sz="1600" b="1" dirty="0">
                <a:solidFill>
                  <a:srgbClr val="000000"/>
                </a:solidFill>
                <a:latin typeface="Cambria" pitchFamily="18" charset="0"/>
              </a:rPr>
              <a:t>Value Addition</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7" descr="empty red rectangle"/>
          <p:cNvPicPr preferRelativeResize="0">
            <a:picLocks noChangeArrowheads="1"/>
          </p:cNvPicPr>
          <p:nvPr/>
        </p:nvPicPr>
        <p:blipFill>
          <a:blip r:embed="rId2" cstate="print">
            <a:lum bright="27000" contrast="43000"/>
          </a:blip>
          <a:srcRect/>
          <a:stretch>
            <a:fillRect/>
          </a:stretch>
        </p:blipFill>
        <p:spPr bwMode="auto">
          <a:xfrm>
            <a:off x="2537796" y="4775200"/>
            <a:ext cx="3884613" cy="1435100"/>
          </a:xfrm>
          <a:prstGeom prst="roundRect">
            <a:avLst>
              <a:gd name="adj" fmla="val 8594"/>
            </a:avLst>
          </a:prstGeom>
          <a:solidFill>
            <a:schemeClr val="accent6">
              <a:lumMod val="60000"/>
              <a:lumOff val="40000"/>
            </a:schemeClr>
          </a:solidFill>
          <a:ln>
            <a:noFill/>
          </a:ln>
          <a:effectLst>
            <a:reflection blurRad="12700" stA="38000" endPos="28000" dist="5000" dir="5400000" sy="-100000" algn="bl" rotWithShape="0"/>
          </a:effectLst>
        </p:spPr>
      </p:pic>
      <p:sp>
        <p:nvSpPr>
          <p:cNvPr id="2" name="Title 1"/>
          <p:cNvSpPr>
            <a:spLocks noGrp="1"/>
          </p:cNvSpPr>
          <p:nvPr>
            <p:ph type="title"/>
          </p:nvPr>
        </p:nvSpPr>
        <p:spPr>
          <a:xfrm>
            <a:off x="1295400" y="152400"/>
            <a:ext cx="8753475" cy="448521"/>
          </a:xfrm>
        </p:spPr>
        <p:txBody>
          <a:bodyPr vert="horz" lIns="91440" tIns="45720" rIns="91440" bIns="45720" rtlCol="0" anchor="ctr">
            <a:noAutofit/>
          </a:bodyPr>
          <a:lstStyle/>
          <a:p>
            <a:r>
              <a:rPr lang="en-US" dirty="0"/>
              <a:t>Hosted OSS/BSS</a:t>
            </a:r>
          </a:p>
        </p:txBody>
      </p:sp>
      <p:sp>
        <p:nvSpPr>
          <p:cNvPr id="5" name="AutoShape 7"/>
          <p:cNvSpPr>
            <a:spLocks noChangeArrowheads="1"/>
          </p:cNvSpPr>
          <p:nvPr/>
        </p:nvSpPr>
        <p:spPr bwMode="auto">
          <a:xfrm>
            <a:off x="5930902"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Oracle</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Convergys</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Amdocs </a:t>
            </a:r>
          </a:p>
        </p:txBody>
      </p:sp>
      <p:sp>
        <p:nvSpPr>
          <p:cNvPr id="6" name="AutoShape 7"/>
          <p:cNvSpPr>
            <a:spLocks noChangeArrowheads="1"/>
          </p:cNvSpPr>
          <p:nvPr/>
        </p:nvSpPr>
        <p:spPr bwMode="auto">
          <a:xfrm>
            <a:off x="3390900"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Implementation accelerators - Transactions/ Process Maps, KPIs</a:t>
            </a:r>
          </a:p>
          <a:p>
            <a:pPr marL="115888"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 Prebuilt components – Frameworks, whitespace solutions</a:t>
            </a:r>
          </a:p>
        </p:txBody>
      </p:sp>
      <p:sp>
        <p:nvSpPr>
          <p:cNvPr id="7" name="AutoShape 7"/>
          <p:cNvSpPr>
            <a:spLocks noChangeArrowheads="1"/>
          </p:cNvSpPr>
          <p:nvPr/>
        </p:nvSpPr>
        <p:spPr bwMode="auto">
          <a:xfrm>
            <a:off x="838200" y="1194706"/>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Own, host and manage OSS-BSS (COTS) applications  for Telco’s</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Comprehensive TCS Enterprise Application suite (Enterprises) </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Process based consulting leveraging the massive TCS telecom experience.</a:t>
            </a:r>
          </a:p>
          <a:p>
            <a:pPr marL="115888" lvl="0" indent="-115888" fontAlgn="auto">
              <a:spcBef>
                <a:spcPts val="0"/>
              </a:spcBef>
              <a:spcAft>
                <a:spcPts val="0"/>
              </a:spcAft>
              <a:buClr>
                <a:srgbClr val="0066CC"/>
              </a:buClr>
              <a:buFont typeface="Arial" pitchFamily="34" charset="0"/>
              <a:buChar char="•"/>
              <a:defRPr/>
            </a:pPr>
            <a:r>
              <a:rPr lang="en-US" sz="1200" kern="0" dirty="0" smtClean="0">
                <a:solidFill>
                  <a:sysClr val="windowText" lastClr="000000"/>
                </a:solidFill>
                <a:latin typeface="Calibri" pitchFamily="34" charset="0"/>
              </a:rPr>
              <a:t>Back-office operations(BPO) </a:t>
            </a:r>
          </a:p>
          <a:p>
            <a:pPr marL="115888" lvl="0" indent="-115888" fontAlgn="auto">
              <a:spcBef>
                <a:spcPts val="0"/>
              </a:spcBef>
              <a:spcAft>
                <a:spcPts val="0"/>
              </a:spcAft>
              <a:buClr>
                <a:srgbClr val="0066CC"/>
              </a:buClr>
              <a:buFont typeface="Arial" pitchFamily="34" charset="0"/>
              <a:buChar char="•"/>
              <a:defRPr/>
            </a:pPr>
            <a:endParaRPr lang="en-US" sz="1200" kern="0" dirty="0" smtClean="0">
              <a:solidFill>
                <a:sysClr val="windowText" lastClr="000000"/>
              </a:solidFill>
              <a:latin typeface="Calibri" pitchFamily="34" charset="0"/>
            </a:endParaRPr>
          </a:p>
        </p:txBody>
      </p:sp>
      <p:sp>
        <p:nvSpPr>
          <p:cNvPr id="8" name="Rectangle 8"/>
          <p:cNvSpPr>
            <a:spLocks noChangeArrowheads="1"/>
          </p:cNvSpPr>
          <p:nvPr/>
        </p:nvSpPr>
        <p:spPr bwMode="auto">
          <a:xfrm>
            <a:off x="1282700" y="7747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Offerings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9" name="Rectangle 9"/>
          <p:cNvSpPr>
            <a:spLocks noChangeArrowheads="1"/>
          </p:cNvSpPr>
          <p:nvPr/>
        </p:nvSpPr>
        <p:spPr bwMode="auto">
          <a:xfrm>
            <a:off x="1019628" y="7747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pic>
        <p:nvPicPr>
          <p:cNvPr id="27" name="Picture 12" descr="10%"/>
          <p:cNvPicPr>
            <a:picLocks noChangeAspect="1" noChangeArrowheads="1"/>
          </p:cNvPicPr>
          <p:nvPr/>
        </p:nvPicPr>
        <p:blipFill>
          <a:blip r:embed="rId3" cstate="print"/>
          <a:srcRect/>
          <a:stretch>
            <a:fillRect/>
          </a:stretch>
        </p:blipFill>
        <p:spPr bwMode="auto">
          <a:xfrm>
            <a:off x="2411022" y="4508501"/>
            <a:ext cx="562615" cy="1944688"/>
          </a:xfrm>
          <a:prstGeom prst="rect">
            <a:avLst/>
          </a:prstGeom>
          <a:noFill/>
          <a:ln w="12700" algn="ctr">
            <a:noFill/>
            <a:miter lim="800000"/>
            <a:headEnd/>
            <a:tailEnd/>
          </a:ln>
        </p:spPr>
      </p:pic>
      <p:pic>
        <p:nvPicPr>
          <p:cNvPr id="28" name="Picture 15" descr="10%"/>
          <p:cNvPicPr>
            <a:picLocks noChangeAspect="1" noChangeArrowheads="1"/>
          </p:cNvPicPr>
          <p:nvPr/>
        </p:nvPicPr>
        <p:blipFill>
          <a:blip r:embed="rId4" cstate="print"/>
          <a:srcRect/>
          <a:stretch>
            <a:fillRect/>
          </a:stretch>
        </p:blipFill>
        <p:spPr bwMode="auto">
          <a:xfrm>
            <a:off x="5991248" y="4498975"/>
            <a:ext cx="558160" cy="1978025"/>
          </a:xfrm>
          <a:prstGeom prst="rect">
            <a:avLst/>
          </a:prstGeom>
          <a:noFill/>
          <a:ln w="12700" algn="ctr">
            <a:noFill/>
            <a:miter lim="800000"/>
            <a:headEnd/>
            <a:tailEnd/>
          </a:ln>
        </p:spPr>
      </p:pic>
      <p:sp>
        <p:nvSpPr>
          <p:cNvPr id="30" name="Rectangle 29"/>
          <p:cNvSpPr/>
          <p:nvPr/>
        </p:nvSpPr>
        <p:spPr>
          <a:xfrm>
            <a:off x="2828308" y="4962828"/>
            <a:ext cx="3586140" cy="1276503"/>
          </a:xfrm>
          <a:prstGeom prst="rect">
            <a:avLst/>
          </a:prstGeom>
        </p:spPr>
        <p:txBody>
          <a:bodyPr wrap="square">
            <a:spAutoFit/>
          </a:bodyPr>
          <a:lstStyle/>
          <a:p>
            <a:pPr marL="115888" indent="-115888">
              <a:lnSpc>
                <a:spcPct val="130000"/>
              </a:lnSpc>
              <a:buClr>
                <a:srgbClr val="4E84C4"/>
              </a:buClr>
              <a:buFont typeface="Arial" pitchFamily="34" charset="0"/>
              <a:buChar char="•"/>
              <a:defRPr/>
            </a:pPr>
            <a:r>
              <a:rPr lang="en-US" sz="1000" dirty="0" smtClean="0">
                <a:latin typeface="Calibri" pitchFamily="34" charset="0"/>
              </a:rPr>
              <a:t>Enabling quicker time-to-market, faster gain of competitive edge, and better focus on business</a:t>
            </a:r>
            <a:endParaRPr lang="en-CA" sz="1000" dirty="0" smtClean="0">
              <a:solidFill>
                <a:srgbClr val="000000"/>
              </a:solidFill>
              <a:latin typeface="Calibri" pitchFamily="34" charset="0"/>
            </a:endParaRPr>
          </a:p>
          <a:p>
            <a:pPr marL="115888" indent="-115888">
              <a:lnSpc>
                <a:spcPct val="130000"/>
              </a:lnSpc>
              <a:buClr>
                <a:srgbClr val="4E84C4"/>
              </a:buClr>
              <a:buFont typeface="Arial" pitchFamily="34" charset="0"/>
              <a:buChar char="•"/>
              <a:defRPr/>
            </a:pPr>
            <a:r>
              <a:rPr lang="en-CA" sz="1000" dirty="0" smtClean="0">
                <a:solidFill>
                  <a:srgbClr val="000000"/>
                </a:solidFill>
                <a:latin typeface="Calibri" pitchFamily="34" charset="0"/>
              </a:rPr>
              <a:t>Scalable, supporting progressive stack enrichment</a:t>
            </a:r>
          </a:p>
          <a:p>
            <a:pPr marL="115888" indent="-115888">
              <a:lnSpc>
                <a:spcPct val="130000"/>
              </a:lnSpc>
              <a:buClr>
                <a:srgbClr val="4E84C4"/>
              </a:buClr>
              <a:buFont typeface="Arial" pitchFamily="34" charset="0"/>
              <a:buChar char="•"/>
              <a:defRPr/>
            </a:pPr>
            <a:r>
              <a:rPr lang="en-CA" sz="1000" dirty="0" smtClean="0">
                <a:solidFill>
                  <a:srgbClr val="000000"/>
                </a:solidFill>
                <a:latin typeface="Calibri" pitchFamily="34" charset="0"/>
              </a:rPr>
              <a:t>Flexible and low TCO</a:t>
            </a:r>
          </a:p>
          <a:p>
            <a:pPr marL="115888" indent="-115888">
              <a:lnSpc>
                <a:spcPct val="130000"/>
              </a:lnSpc>
              <a:buClr>
                <a:srgbClr val="4E84C4"/>
              </a:buClr>
              <a:buFont typeface="Arial" pitchFamily="34" charset="0"/>
              <a:buChar char="•"/>
              <a:defRPr/>
            </a:pPr>
            <a:r>
              <a:rPr lang="en-CA" sz="1000" dirty="0" smtClean="0">
                <a:solidFill>
                  <a:srgbClr val="000000"/>
                </a:solidFill>
                <a:latin typeface="Calibri" pitchFamily="34" charset="0"/>
              </a:rPr>
              <a:t>Higher Value to customers</a:t>
            </a:r>
          </a:p>
          <a:p>
            <a:pPr marL="115888" indent="-115888">
              <a:lnSpc>
                <a:spcPct val="130000"/>
              </a:lnSpc>
              <a:buClr>
                <a:srgbClr val="4E84C4"/>
              </a:buClr>
              <a:buFont typeface="Arial" pitchFamily="34" charset="0"/>
              <a:buChar char="•"/>
              <a:defRPr/>
            </a:pPr>
            <a:r>
              <a:rPr lang="en-CA" sz="1000" dirty="0" smtClean="0">
                <a:solidFill>
                  <a:srgbClr val="000000"/>
                </a:solidFill>
                <a:latin typeface="Calibri" pitchFamily="34" charset="0"/>
              </a:rPr>
              <a:t>Move towards build once, deploy many</a:t>
            </a:r>
          </a:p>
        </p:txBody>
      </p:sp>
      <p:sp>
        <p:nvSpPr>
          <p:cNvPr id="36" name="Rectangle 8"/>
          <p:cNvSpPr>
            <a:spLocks noChangeArrowheads="1"/>
          </p:cNvSpPr>
          <p:nvPr/>
        </p:nvSpPr>
        <p:spPr bwMode="auto">
          <a:xfrm>
            <a:off x="38735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Assets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37" name="Rectangle 9"/>
          <p:cNvSpPr>
            <a:spLocks noChangeArrowheads="1"/>
          </p:cNvSpPr>
          <p:nvPr/>
        </p:nvSpPr>
        <p:spPr bwMode="auto">
          <a:xfrm>
            <a:off x="36104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38" name="Rectangle 8"/>
          <p:cNvSpPr>
            <a:spLocks noChangeArrowheads="1"/>
          </p:cNvSpPr>
          <p:nvPr/>
        </p:nvSpPr>
        <p:spPr bwMode="auto">
          <a:xfrm>
            <a:off x="6400800"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Products Expertise</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39" name="Rectangle 9"/>
          <p:cNvSpPr>
            <a:spLocks noChangeArrowheads="1"/>
          </p:cNvSpPr>
          <p:nvPr/>
        </p:nvSpPr>
        <p:spPr bwMode="auto">
          <a:xfrm>
            <a:off x="6137728"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4" name="AutoShape 17"/>
          <p:cNvSpPr>
            <a:spLocks noChangeArrowheads="1"/>
          </p:cNvSpPr>
          <p:nvPr/>
        </p:nvSpPr>
        <p:spPr bwMode="auto">
          <a:xfrm rot="10800000">
            <a:off x="3247712" y="4385121"/>
            <a:ext cx="2599854" cy="233061"/>
          </a:xfrm>
          <a:prstGeom prst="triangle">
            <a:avLst>
              <a:gd name="adj" fmla="val 50000"/>
            </a:avLst>
          </a:prstGeom>
          <a:solidFill>
            <a:schemeClr val="tx1">
              <a:lumMod val="75000"/>
              <a:lumOff val="25000"/>
            </a:schemeClr>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anchor="ctr"/>
          <a:lstStyle/>
          <a:p>
            <a:pPr>
              <a:defRPr/>
            </a:pPr>
            <a:endParaRPr lang="en-US">
              <a:solidFill>
                <a:schemeClr val="bg1"/>
              </a:solidFill>
              <a:latin typeface="Arial" charset="0"/>
            </a:endParaRPr>
          </a:p>
        </p:txBody>
      </p:sp>
      <p:sp>
        <p:nvSpPr>
          <p:cNvPr id="45" name="TextBox 44"/>
          <p:cNvSpPr txBox="1"/>
          <p:nvPr/>
        </p:nvSpPr>
        <p:spPr>
          <a:xfrm>
            <a:off x="3666508" y="4724400"/>
            <a:ext cx="1972292" cy="369332"/>
          </a:xfrm>
          <a:prstGeom prst="rect">
            <a:avLst/>
          </a:prstGeom>
          <a:noFill/>
        </p:spPr>
        <p:txBody>
          <a:bodyPr wrap="square" rtlCol="0">
            <a:spAutoFit/>
          </a:bodyPr>
          <a:lstStyle/>
          <a:p>
            <a:r>
              <a:rPr lang="en-US" b="1" dirty="0" smtClean="0">
                <a:latin typeface="Cambria" pitchFamily="18" charset="0"/>
              </a:rPr>
              <a:t>Value Addition</a:t>
            </a:r>
            <a:endParaRPr lang="en-US" b="1" dirty="0">
              <a:latin typeface="Cambria" pitchFamily="18" charset="0"/>
            </a:endParaRPr>
          </a:p>
        </p:txBody>
      </p:sp>
      <p:sp>
        <p:nvSpPr>
          <p:cNvPr id="19"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38</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9144000" cy="773160"/>
          </a:xfrm>
        </p:spPr>
        <p:txBody>
          <a:bodyPr vert="horz" lIns="91440" tIns="45720" rIns="91440" bIns="45720" rtlCol="0" anchor="ctr">
            <a:noAutofit/>
          </a:bodyPr>
          <a:lstStyle/>
          <a:p>
            <a:r>
              <a:rPr lang="en-US" dirty="0"/>
              <a:t>Customer Experience Management (CEM)</a:t>
            </a:r>
          </a:p>
        </p:txBody>
      </p:sp>
      <p:pic>
        <p:nvPicPr>
          <p:cNvPr id="5" name="Picture 27" descr="empty red rectangle"/>
          <p:cNvPicPr preferRelativeResize="0">
            <a:picLocks noChangeArrowheads="1"/>
          </p:cNvPicPr>
          <p:nvPr/>
        </p:nvPicPr>
        <p:blipFill>
          <a:blip r:embed="rId2" cstate="print">
            <a:lum bright="27000" contrast="43000"/>
          </a:blip>
          <a:srcRect/>
          <a:stretch>
            <a:fillRect/>
          </a:stretch>
        </p:blipFill>
        <p:spPr bwMode="auto">
          <a:xfrm>
            <a:off x="2537796" y="4775200"/>
            <a:ext cx="3884613" cy="1435100"/>
          </a:xfrm>
          <a:prstGeom prst="roundRect">
            <a:avLst>
              <a:gd name="adj" fmla="val 8594"/>
            </a:avLst>
          </a:prstGeom>
          <a:solidFill>
            <a:schemeClr val="accent6">
              <a:lumMod val="60000"/>
              <a:lumOff val="40000"/>
            </a:schemeClr>
          </a:solidFill>
          <a:ln>
            <a:noFill/>
          </a:ln>
          <a:effectLst>
            <a:reflection blurRad="12700" stA="38000" endPos="28000" dist="5000" dir="5400000" sy="-100000" algn="bl" rotWithShape="0"/>
          </a:effectLst>
        </p:spPr>
      </p:pic>
      <p:sp>
        <p:nvSpPr>
          <p:cNvPr id="6" name="AutoShape 7"/>
          <p:cNvSpPr>
            <a:spLocks noChangeArrowheads="1"/>
          </p:cNvSpPr>
          <p:nvPr/>
        </p:nvSpPr>
        <p:spPr bwMode="auto">
          <a:xfrm>
            <a:off x="4673812" y="1191078"/>
            <a:ext cx="2370137"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lvl="0" indent="-115888" fontAlgn="auto">
              <a:spcBef>
                <a:spcPts val="0"/>
              </a:spcBef>
              <a:spcAft>
                <a:spcPts val="0"/>
              </a:spcAft>
              <a:buClr>
                <a:srgbClr val="0066CC"/>
              </a:buClr>
              <a:buFont typeface="Arial" pitchFamily="34" charset="0"/>
              <a:buChar char="•"/>
              <a:defRPr/>
            </a:pPr>
            <a:r>
              <a:rPr lang="en-US" sz="1100" kern="0" dirty="0" smtClean="0">
                <a:solidFill>
                  <a:sysClr val="windowText" lastClr="000000"/>
                </a:solidFill>
                <a:latin typeface="Calibri" pitchFamily="34" charset="0"/>
              </a:rPr>
              <a:t>Prebuilt components – Customer Experience Measurement framework  (TEEM™ )</a:t>
            </a:r>
          </a:p>
        </p:txBody>
      </p:sp>
      <p:sp>
        <p:nvSpPr>
          <p:cNvPr id="7" name="AutoShape 7"/>
          <p:cNvSpPr>
            <a:spLocks noChangeArrowheads="1"/>
          </p:cNvSpPr>
          <p:nvPr/>
        </p:nvSpPr>
        <p:spPr bwMode="auto">
          <a:xfrm>
            <a:off x="2033516" y="1194706"/>
            <a:ext cx="2457733" cy="2885622"/>
          </a:xfrm>
          <a:prstGeom prst="roundRect">
            <a:avLst>
              <a:gd name="adj" fmla="val 16667"/>
            </a:avLst>
          </a:prstGeom>
          <a:solidFill>
            <a:schemeClr val="accent1">
              <a:lumMod val="75000"/>
              <a:alpha val="12000"/>
            </a:schemeClr>
          </a:solidFill>
          <a:ln w="9525">
            <a:noFill/>
            <a:round/>
            <a:headEnd/>
            <a:tailEnd/>
          </a:ln>
          <a:effectLst>
            <a:innerShdw blurRad="63500" dist="50800" dir="16200000">
              <a:prstClr val="black">
                <a:alpha val="50000"/>
              </a:prstClr>
            </a:innerShdw>
          </a:effectLst>
        </p:spPr>
        <p:txBody>
          <a:bodyPr anchor="t"/>
          <a:lstStyle/>
          <a:p>
            <a:pPr marL="115888" indent="-115888" fontAlgn="auto">
              <a:spcBef>
                <a:spcPts val="0"/>
              </a:spcBef>
              <a:spcAft>
                <a:spcPts val="0"/>
              </a:spcAft>
              <a:buClr>
                <a:srgbClr val="0066CC"/>
              </a:buClr>
              <a:buFont typeface="Arial" pitchFamily="34" charset="0"/>
              <a:buChar char="•"/>
              <a:defRPr/>
            </a:pPr>
            <a:r>
              <a:rPr lang="en-US" sz="950" kern="0" dirty="0" smtClean="0">
                <a:solidFill>
                  <a:sysClr val="windowText" lastClr="000000"/>
                </a:solidFill>
                <a:latin typeface="Calibri" pitchFamily="34" charset="0"/>
              </a:rPr>
              <a:t>CEM consulting framework comprehensively measures customer experience against a host of touch points, to generate a Customer Experience Index (CEI), which indicates  CSP’s  customers’ satisfaction levels. This data helps CSP’s target and market effectively and accurately. </a:t>
            </a:r>
          </a:p>
          <a:p>
            <a:pPr marL="115888" indent="-115888" fontAlgn="auto">
              <a:spcBef>
                <a:spcPts val="0"/>
              </a:spcBef>
              <a:spcAft>
                <a:spcPts val="0"/>
              </a:spcAft>
              <a:buClr>
                <a:srgbClr val="0066CC"/>
              </a:buClr>
              <a:buFont typeface="Arial" pitchFamily="34" charset="0"/>
              <a:buChar char="•"/>
              <a:defRPr/>
            </a:pPr>
            <a:endParaRPr lang="en-US" sz="300" kern="0" dirty="0" smtClean="0">
              <a:solidFill>
                <a:sysClr val="windowText" lastClr="000000"/>
              </a:solidFill>
              <a:latin typeface="Calibri" pitchFamily="34" charset="0"/>
            </a:endParaRPr>
          </a:p>
          <a:p>
            <a:pPr marL="115888" indent="-115888" fontAlgn="auto">
              <a:spcBef>
                <a:spcPts val="0"/>
              </a:spcBef>
              <a:spcAft>
                <a:spcPts val="0"/>
              </a:spcAft>
              <a:buClr>
                <a:srgbClr val="0066CC"/>
              </a:buClr>
              <a:buFont typeface="Arial" pitchFamily="34" charset="0"/>
              <a:buChar char="•"/>
              <a:defRPr/>
            </a:pPr>
            <a:r>
              <a:rPr lang="en-US" sz="950" kern="0" dirty="0" smtClean="0">
                <a:solidFill>
                  <a:sysClr val="windowText" lastClr="000000"/>
                </a:solidFill>
                <a:latin typeface="Calibri" pitchFamily="34" charset="0"/>
              </a:rPr>
              <a:t>Core DM offerings: Configuration and activation,  Applications and patch management, Trouble shooting and support, SIM and data management, Quality of Services management</a:t>
            </a:r>
          </a:p>
          <a:p>
            <a:pPr marL="115888" indent="-115888" fontAlgn="auto">
              <a:spcBef>
                <a:spcPts val="0"/>
              </a:spcBef>
              <a:spcAft>
                <a:spcPts val="0"/>
              </a:spcAft>
              <a:buClr>
                <a:srgbClr val="0066CC"/>
              </a:buClr>
              <a:buFont typeface="Arial" pitchFamily="34" charset="0"/>
              <a:buChar char="•"/>
              <a:defRPr/>
            </a:pPr>
            <a:endParaRPr lang="en-US" sz="300" kern="0" dirty="0" smtClean="0">
              <a:solidFill>
                <a:sysClr val="windowText" lastClr="000000"/>
              </a:solidFill>
              <a:latin typeface="Calibri" pitchFamily="34" charset="0"/>
            </a:endParaRPr>
          </a:p>
          <a:p>
            <a:pPr marL="115888" indent="-115888" fontAlgn="auto">
              <a:spcBef>
                <a:spcPts val="0"/>
              </a:spcBef>
              <a:spcAft>
                <a:spcPts val="0"/>
              </a:spcAft>
              <a:buClr>
                <a:srgbClr val="0066CC"/>
              </a:buClr>
              <a:buFont typeface="Arial" pitchFamily="34" charset="0"/>
              <a:buChar char="•"/>
              <a:defRPr/>
            </a:pPr>
            <a:r>
              <a:rPr lang="en-US" sz="950" kern="0" dirty="0" smtClean="0">
                <a:solidFill>
                  <a:sysClr val="windowText" lastClr="000000"/>
                </a:solidFill>
                <a:latin typeface="Calibri" pitchFamily="34" charset="0"/>
              </a:rPr>
              <a:t>Augmented offerings : Hosted , SI, Device Verifications, Device Services, Problem Support and Resolution, Revenue Enhancing Analytics  Addition</a:t>
            </a:r>
          </a:p>
          <a:p>
            <a:pPr marL="115888" indent="-115888" fontAlgn="auto">
              <a:spcBef>
                <a:spcPts val="0"/>
              </a:spcBef>
              <a:spcAft>
                <a:spcPts val="0"/>
              </a:spcAft>
              <a:buClr>
                <a:srgbClr val="0066CC"/>
              </a:buClr>
              <a:buFont typeface="Arial" pitchFamily="34" charset="0"/>
              <a:buChar char="•"/>
              <a:defRPr/>
            </a:pPr>
            <a:endParaRPr lang="en-US" sz="950" kern="0" dirty="0" smtClean="0">
              <a:solidFill>
                <a:sysClr val="windowText" lastClr="000000"/>
              </a:solidFill>
              <a:latin typeface="Calibri" pitchFamily="34" charset="0"/>
            </a:endParaRPr>
          </a:p>
        </p:txBody>
      </p:sp>
      <p:sp>
        <p:nvSpPr>
          <p:cNvPr id="8" name="Rectangle 8"/>
          <p:cNvSpPr>
            <a:spLocks noChangeArrowheads="1"/>
          </p:cNvSpPr>
          <p:nvPr/>
        </p:nvSpPr>
        <p:spPr bwMode="auto">
          <a:xfrm>
            <a:off x="2565612" y="7747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Offerings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9" name="Rectangle 9"/>
          <p:cNvSpPr>
            <a:spLocks noChangeArrowheads="1"/>
          </p:cNvSpPr>
          <p:nvPr/>
        </p:nvSpPr>
        <p:spPr bwMode="auto">
          <a:xfrm>
            <a:off x="2302540" y="7747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pic>
        <p:nvPicPr>
          <p:cNvPr id="10" name="Picture 12" descr="10%"/>
          <p:cNvPicPr>
            <a:picLocks noChangeAspect="1" noChangeArrowheads="1"/>
          </p:cNvPicPr>
          <p:nvPr/>
        </p:nvPicPr>
        <p:blipFill>
          <a:blip r:embed="rId3" cstate="print"/>
          <a:srcRect/>
          <a:stretch>
            <a:fillRect/>
          </a:stretch>
        </p:blipFill>
        <p:spPr bwMode="auto">
          <a:xfrm>
            <a:off x="2396508" y="4508501"/>
            <a:ext cx="562615" cy="1944688"/>
          </a:xfrm>
          <a:prstGeom prst="rect">
            <a:avLst/>
          </a:prstGeom>
          <a:noFill/>
          <a:ln w="12700" algn="ctr">
            <a:noFill/>
            <a:miter lim="800000"/>
            <a:headEnd/>
            <a:tailEnd/>
          </a:ln>
        </p:spPr>
      </p:pic>
      <p:pic>
        <p:nvPicPr>
          <p:cNvPr id="11" name="Picture 15" descr="10%"/>
          <p:cNvPicPr>
            <a:picLocks noChangeAspect="1" noChangeArrowheads="1"/>
          </p:cNvPicPr>
          <p:nvPr/>
        </p:nvPicPr>
        <p:blipFill>
          <a:blip r:embed="rId4" cstate="print"/>
          <a:srcRect/>
          <a:stretch>
            <a:fillRect/>
          </a:stretch>
        </p:blipFill>
        <p:spPr bwMode="auto">
          <a:xfrm>
            <a:off x="5991248" y="4498975"/>
            <a:ext cx="558160" cy="1978025"/>
          </a:xfrm>
          <a:prstGeom prst="rect">
            <a:avLst/>
          </a:prstGeom>
          <a:noFill/>
          <a:ln w="12700" algn="ctr">
            <a:noFill/>
            <a:miter lim="800000"/>
            <a:headEnd/>
            <a:tailEnd/>
          </a:ln>
        </p:spPr>
      </p:pic>
      <p:sp>
        <p:nvSpPr>
          <p:cNvPr id="12" name="Rectangle 11"/>
          <p:cNvSpPr/>
          <p:nvPr/>
        </p:nvSpPr>
        <p:spPr>
          <a:xfrm>
            <a:off x="2784143" y="5038862"/>
            <a:ext cx="3616657" cy="1200329"/>
          </a:xfrm>
          <a:prstGeom prst="rect">
            <a:avLst/>
          </a:prstGeom>
        </p:spPr>
        <p:txBody>
          <a:bodyPr wrap="square">
            <a:spAutoFit/>
          </a:bodyPr>
          <a:lstStyle/>
          <a:p>
            <a:pPr marL="115888" indent="-115888">
              <a:buClr>
                <a:srgbClr val="4E84C4"/>
              </a:buClr>
              <a:buFont typeface="Arial" pitchFamily="34" charset="0"/>
              <a:buChar char="•"/>
              <a:defRPr/>
            </a:pPr>
            <a:r>
              <a:rPr lang="en-US" sz="1200" dirty="0" smtClean="0">
                <a:solidFill>
                  <a:srgbClr val="000000"/>
                </a:solidFill>
                <a:latin typeface="Calibri" pitchFamily="34" charset="0"/>
              </a:rPr>
              <a:t>Helps in enhancing customer experience levels</a:t>
            </a:r>
          </a:p>
          <a:p>
            <a:pPr marL="115888" indent="-115888">
              <a:buClr>
                <a:srgbClr val="4E84C4"/>
              </a:buClr>
              <a:buFont typeface="Arial" pitchFamily="34" charset="0"/>
              <a:buChar char="•"/>
              <a:defRPr/>
            </a:pPr>
            <a:r>
              <a:rPr lang="en-US" sz="1200" dirty="0" smtClean="0">
                <a:solidFill>
                  <a:srgbClr val="000000"/>
                </a:solidFill>
                <a:latin typeface="Calibri" pitchFamily="34" charset="0"/>
              </a:rPr>
              <a:t>Increased customer loyalty and higher profitability</a:t>
            </a:r>
          </a:p>
          <a:p>
            <a:pPr marL="115888" indent="-115888">
              <a:buClr>
                <a:srgbClr val="4E84C4"/>
              </a:buClr>
              <a:buFont typeface="Arial" pitchFamily="34" charset="0"/>
              <a:buChar char="•"/>
              <a:defRPr/>
            </a:pPr>
            <a:r>
              <a:rPr lang="en-US" sz="1200" dirty="0" smtClean="0">
                <a:solidFill>
                  <a:srgbClr val="000000"/>
                </a:solidFill>
                <a:latin typeface="Calibri" pitchFamily="34" charset="0"/>
              </a:rPr>
              <a:t>Influence the factors of consumer behaviors</a:t>
            </a:r>
          </a:p>
          <a:p>
            <a:pPr marL="115888" indent="-115888">
              <a:buClr>
                <a:srgbClr val="4E84C4"/>
              </a:buClr>
              <a:buFont typeface="Arial" pitchFamily="34" charset="0"/>
              <a:buChar char="•"/>
              <a:defRPr/>
            </a:pPr>
            <a:r>
              <a:rPr lang="en-US" sz="1200" dirty="0" smtClean="0">
                <a:solidFill>
                  <a:srgbClr val="000000"/>
                </a:solidFill>
                <a:latin typeface="Calibri" pitchFamily="34" charset="0"/>
              </a:rPr>
              <a:t>Helps in measuring the effectiveness of investments</a:t>
            </a:r>
          </a:p>
          <a:p>
            <a:pPr marL="115888" indent="-115888">
              <a:buClr>
                <a:srgbClr val="4E84C4"/>
              </a:buClr>
              <a:buFont typeface="Arial" pitchFamily="34" charset="0"/>
              <a:buChar char="•"/>
              <a:defRPr/>
            </a:pPr>
            <a:r>
              <a:rPr lang="en-US" sz="1200" dirty="0" smtClean="0">
                <a:solidFill>
                  <a:srgbClr val="000000"/>
                </a:solidFill>
                <a:latin typeface="Calibri" pitchFamily="34" charset="0"/>
              </a:rPr>
              <a:t>Reduced customer support expenses</a:t>
            </a:r>
          </a:p>
          <a:p>
            <a:pPr marL="115888" indent="-115888">
              <a:buClr>
                <a:srgbClr val="4E84C4"/>
              </a:buClr>
              <a:buFont typeface="Arial" pitchFamily="34" charset="0"/>
              <a:buChar char="•"/>
              <a:defRPr/>
            </a:pPr>
            <a:r>
              <a:rPr lang="en-US" sz="1200" dirty="0" smtClean="0">
                <a:solidFill>
                  <a:srgbClr val="000000"/>
                </a:solidFill>
                <a:latin typeface="Calibri" pitchFamily="34" charset="0"/>
              </a:rPr>
              <a:t>Expansion of customer base</a:t>
            </a:r>
          </a:p>
        </p:txBody>
      </p:sp>
      <p:sp>
        <p:nvSpPr>
          <p:cNvPr id="13" name="Rectangle 8"/>
          <p:cNvSpPr>
            <a:spLocks noChangeArrowheads="1"/>
          </p:cNvSpPr>
          <p:nvPr/>
        </p:nvSpPr>
        <p:spPr bwMode="auto">
          <a:xfrm>
            <a:off x="5156412" y="762000"/>
            <a:ext cx="1752600" cy="362856"/>
          </a:xfrm>
          <a:prstGeom prst="rect">
            <a:avLst/>
          </a:prstGeom>
          <a:solidFill>
            <a:srgbClr val="0070C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 lastClr="FFFFFF"/>
                </a:solidFill>
                <a:effectLst/>
                <a:uLnTx/>
                <a:uFillTx/>
                <a:latin typeface="Cambria" pitchFamily="18" charset="0"/>
                <a:ea typeface="+mn-ea"/>
                <a:cs typeface="+mn-cs"/>
              </a:rPr>
              <a:t>Assets</a:t>
            </a:r>
            <a:endParaRPr kumimoji="0" lang="en-US" sz="1400" b="1" i="0" u="none" strike="noStrike" kern="0" cap="none" spc="0" normalizeH="0" baseline="0" noProof="0" dirty="0">
              <a:ln>
                <a:noFill/>
              </a:ln>
              <a:solidFill>
                <a:sysClr val="window" lastClr="FFFFFF"/>
              </a:solidFill>
              <a:effectLst/>
              <a:uLnTx/>
              <a:uFillTx/>
              <a:latin typeface="Cambria" pitchFamily="18" charset="0"/>
              <a:ea typeface="+mn-ea"/>
              <a:cs typeface="+mn-cs"/>
            </a:endParaRPr>
          </a:p>
        </p:txBody>
      </p:sp>
      <p:sp>
        <p:nvSpPr>
          <p:cNvPr id="14" name="Rectangle 9"/>
          <p:cNvSpPr>
            <a:spLocks noChangeArrowheads="1"/>
          </p:cNvSpPr>
          <p:nvPr/>
        </p:nvSpPr>
        <p:spPr bwMode="auto">
          <a:xfrm>
            <a:off x="4893340" y="762000"/>
            <a:ext cx="228600" cy="362856"/>
          </a:xfrm>
          <a:prstGeom prst="rect">
            <a:avLst/>
          </a:prstGeom>
          <a:solidFill>
            <a:srgbClr val="FFC000"/>
          </a:solidFill>
          <a:ln>
            <a:noFill/>
            <a:headEnd/>
            <a:tailEnd/>
          </a:ln>
          <a:effectLst>
            <a:outerShdw blurRad="40000" dist="23000" dir="5400000" rotWithShape="0">
              <a:srgbClr val="000000">
                <a:alpha val="35000"/>
              </a:srgbClr>
            </a:outerShdw>
          </a:effectLst>
          <a:scene3d>
            <a:camera prst="orthographicFront">
              <a:rot lat="0" lon="21594000" rev="0"/>
            </a:camera>
            <a:lightRig rig="threePt" dir="t">
              <a:rot lat="0" lon="0" rev="1200000"/>
            </a:lightRig>
          </a:scene3d>
          <a:sp3d>
            <a:bevelT w="63500" h="25400" prst="coolSlant"/>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5" name="AutoShape 17"/>
          <p:cNvSpPr>
            <a:spLocks noChangeArrowheads="1"/>
          </p:cNvSpPr>
          <p:nvPr/>
        </p:nvSpPr>
        <p:spPr bwMode="auto">
          <a:xfrm rot="10800000">
            <a:off x="3247712" y="4385121"/>
            <a:ext cx="2599854" cy="233061"/>
          </a:xfrm>
          <a:prstGeom prst="triangle">
            <a:avLst>
              <a:gd name="adj" fmla="val 50000"/>
            </a:avLst>
          </a:prstGeom>
          <a:solidFill>
            <a:schemeClr val="tx1">
              <a:lumMod val="75000"/>
              <a:lumOff val="25000"/>
            </a:schemeClr>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anchor="ctr"/>
          <a:lstStyle/>
          <a:p>
            <a:pPr>
              <a:defRPr/>
            </a:pPr>
            <a:endParaRPr lang="en-US">
              <a:solidFill>
                <a:schemeClr val="bg1"/>
              </a:solidFill>
              <a:latin typeface="Arial" charset="0"/>
            </a:endParaRPr>
          </a:p>
        </p:txBody>
      </p:sp>
      <p:sp>
        <p:nvSpPr>
          <p:cNvPr id="16" name="TextBox 15"/>
          <p:cNvSpPr txBox="1"/>
          <p:nvPr/>
        </p:nvSpPr>
        <p:spPr>
          <a:xfrm>
            <a:off x="3666508" y="4724400"/>
            <a:ext cx="2353292" cy="369332"/>
          </a:xfrm>
          <a:prstGeom prst="rect">
            <a:avLst/>
          </a:prstGeom>
          <a:noFill/>
        </p:spPr>
        <p:txBody>
          <a:bodyPr wrap="square" rtlCol="0">
            <a:spAutoFit/>
          </a:bodyPr>
          <a:lstStyle/>
          <a:p>
            <a:r>
              <a:rPr lang="en-US" b="1" dirty="0" smtClean="0">
                <a:latin typeface="Cambria" pitchFamily="18" charset="0"/>
              </a:rPr>
              <a:t>Value Addition</a:t>
            </a:r>
            <a:endParaRPr lang="en-US" b="1" dirty="0">
              <a:latin typeface="Cambria" pitchFamily="18" charset="0"/>
            </a:endParaRPr>
          </a:p>
        </p:txBody>
      </p:sp>
      <p:sp>
        <p:nvSpPr>
          <p:cNvPr id="17"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39</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92814"/>
            <a:ext cx="7467600" cy="563562"/>
          </a:xfrm>
        </p:spPr>
        <p:txBody>
          <a:bodyPr/>
          <a:lstStyle/>
          <a:p>
            <a:r>
              <a:rPr lang="en-US" dirty="0" smtClean="0"/>
              <a:t>Telecom Overview - Markets and Offerings</a:t>
            </a:r>
            <a:endParaRPr lang="en-US" dirty="0"/>
          </a:p>
        </p:txBody>
      </p:sp>
      <p:sp>
        <p:nvSpPr>
          <p:cNvPr id="6" name="Rectangle 15"/>
          <p:cNvSpPr>
            <a:spLocks noChangeArrowheads="1"/>
          </p:cNvSpPr>
          <p:nvPr/>
        </p:nvSpPr>
        <p:spPr bwMode="auto">
          <a:xfrm>
            <a:off x="3220868" y="865493"/>
            <a:ext cx="2729554" cy="256693"/>
          </a:xfrm>
          <a:prstGeom prst="rect">
            <a:avLst/>
          </a:prstGeom>
          <a:solidFill>
            <a:srgbClr val="6DCFF6"/>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1300" b="1" dirty="0">
                <a:latin typeface="Arial" charset="0"/>
              </a:rPr>
              <a:t>Markets &amp; Customer Focus</a:t>
            </a:r>
          </a:p>
        </p:txBody>
      </p:sp>
      <p:sp>
        <p:nvSpPr>
          <p:cNvPr id="56" name="Pentagon 55"/>
          <p:cNvSpPr/>
          <p:nvPr/>
        </p:nvSpPr>
        <p:spPr bwMode="auto">
          <a:xfrm rot="5400000">
            <a:off x="4432710" y="3068822"/>
            <a:ext cx="232641" cy="2730500"/>
          </a:xfrm>
          <a:prstGeom prst="homePlate">
            <a:avLst>
              <a:gd name="adj" fmla="val 100000"/>
            </a:avLst>
          </a:prstGeom>
          <a:gradFill flip="none" rotWithShape="1">
            <a:gsLst>
              <a:gs pos="100000">
                <a:srgbClr val="0070C0"/>
              </a:gs>
              <a:gs pos="42000">
                <a:srgbClr val="00B9E1">
                  <a:gamma/>
                  <a:tint val="33333"/>
                  <a:invGamma/>
                </a:srgbClr>
              </a:gs>
            </a:gsLst>
            <a:lin ang="10800000" scaled="1"/>
            <a:tileRect/>
          </a:gradFill>
          <a:ln w="9525" algn="ctr">
            <a:noFill/>
            <a:miter lim="800000"/>
            <a:headEnd/>
            <a:tailEnd/>
          </a:ln>
          <a:effectLst>
            <a:outerShdw dist="107763" dir="2700000" algn="ctr" rotWithShape="0">
              <a:srgbClr val="808080">
                <a:alpha val="50000"/>
              </a:srgbClr>
            </a:outerShdw>
          </a:effectLst>
        </p:spPr>
        <p:txBody>
          <a:bodyPr lIns="45720" rIns="45720"/>
          <a:lstStyle/>
          <a:p>
            <a:pPr eaLnBrk="0" hangingPunct="0">
              <a:buClr>
                <a:schemeClr val="bg1"/>
              </a:buClr>
              <a:buFont typeface="Arial" pitchFamily="34" charset="0"/>
              <a:buChar char="•"/>
              <a:defRPr/>
            </a:pPr>
            <a:endParaRPr lang="en-US" sz="1050" dirty="0">
              <a:solidFill>
                <a:srgbClr val="323232"/>
              </a:solidFill>
              <a:cs typeface="Arial" charset="0"/>
            </a:endParaRPr>
          </a:p>
        </p:txBody>
      </p:sp>
      <p:sp>
        <p:nvSpPr>
          <p:cNvPr id="64" name="TextBox 63"/>
          <p:cNvSpPr txBox="1"/>
          <p:nvPr/>
        </p:nvSpPr>
        <p:spPr>
          <a:xfrm>
            <a:off x="4114800" y="4648200"/>
            <a:ext cx="1171432" cy="338554"/>
          </a:xfrm>
          <a:prstGeom prst="rect">
            <a:avLst/>
          </a:prstGeom>
          <a:solidFill>
            <a:schemeClr val="accent6">
              <a:lumMod val="60000"/>
              <a:lumOff val="40000"/>
            </a:schemeClr>
          </a:solidFill>
        </p:spPr>
        <p:txBody>
          <a:bodyPr wrap="square" rtlCol="0">
            <a:spAutoFit/>
          </a:bodyPr>
          <a:lstStyle/>
          <a:p>
            <a:r>
              <a:rPr lang="en-US" sz="1600" b="1" dirty="0" smtClean="0"/>
              <a:t>Value add </a:t>
            </a:r>
            <a:endParaRPr lang="en-US" sz="1600" b="1" dirty="0"/>
          </a:p>
        </p:txBody>
      </p:sp>
      <p:pic>
        <p:nvPicPr>
          <p:cNvPr id="58" name="Picture 2"/>
          <p:cNvPicPr>
            <a:picLocks noChangeAspect="1" noChangeArrowheads="1"/>
          </p:cNvPicPr>
          <p:nvPr/>
        </p:nvPicPr>
        <p:blipFill>
          <a:blip r:embed="rId2" cstate="print"/>
          <a:srcRect l="15227" t="7792" r="14495" b="50162"/>
          <a:stretch>
            <a:fillRect/>
          </a:stretch>
        </p:blipFill>
        <p:spPr bwMode="auto">
          <a:xfrm>
            <a:off x="430808" y="1229436"/>
            <a:ext cx="8534400" cy="3048000"/>
          </a:xfrm>
          <a:prstGeom prst="rect">
            <a:avLst/>
          </a:prstGeom>
          <a:noFill/>
          <a:ln w="9525">
            <a:noFill/>
            <a:miter lim="800000"/>
            <a:headEnd/>
            <a:tailEnd/>
          </a:ln>
        </p:spPr>
      </p:pic>
      <p:sp>
        <p:nvSpPr>
          <p:cNvPr id="11"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4</a:t>
            </a:fld>
            <a:r>
              <a:rPr lang="en-US" sz="1200" dirty="0">
                <a:solidFill>
                  <a:schemeClr val="tx1">
                    <a:tint val="75000"/>
                  </a:schemeClr>
                </a:solidFill>
                <a:latin typeface="Arial" pitchFamily="34" charset="0"/>
              </a:rPr>
              <a:t> -</a:t>
            </a:r>
          </a:p>
        </p:txBody>
      </p:sp>
      <p:sp>
        <p:nvSpPr>
          <p:cNvPr id="12" name="Rectangle 11"/>
          <p:cNvSpPr/>
          <p:nvPr/>
        </p:nvSpPr>
        <p:spPr>
          <a:xfrm>
            <a:off x="3733800" y="5029200"/>
            <a:ext cx="1828800" cy="1200329"/>
          </a:xfrm>
          <a:prstGeom prst="rect">
            <a:avLst/>
          </a:prstGeom>
          <a:solidFill>
            <a:schemeClr val="accent6">
              <a:lumMod val="60000"/>
              <a:lumOff val="40000"/>
            </a:schemeClr>
          </a:solidFill>
          <a:ln>
            <a:solidFill>
              <a:schemeClr val="accent6">
                <a:lumMod val="60000"/>
                <a:lumOff val="40000"/>
              </a:schemeClr>
            </a:solidFill>
          </a:ln>
          <a:effectLst>
            <a:outerShdw blurRad="50800" dist="38100" dir="5400000" algn="t" rotWithShape="0">
              <a:prstClr val="black">
                <a:alpha val="40000"/>
              </a:prstClr>
            </a:outerShdw>
          </a:effectLst>
        </p:spPr>
        <p:txBody>
          <a:bodyPr wrap="square">
            <a:spAutoFit/>
          </a:bodyPr>
          <a:lstStyle/>
          <a:p>
            <a:pPr eaLnBrk="0" hangingPunct="0">
              <a:buClr>
                <a:srgbClr val="0070C0"/>
              </a:buClr>
              <a:buSzPct val="99000"/>
              <a:buFont typeface="Arial" pitchFamily="34" charset="0"/>
              <a:buChar char="•"/>
              <a:defRPr/>
            </a:pPr>
            <a:r>
              <a:rPr lang="en-US" sz="1200" dirty="0" smtClean="0">
                <a:cs typeface="Arial" charset="0"/>
              </a:rPr>
              <a:t> New products/services</a:t>
            </a:r>
          </a:p>
          <a:p>
            <a:pPr eaLnBrk="0" hangingPunct="0">
              <a:buClr>
                <a:srgbClr val="0070C0"/>
              </a:buClr>
              <a:buSzPct val="99000"/>
              <a:buFont typeface="Arial" pitchFamily="34" charset="0"/>
              <a:buChar char="•"/>
              <a:defRPr/>
            </a:pPr>
            <a:r>
              <a:rPr lang="en-US" sz="1200" dirty="0" smtClean="0">
                <a:cs typeface="Arial" charset="0"/>
              </a:rPr>
              <a:t> Customer experience</a:t>
            </a:r>
          </a:p>
          <a:p>
            <a:pPr eaLnBrk="0" hangingPunct="0">
              <a:buClr>
                <a:srgbClr val="0070C0"/>
              </a:buClr>
              <a:buSzPct val="99000"/>
              <a:buFont typeface="Arial" pitchFamily="34" charset="0"/>
              <a:buChar char="•"/>
              <a:defRPr/>
            </a:pPr>
            <a:r>
              <a:rPr lang="en-US" sz="1200" dirty="0" smtClean="0">
                <a:cs typeface="Arial" charset="0"/>
              </a:rPr>
              <a:t> Profit Margins</a:t>
            </a:r>
          </a:p>
          <a:p>
            <a:pPr eaLnBrk="0" hangingPunct="0">
              <a:buClr>
                <a:srgbClr val="0070C0"/>
              </a:buClr>
              <a:buSzPct val="99000"/>
              <a:buFont typeface="Arial" pitchFamily="34" charset="0"/>
              <a:buChar char="•"/>
              <a:defRPr/>
            </a:pPr>
            <a:r>
              <a:rPr lang="en-US" sz="1200" dirty="0" smtClean="0">
                <a:cs typeface="Arial" charset="0"/>
              </a:rPr>
              <a:t> Quality of Service</a:t>
            </a:r>
          </a:p>
          <a:p>
            <a:pPr eaLnBrk="0" hangingPunct="0">
              <a:buClr>
                <a:srgbClr val="0070C0"/>
              </a:buClr>
              <a:buSzPct val="99000"/>
              <a:buFont typeface="Arial" pitchFamily="34" charset="0"/>
              <a:buChar char="•"/>
              <a:defRPr/>
            </a:pPr>
            <a:r>
              <a:rPr lang="en-US" sz="1200" dirty="0" smtClean="0">
                <a:cs typeface="Arial" charset="0"/>
              </a:rPr>
              <a:t> Anytime, anywhere</a:t>
            </a:r>
          </a:p>
          <a:p>
            <a:pPr eaLnBrk="0" hangingPunct="0">
              <a:buClr>
                <a:srgbClr val="0070C0"/>
              </a:buClr>
              <a:buSzPct val="99000"/>
              <a:buFont typeface="Arial" pitchFamily="34" charset="0"/>
              <a:buChar char="•"/>
              <a:defRPr/>
            </a:pPr>
            <a:r>
              <a:rPr lang="en-US" sz="1200" dirty="0" smtClean="0">
                <a:cs typeface="Arial" charset="0"/>
              </a:rPr>
              <a:t> Flexible Tariff plans</a:t>
            </a:r>
            <a:endParaRPr lang="en-US" sz="1200" dirty="0">
              <a:cs typeface="Arial" charset="0"/>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5"/>
          <p:cNvSpPr>
            <a:spLocks noChangeArrowheads="1"/>
          </p:cNvSpPr>
          <p:nvPr/>
        </p:nvSpPr>
        <p:spPr bwMode="auto">
          <a:xfrm>
            <a:off x="292100" y="2918752"/>
            <a:ext cx="7772400" cy="891248"/>
          </a:xfrm>
          <a:prstGeom prst="rect">
            <a:avLst/>
          </a:prstGeom>
          <a:noFill/>
          <a:ln w="9525">
            <a:noFill/>
            <a:miter lim="800000"/>
            <a:headEnd/>
            <a:tailEnd/>
          </a:ln>
          <a:effectLst/>
        </p:spPr>
        <p:txBody>
          <a:bodyPr anchor="ctr"/>
          <a:lstStyle/>
          <a:p>
            <a:r>
              <a:rPr lang="en-US" sz="2400" b="1" dirty="0" smtClean="0">
                <a:solidFill>
                  <a:schemeClr val="bg1"/>
                </a:solidFill>
                <a:latin typeface="Myriad Pro"/>
                <a:ea typeface="+mj-ea"/>
                <a:cs typeface="+mj-cs"/>
              </a:rPr>
              <a:t>Case Study</a:t>
            </a:r>
            <a:r>
              <a:rPr lang="en-US" sz="2400" dirty="0" smtClean="0">
                <a:latin typeface="Myriad Pro"/>
              </a:rPr>
              <a:t/>
            </a:r>
            <a:br>
              <a:rPr lang="en-US" sz="2400" dirty="0" smtClean="0">
                <a:latin typeface="Myriad Pro"/>
              </a:rPr>
            </a:br>
            <a:r>
              <a:rPr lang="en-US" sz="2400" dirty="0" smtClean="0">
                <a:solidFill>
                  <a:schemeClr val="bg1"/>
                </a:solidFill>
                <a:latin typeface="Myriad Pro"/>
                <a:ea typeface="+mj-ea"/>
                <a:cs typeface="+mj-cs"/>
              </a:rPr>
              <a:t>End-to-End Business Transformation for TTSL</a:t>
            </a:r>
            <a:r>
              <a:rPr lang="en-US" sz="2400" dirty="0" smtClean="0">
                <a:latin typeface="Myriad Pro"/>
              </a:rPr>
              <a:t/>
            </a:r>
            <a:br>
              <a:rPr lang="en-US" sz="2400" dirty="0" smtClean="0">
                <a:latin typeface="Myriad Pro"/>
              </a:rPr>
            </a:br>
            <a:endParaRPr lang="en-US" sz="2400" b="1" dirty="0" smtClean="0">
              <a:solidFill>
                <a:schemeClr val="bg1"/>
              </a:solidFill>
              <a:latin typeface="Myriad Pro"/>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1295400" y="152400"/>
            <a:ext cx="8753475" cy="449263"/>
          </a:xfrm>
        </p:spPr>
        <p:txBody>
          <a:bodyPr vert="horz" lIns="91440" tIns="45720" rIns="91440" bIns="45720" rtlCol="0" anchor="ctr">
            <a:noAutofit/>
          </a:bodyPr>
          <a:lstStyle/>
          <a:p>
            <a:r>
              <a:rPr lang="en-US" dirty="0"/>
              <a:t>TTSL - Transformation Journey </a:t>
            </a:r>
          </a:p>
        </p:txBody>
      </p:sp>
      <p:sp>
        <p:nvSpPr>
          <p:cNvPr id="6" name="Oval 33"/>
          <p:cNvSpPr>
            <a:spLocks noChangeArrowheads="1"/>
          </p:cNvSpPr>
          <p:nvPr/>
        </p:nvSpPr>
        <p:spPr bwMode="auto">
          <a:xfrm>
            <a:off x="6927850" y="327545"/>
            <a:ext cx="1724831" cy="1651379"/>
          </a:xfrm>
          <a:prstGeom prst="ellipse">
            <a:avLst/>
          </a:prstGeom>
          <a:solidFill>
            <a:srgbClr val="FFC000"/>
          </a:solidFill>
          <a:ln w="12700" algn="ctr">
            <a:solidFill>
              <a:srgbClr val="969696"/>
            </a:solidFill>
            <a:round/>
            <a:headEnd/>
            <a:tailEnd/>
          </a:ln>
          <a:scene3d>
            <a:camera prst="orthographicFront"/>
            <a:lightRig rig="threePt" dir="t"/>
          </a:scene3d>
          <a:sp3d>
            <a:bevelT prst="angle"/>
          </a:sp3d>
        </p:spPr>
        <p:txBody>
          <a:bodyPr wrap="none" anchor="ctr"/>
          <a:lstStyle/>
          <a:p>
            <a:pPr algn="ctr">
              <a:defRPr/>
            </a:pPr>
            <a:endParaRPr lang="en-US" dirty="0">
              <a:solidFill>
                <a:srgbClr val="000000"/>
              </a:solidFill>
              <a:latin typeface="Arial" charset="0"/>
            </a:endParaRPr>
          </a:p>
        </p:txBody>
      </p:sp>
      <p:sp>
        <p:nvSpPr>
          <p:cNvPr id="55301" name="Freeform 3"/>
          <p:cNvSpPr>
            <a:spLocks/>
          </p:cNvSpPr>
          <p:nvPr/>
        </p:nvSpPr>
        <p:spPr bwMode="auto">
          <a:xfrm>
            <a:off x="865188" y="1289050"/>
            <a:ext cx="6002337" cy="2989263"/>
          </a:xfrm>
          <a:custGeom>
            <a:avLst/>
            <a:gdLst>
              <a:gd name="T0" fmla="*/ 0 w 3975"/>
              <a:gd name="T1" fmla="*/ 2147483647 h 2111"/>
              <a:gd name="T2" fmla="*/ 2147483647 w 3975"/>
              <a:gd name="T3" fmla="*/ 2147483647 h 2111"/>
              <a:gd name="T4" fmla="*/ 2147483647 w 3975"/>
              <a:gd name="T5" fmla="*/ 2147483647 h 2111"/>
              <a:gd name="T6" fmla="*/ 2147483647 w 3975"/>
              <a:gd name="T7" fmla="*/ 0 h 2111"/>
              <a:gd name="T8" fmla="*/ 0 60000 65536"/>
              <a:gd name="T9" fmla="*/ 0 60000 65536"/>
              <a:gd name="T10" fmla="*/ 0 60000 65536"/>
              <a:gd name="T11" fmla="*/ 0 60000 65536"/>
              <a:gd name="T12" fmla="*/ 0 w 3975"/>
              <a:gd name="T13" fmla="*/ 0 h 2111"/>
              <a:gd name="T14" fmla="*/ 3975 w 3975"/>
              <a:gd name="T15" fmla="*/ 2111 h 2111"/>
            </a:gdLst>
            <a:ahLst/>
            <a:cxnLst>
              <a:cxn ang="T8">
                <a:pos x="T0" y="T1"/>
              </a:cxn>
              <a:cxn ang="T9">
                <a:pos x="T2" y="T3"/>
              </a:cxn>
              <a:cxn ang="T10">
                <a:pos x="T4" y="T5"/>
              </a:cxn>
              <a:cxn ang="T11">
                <a:pos x="T6" y="T7"/>
              </a:cxn>
            </a:cxnLst>
            <a:rect l="T12" t="T13" r="T14" b="T15"/>
            <a:pathLst>
              <a:path w="3975" h="2111">
                <a:moveTo>
                  <a:pt x="0" y="2097"/>
                </a:moveTo>
                <a:cubicBezTo>
                  <a:pt x="179" y="2051"/>
                  <a:pt x="669" y="2111"/>
                  <a:pt x="1076" y="1823"/>
                </a:cubicBezTo>
                <a:cubicBezTo>
                  <a:pt x="1483" y="1535"/>
                  <a:pt x="1962" y="673"/>
                  <a:pt x="2445" y="369"/>
                </a:cubicBezTo>
                <a:cubicBezTo>
                  <a:pt x="2928" y="65"/>
                  <a:pt x="3656" y="77"/>
                  <a:pt x="3975" y="0"/>
                </a:cubicBezTo>
              </a:path>
            </a:pathLst>
          </a:custGeom>
          <a:noFill/>
          <a:ln w="25400" cap="rnd">
            <a:solidFill>
              <a:srgbClr val="808080"/>
            </a:solidFill>
            <a:round/>
            <a:headEnd type="none" w="sm" len="sm"/>
            <a:tailEnd type="none" w="sm" len="sm"/>
          </a:ln>
        </p:spPr>
        <p:txBody>
          <a:bodyPr lIns="47056" tIns="23528" rIns="47056" bIns="23528" anchor="ctr"/>
          <a:lstStyle/>
          <a:p>
            <a:endParaRPr lang="en-US"/>
          </a:p>
        </p:txBody>
      </p:sp>
      <p:cxnSp>
        <p:nvCxnSpPr>
          <p:cNvPr id="55302" name="AutoShape 5"/>
          <p:cNvCxnSpPr>
            <a:cxnSpLocks noChangeShapeType="1"/>
            <a:stCxn id="55303" idx="4"/>
          </p:cNvCxnSpPr>
          <p:nvPr/>
        </p:nvCxnSpPr>
        <p:spPr bwMode="auto">
          <a:xfrm rot="16200000" flipH="1">
            <a:off x="631826" y="4543425"/>
            <a:ext cx="660400" cy="193675"/>
          </a:xfrm>
          <a:prstGeom prst="curvedConnector2">
            <a:avLst/>
          </a:prstGeom>
          <a:noFill/>
          <a:ln w="9525">
            <a:solidFill>
              <a:srgbClr val="808080"/>
            </a:solidFill>
            <a:round/>
            <a:headEnd/>
            <a:tailEnd/>
          </a:ln>
        </p:spPr>
      </p:cxnSp>
      <p:sp>
        <p:nvSpPr>
          <p:cNvPr id="55303" name="Oval 6"/>
          <p:cNvSpPr>
            <a:spLocks noChangeArrowheads="1"/>
          </p:cNvSpPr>
          <p:nvPr/>
        </p:nvSpPr>
        <p:spPr bwMode="auto">
          <a:xfrm>
            <a:off x="785813" y="4181475"/>
            <a:ext cx="155575" cy="128588"/>
          </a:xfrm>
          <a:prstGeom prst="ellipse">
            <a:avLst/>
          </a:prstGeom>
          <a:solidFill>
            <a:schemeClr val="hlink"/>
          </a:solidFill>
          <a:ln w="12700">
            <a:solidFill>
              <a:srgbClr val="808080"/>
            </a:solidFill>
            <a:round/>
            <a:headEnd/>
            <a:tailEnd/>
          </a:ln>
        </p:spPr>
        <p:txBody>
          <a:bodyPr lIns="47056" tIns="23528" rIns="47056" bIns="23528" anchor="ctr"/>
          <a:lstStyle/>
          <a:p>
            <a:pPr algn="ctr"/>
            <a:endParaRPr lang="en-US">
              <a:solidFill>
                <a:srgbClr val="000000"/>
              </a:solidFill>
            </a:endParaRPr>
          </a:p>
        </p:txBody>
      </p:sp>
      <p:cxnSp>
        <p:nvCxnSpPr>
          <p:cNvPr id="55304" name="AutoShape 11"/>
          <p:cNvCxnSpPr>
            <a:cxnSpLocks noChangeShapeType="1"/>
            <a:stCxn id="55333" idx="4"/>
          </p:cNvCxnSpPr>
          <p:nvPr/>
        </p:nvCxnSpPr>
        <p:spPr bwMode="auto">
          <a:xfrm rot="16200000" flipH="1">
            <a:off x="2378076" y="4035425"/>
            <a:ext cx="4762" cy="350837"/>
          </a:xfrm>
          <a:prstGeom prst="curvedConnector2">
            <a:avLst/>
          </a:prstGeom>
          <a:noFill/>
          <a:ln w="9525">
            <a:solidFill>
              <a:srgbClr val="808080"/>
            </a:solidFill>
            <a:round/>
            <a:headEnd/>
            <a:tailEnd/>
          </a:ln>
        </p:spPr>
      </p:cxnSp>
      <p:sp>
        <p:nvSpPr>
          <p:cNvPr id="11" name="Rectangle 12"/>
          <p:cNvSpPr>
            <a:spLocks noChangeArrowheads="1"/>
          </p:cNvSpPr>
          <p:nvPr/>
        </p:nvSpPr>
        <p:spPr bwMode="auto">
          <a:xfrm>
            <a:off x="2555875" y="3868738"/>
            <a:ext cx="2128838" cy="688975"/>
          </a:xfrm>
          <a:prstGeom prst="rect">
            <a:avLst/>
          </a:prstGeom>
          <a:solidFill>
            <a:srgbClr val="EAE7E4"/>
          </a:solidFill>
          <a:ln w="12700">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eaLnBrk="0" hangingPunct="0">
              <a:spcBef>
                <a:spcPct val="50000"/>
              </a:spcBef>
              <a:defRPr/>
            </a:pPr>
            <a:endParaRPr lang="en-US" sz="1400" dirty="0">
              <a:solidFill>
                <a:srgbClr val="000000"/>
              </a:solidFill>
              <a:latin typeface="Arial" charset="0"/>
              <a:cs typeface="Arial" pitchFamily="34" charset="0"/>
            </a:endParaRPr>
          </a:p>
        </p:txBody>
      </p:sp>
      <p:cxnSp>
        <p:nvCxnSpPr>
          <p:cNvPr id="55308" name="AutoShape 13"/>
          <p:cNvCxnSpPr>
            <a:cxnSpLocks noChangeShapeType="1"/>
            <a:stCxn id="55334" idx="4"/>
          </p:cNvCxnSpPr>
          <p:nvPr/>
        </p:nvCxnSpPr>
        <p:spPr bwMode="auto">
          <a:xfrm rot="16200000" flipH="1">
            <a:off x="3559175" y="2954338"/>
            <a:ext cx="515938" cy="309562"/>
          </a:xfrm>
          <a:prstGeom prst="curvedConnector2">
            <a:avLst/>
          </a:prstGeom>
          <a:noFill/>
          <a:ln w="9525">
            <a:solidFill>
              <a:srgbClr val="808080"/>
            </a:solidFill>
            <a:round/>
            <a:headEnd/>
            <a:tailEnd/>
          </a:ln>
        </p:spPr>
      </p:cxnSp>
      <p:sp>
        <p:nvSpPr>
          <p:cNvPr id="55309" name="Oval 16"/>
          <p:cNvSpPr>
            <a:spLocks noChangeArrowheads="1"/>
          </p:cNvSpPr>
          <p:nvPr/>
        </p:nvSpPr>
        <p:spPr bwMode="auto">
          <a:xfrm>
            <a:off x="6723063" y="1130300"/>
            <a:ext cx="412750" cy="330200"/>
          </a:xfrm>
          <a:prstGeom prst="ellipse">
            <a:avLst/>
          </a:prstGeom>
          <a:solidFill>
            <a:schemeClr val="hlink"/>
          </a:solidFill>
          <a:ln w="12700">
            <a:solidFill>
              <a:srgbClr val="808080"/>
            </a:solidFill>
            <a:round/>
            <a:headEnd/>
            <a:tailEnd/>
          </a:ln>
        </p:spPr>
        <p:txBody>
          <a:bodyPr lIns="47056" tIns="23528" rIns="47056" bIns="23528" anchor="ctr"/>
          <a:lstStyle/>
          <a:p>
            <a:pPr algn="ctr"/>
            <a:endParaRPr lang="en-US">
              <a:solidFill>
                <a:srgbClr val="000000"/>
              </a:solidFill>
            </a:endParaRPr>
          </a:p>
        </p:txBody>
      </p:sp>
      <p:cxnSp>
        <p:nvCxnSpPr>
          <p:cNvPr id="55310" name="AutoShape 17"/>
          <p:cNvCxnSpPr>
            <a:cxnSpLocks noChangeShapeType="1"/>
            <a:stCxn id="55335" idx="4"/>
          </p:cNvCxnSpPr>
          <p:nvPr/>
        </p:nvCxnSpPr>
        <p:spPr bwMode="auto">
          <a:xfrm rot="16200000" flipH="1">
            <a:off x="5299869" y="1729581"/>
            <a:ext cx="433388" cy="371475"/>
          </a:xfrm>
          <a:prstGeom prst="curvedConnector2">
            <a:avLst/>
          </a:prstGeom>
          <a:noFill/>
          <a:ln w="9525">
            <a:solidFill>
              <a:srgbClr val="808080"/>
            </a:solidFill>
            <a:round/>
            <a:headEnd/>
            <a:tailEnd/>
          </a:ln>
        </p:spPr>
      </p:cxnSp>
      <p:sp>
        <p:nvSpPr>
          <p:cNvPr id="15" name="Rectangle 18"/>
          <p:cNvSpPr>
            <a:spLocks noChangeArrowheads="1"/>
          </p:cNvSpPr>
          <p:nvPr/>
        </p:nvSpPr>
        <p:spPr bwMode="auto">
          <a:xfrm>
            <a:off x="5702300" y="1662113"/>
            <a:ext cx="2139950" cy="938212"/>
          </a:xfrm>
          <a:prstGeom prst="rect">
            <a:avLst/>
          </a:prstGeom>
          <a:solidFill>
            <a:srgbClr val="FFF5B2"/>
          </a:solidFill>
          <a:ln w="12700">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eaLnBrk="0" hangingPunct="0">
              <a:spcBef>
                <a:spcPct val="50000"/>
              </a:spcBef>
              <a:defRPr/>
            </a:pPr>
            <a:endParaRPr lang="en-US" sz="1400" dirty="0">
              <a:solidFill>
                <a:srgbClr val="000000"/>
              </a:solidFill>
              <a:latin typeface="Arial" charset="0"/>
              <a:cs typeface="Arial" pitchFamily="34" charset="0"/>
            </a:endParaRPr>
          </a:p>
        </p:txBody>
      </p:sp>
      <p:sp>
        <p:nvSpPr>
          <p:cNvPr id="16" name="AutoShape 22"/>
          <p:cNvSpPr>
            <a:spLocks noChangeArrowheads="1"/>
          </p:cNvSpPr>
          <p:nvPr/>
        </p:nvSpPr>
        <p:spPr bwMode="auto">
          <a:xfrm rot="5400000">
            <a:off x="407988" y="3190875"/>
            <a:ext cx="858838" cy="947737"/>
          </a:xfrm>
          <a:prstGeom prst="homePlate">
            <a:avLst>
              <a:gd name="adj" fmla="val 36569"/>
            </a:avLst>
          </a:prstGeom>
          <a:solidFill>
            <a:srgbClr val="6CCFF6"/>
          </a:solidFill>
          <a:ln w="12700">
            <a:noFill/>
            <a:miter lim="800000"/>
            <a:headEnd/>
            <a:tailEnd/>
          </a:ln>
          <a:effectLst/>
          <a:scene3d>
            <a:camera prst="orthographicFront">
              <a:rot lat="0" lon="0" rev="0"/>
            </a:camera>
            <a:lightRig rig="balanced" dir="t">
              <a:rot lat="0" lon="0" rev="8700000"/>
            </a:lightRig>
          </a:scene3d>
          <a:sp3d>
            <a:bevelT w="190500" h="38100"/>
          </a:sp3d>
        </p:spPr>
        <p:txBody>
          <a:bodyPr rot="10800000" vert="eaVert" lIns="45720" rIns="45720" anchor="ctr"/>
          <a:lstStyle/>
          <a:p>
            <a:pPr algn="ctr" eaLnBrk="0" hangingPunct="0">
              <a:defRPr/>
            </a:pPr>
            <a:r>
              <a:rPr lang="en-US" sz="1100" b="1" dirty="0">
                <a:solidFill>
                  <a:srgbClr val="000000"/>
                </a:solidFill>
                <a:latin typeface="Arial" charset="0"/>
              </a:rPr>
              <a:t>Inception</a:t>
            </a:r>
          </a:p>
          <a:p>
            <a:pPr algn="ctr" eaLnBrk="0" hangingPunct="0">
              <a:defRPr/>
            </a:pPr>
            <a:r>
              <a:rPr lang="en-US" sz="1100" b="1" dirty="0">
                <a:solidFill>
                  <a:srgbClr val="000000"/>
                </a:solidFill>
                <a:latin typeface="Arial" charset="0"/>
              </a:rPr>
              <a:t>Basic Telephony</a:t>
            </a:r>
            <a:endParaRPr lang="en-US" sz="1100" b="1" baseline="30000" dirty="0">
              <a:solidFill>
                <a:srgbClr val="000000"/>
              </a:solidFill>
              <a:latin typeface="Arial" charset="0"/>
            </a:endParaRPr>
          </a:p>
        </p:txBody>
      </p:sp>
      <p:sp>
        <p:nvSpPr>
          <p:cNvPr id="17" name="AutoShape 23"/>
          <p:cNvSpPr>
            <a:spLocks noChangeArrowheads="1"/>
          </p:cNvSpPr>
          <p:nvPr/>
        </p:nvSpPr>
        <p:spPr bwMode="auto">
          <a:xfrm rot="5400000">
            <a:off x="1797051" y="2924175"/>
            <a:ext cx="728662" cy="947737"/>
          </a:xfrm>
          <a:prstGeom prst="homePlate">
            <a:avLst>
              <a:gd name="adj" fmla="val 36569"/>
            </a:avLst>
          </a:prstGeom>
          <a:solidFill>
            <a:srgbClr val="BBB1A5"/>
          </a:solidFill>
          <a:ln w="12700">
            <a:noFill/>
            <a:miter lim="800000"/>
            <a:headEnd/>
            <a:tailEnd/>
          </a:ln>
          <a:effectLst/>
          <a:scene3d>
            <a:camera prst="orthographicFront">
              <a:rot lat="0" lon="0" rev="0"/>
            </a:camera>
            <a:lightRig rig="balanced" dir="t">
              <a:rot lat="0" lon="0" rev="8700000"/>
            </a:lightRig>
          </a:scene3d>
          <a:sp3d>
            <a:bevelT w="190500" h="38100"/>
          </a:sp3d>
        </p:spPr>
        <p:txBody>
          <a:bodyPr rot="10800000" vert="eaVert" lIns="45720" rIns="45720" anchor="ctr"/>
          <a:lstStyle/>
          <a:p>
            <a:pPr algn="ctr" eaLnBrk="0" hangingPunct="0">
              <a:defRPr/>
            </a:pPr>
            <a:r>
              <a:rPr lang="en-US" sz="1100" b="1" dirty="0">
                <a:solidFill>
                  <a:srgbClr val="000000"/>
                </a:solidFill>
                <a:latin typeface="Arial" charset="0"/>
              </a:rPr>
              <a:t>Acquisition</a:t>
            </a:r>
          </a:p>
          <a:p>
            <a:pPr algn="ctr" eaLnBrk="0" hangingPunct="0">
              <a:defRPr/>
            </a:pPr>
            <a:r>
              <a:rPr lang="en-US" sz="1100" b="1" dirty="0">
                <a:solidFill>
                  <a:srgbClr val="000000"/>
                </a:solidFill>
                <a:latin typeface="Arial" charset="0"/>
              </a:rPr>
              <a:t>&amp; CDMA Services</a:t>
            </a:r>
            <a:endParaRPr lang="en-US" sz="1100" b="1" baseline="30000" dirty="0">
              <a:solidFill>
                <a:srgbClr val="000000"/>
              </a:solidFill>
              <a:latin typeface="Arial" charset="0"/>
            </a:endParaRPr>
          </a:p>
        </p:txBody>
      </p:sp>
      <p:sp>
        <p:nvSpPr>
          <p:cNvPr id="18" name="AutoShape 24"/>
          <p:cNvSpPr>
            <a:spLocks noChangeArrowheads="1"/>
          </p:cNvSpPr>
          <p:nvPr/>
        </p:nvSpPr>
        <p:spPr bwMode="auto">
          <a:xfrm rot="5400000">
            <a:off x="3374231" y="1637507"/>
            <a:ext cx="555625" cy="947738"/>
          </a:xfrm>
          <a:prstGeom prst="homePlate">
            <a:avLst>
              <a:gd name="adj" fmla="val 36569"/>
            </a:avLst>
          </a:prstGeom>
          <a:solidFill>
            <a:srgbClr val="FBB034"/>
          </a:solidFill>
          <a:ln w="12700">
            <a:noFill/>
            <a:miter lim="800000"/>
            <a:headEnd/>
            <a:tailEnd/>
          </a:ln>
          <a:effectLst/>
          <a:scene3d>
            <a:camera prst="orthographicFront">
              <a:rot lat="0" lon="0" rev="0"/>
            </a:camera>
            <a:lightRig rig="balanced" dir="t">
              <a:rot lat="0" lon="0" rev="8700000"/>
            </a:lightRig>
          </a:scene3d>
          <a:sp3d>
            <a:bevelT w="190500" h="38100"/>
          </a:sp3d>
        </p:spPr>
        <p:txBody>
          <a:bodyPr rot="10800000" vert="eaVert" lIns="45720" rIns="45720" anchor="ctr"/>
          <a:lstStyle/>
          <a:p>
            <a:pPr algn="ctr" eaLnBrk="0" hangingPunct="0">
              <a:defRPr/>
            </a:pPr>
            <a:r>
              <a:rPr lang="en-US" sz="1100" b="1" dirty="0">
                <a:solidFill>
                  <a:srgbClr val="000000"/>
                </a:solidFill>
                <a:latin typeface="Arial" charset="0"/>
              </a:rPr>
              <a:t>Mobile Services</a:t>
            </a:r>
            <a:endParaRPr lang="en-US" sz="1100" b="1" baseline="30000" dirty="0">
              <a:solidFill>
                <a:srgbClr val="000000"/>
              </a:solidFill>
              <a:latin typeface="Arial" charset="0"/>
            </a:endParaRPr>
          </a:p>
        </p:txBody>
      </p:sp>
      <p:sp>
        <p:nvSpPr>
          <p:cNvPr id="19" name="AutoShape 25"/>
          <p:cNvSpPr>
            <a:spLocks noChangeArrowheads="1"/>
          </p:cNvSpPr>
          <p:nvPr/>
        </p:nvSpPr>
        <p:spPr bwMode="auto">
          <a:xfrm rot="5400000">
            <a:off x="4995863" y="420687"/>
            <a:ext cx="623888" cy="1033463"/>
          </a:xfrm>
          <a:prstGeom prst="homePlate">
            <a:avLst>
              <a:gd name="adj" fmla="val 36569"/>
            </a:avLst>
          </a:prstGeom>
          <a:solidFill>
            <a:srgbClr val="FFDD00"/>
          </a:solidFill>
          <a:ln w="12700">
            <a:noFill/>
            <a:miter lim="800000"/>
            <a:headEnd/>
            <a:tailEnd/>
          </a:ln>
          <a:effectLst/>
          <a:scene3d>
            <a:camera prst="orthographicFront">
              <a:rot lat="0" lon="0" rev="0"/>
            </a:camera>
            <a:lightRig rig="balanced" dir="t">
              <a:rot lat="0" lon="0" rev="8700000"/>
            </a:lightRig>
          </a:scene3d>
          <a:sp3d>
            <a:bevelT w="190500" h="38100"/>
          </a:sp3d>
        </p:spPr>
        <p:txBody>
          <a:bodyPr rot="10800000" vert="eaVert" lIns="45720" rIns="45720" anchor="ctr"/>
          <a:lstStyle/>
          <a:p>
            <a:pPr algn="ctr" eaLnBrk="0" hangingPunct="0">
              <a:defRPr/>
            </a:pPr>
            <a:r>
              <a:rPr lang="en-US" sz="1100" b="1" dirty="0">
                <a:solidFill>
                  <a:srgbClr val="000000"/>
                </a:solidFill>
                <a:latin typeface="Arial" charset="0"/>
              </a:rPr>
              <a:t>Established</a:t>
            </a:r>
          </a:p>
          <a:p>
            <a:pPr algn="ctr" eaLnBrk="0" hangingPunct="0">
              <a:defRPr/>
            </a:pPr>
            <a:r>
              <a:rPr lang="en-US" sz="1100" b="1" dirty="0">
                <a:solidFill>
                  <a:srgbClr val="000000"/>
                </a:solidFill>
                <a:latin typeface="Arial" charset="0"/>
              </a:rPr>
              <a:t>Player</a:t>
            </a:r>
            <a:endParaRPr lang="en-US" sz="1100" b="1" baseline="30000" dirty="0">
              <a:solidFill>
                <a:srgbClr val="000000"/>
              </a:solidFill>
              <a:latin typeface="Arial" charset="0"/>
            </a:endParaRPr>
          </a:p>
        </p:txBody>
      </p:sp>
      <p:sp>
        <p:nvSpPr>
          <p:cNvPr id="20" name="Rectangle 26"/>
          <p:cNvSpPr>
            <a:spLocks noChangeArrowheads="1"/>
          </p:cNvSpPr>
          <p:nvPr/>
        </p:nvSpPr>
        <p:spPr bwMode="auto">
          <a:xfrm>
            <a:off x="3971925" y="2921000"/>
            <a:ext cx="2166938" cy="890588"/>
          </a:xfrm>
          <a:prstGeom prst="rect">
            <a:avLst/>
          </a:prstGeom>
          <a:solidFill>
            <a:srgbClr val="FEE7C2"/>
          </a:solidFill>
          <a:ln w="12700">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eaLnBrk="0" hangingPunct="0">
              <a:spcBef>
                <a:spcPct val="50000"/>
              </a:spcBef>
              <a:defRPr/>
            </a:pPr>
            <a:endParaRPr lang="en-US" sz="1400" dirty="0">
              <a:solidFill>
                <a:srgbClr val="000000"/>
              </a:solidFill>
              <a:latin typeface="Arial" charset="0"/>
              <a:cs typeface="Arial" pitchFamily="34" charset="0"/>
            </a:endParaRPr>
          </a:p>
        </p:txBody>
      </p:sp>
      <p:sp>
        <p:nvSpPr>
          <p:cNvPr id="21" name="Rectangle 28"/>
          <p:cNvSpPr>
            <a:spLocks noChangeArrowheads="1"/>
          </p:cNvSpPr>
          <p:nvPr/>
        </p:nvSpPr>
        <p:spPr bwMode="auto">
          <a:xfrm>
            <a:off x="2573338" y="3876675"/>
            <a:ext cx="2211387" cy="663575"/>
          </a:xfrm>
          <a:prstGeom prst="rect">
            <a:avLst/>
          </a:prstGeom>
          <a:noFill/>
          <a:ln w="9525">
            <a:noFill/>
            <a:miter lim="800000"/>
            <a:headEnd/>
            <a:tailEnd/>
          </a:ln>
        </p:spPr>
        <p:txBody>
          <a:bodyPr/>
          <a:lstStyle/>
          <a:p>
            <a:pPr marL="169863" indent="-169863">
              <a:lnSpc>
                <a:spcPct val="90000"/>
              </a:lnSpc>
              <a:spcBef>
                <a:spcPct val="20000"/>
              </a:spcBef>
              <a:buClr>
                <a:srgbClr val="4E84C4"/>
              </a:buClr>
              <a:defRPr/>
            </a:pPr>
            <a:r>
              <a:rPr lang="en-GB" sz="1200" b="1" dirty="0">
                <a:solidFill>
                  <a:srgbClr val="000000"/>
                </a:solidFill>
                <a:latin typeface="Arial" charset="0"/>
              </a:rPr>
              <a:t>Focus Area</a:t>
            </a:r>
          </a:p>
          <a:p>
            <a:pPr marL="120650" indent="-120650">
              <a:lnSpc>
                <a:spcPct val="90000"/>
              </a:lnSpc>
              <a:spcBef>
                <a:spcPct val="20000"/>
              </a:spcBef>
              <a:buClr>
                <a:srgbClr val="4E84C4"/>
              </a:buClr>
              <a:buFontTx/>
              <a:buChar char="•"/>
              <a:defRPr/>
            </a:pPr>
            <a:r>
              <a:rPr lang="en-GB" sz="1200" dirty="0">
                <a:solidFill>
                  <a:srgbClr val="000000"/>
                </a:solidFill>
                <a:latin typeface="Arial" charset="0"/>
              </a:rPr>
              <a:t>Minimalist consolidation</a:t>
            </a:r>
          </a:p>
          <a:p>
            <a:pPr marL="120650" indent="-120650">
              <a:lnSpc>
                <a:spcPct val="90000"/>
              </a:lnSpc>
              <a:spcBef>
                <a:spcPct val="20000"/>
              </a:spcBef>
              <a:buClr>
                <a:srgbClr val="4E84C4"/>
              </a:buClr>
              <a:buFontTx/>
              <a:buChar char="•"/>
              <a:defRPr/>
            </a:pPr>
            <a:r>
              <a:rPr lang="en-GB" sz="1200" dirty="0">
                <a:solidFill>
                  <a:srgbClr val="000000"/>
                </a:solidFill>
                <a:latin typeface="Arial" charset="0"/>
              </a:rPr>
              <a:t>Leverage existing stack</a:t>
            </a:r>
          </a:p>
        </p:txBody>
      </p:sp>
      <p:sp>
        <p:nvSpPr>
          <p:cNvPr id="22" name="Rectangle 29"/>
          <p:cNvSpPr>
            <a:spLocks noChangeArrowheads="1"/>
          </p:cNvSpPr>
          <p:nvPr/>
        </p:nvSpPr>
        <p:spPr bwMode="auto">
          <a:xfrm>
            <a:off x="3956050" y="2913063"/>
            <a:ext cx="2287588" cy="636587"/>
          </a:xfrm>
          <a:prstGeom prst="rect">
            <a:avLst/>
          </a:prstGeom>
          <a:noFill/>
          <a:ln w="9525">
            <a:noFill/>
            <a:miter lim="800000"/>
            <a:headEnd/>
            <a:tailEnd/>
          </a:ln>
        </p:spPr>
        <p:txBody>
          <a:bodyPr/>
          <a:lstStyle/>
          <a:p>
            <a:pPr marL="169863" indent="-169863">
              <a:lnSpc>
                <a:spcPct val="90000"/>
              </a:lnSpc>
              <a:spcBef>
                <a:spcPct val="20000"/>
              </a:spcBef>
              <a:buClr>
                <a:srgbClr val="4E84C4"/>
              </a:buClr>
              <a:defRPr/>
            </a:pPr>
            <a:r>
              <a:rPr lang="en-GB" sz="1200" b="1" dirty="0">
                <a:solidFill>
                  <a:srgbClr val="000000"/>
                </a:solidFill>
                <a:latin typeface="Arial" charset="0"/>
              </a:rPr>
              <a:t>Focus Area</a:t>
            </a:r>
          </a:p>
          <a:p>
            <a:pPr marL="120650" indent="-120650">
              <a:lnSpc>
                <a:spcPct val="90000"/>
              </a:lnSpc>
              <a:spcBef>
                <a:spcPct val="20000"/>
              </a:spcBef>
              <a:buClr>
                <a:srgbClr val="4E84C4"/>
              </a:buClr>
              <a:buFontTx/>
              <a:buChar char="•"/>
              <a:defRPr/>
            </a:pPr>
            <a:r>
              <a:rPr lang="en-GB" sz="1200" dirty="0">
                <a:solidFill>
                  <a:srgbClr val="000000"/>
                </a:solidFill>
                <a:latin typeface="Arial" charset="0"/>
              </a:rPr>
              <a:t>Scalability</a:t>
            </a:r>
          </a:p>
          <a:p>
            <a:pPr marL="120650" indent="-120650">
              <a:lnSpc>
                <a:spcPct val="90000"/>
              </a:lnSpc>
              <a:spcBef>
                <a:spcPct val="20000"/>
              </a:spcBef>
              <a:buClr>
                <a:srgbClr val="4E84C4"/>
              </a:buClr>
              <a:buFontTx/>
              <a:buChar char="•"/>
              <a:defRPr/>
            </a:pPr>
            <a:r>
              <a:rPr lang="en-GB" sz="1200" dirty="0">
                <a:solidFill>
                  <a:srgbClr val="000000"/>
                </a:solidFill>
                <a:latin typeface="Arial" charset="0"/>
              </a:rPr>
              <a:t>Systems Rationalization</a:t>
            </a:r>
          </a:p>
          <a:p>
            <a:pPr marL="120650" indent="-120650">
              <a:lnSpc>
                <a:spcPct val="90000"/>
              </a:lnSpc>
              <a:spcBef>
                <a:spcPct val="20000"/>
              </a:spcBef>
              <a:buClr>
                <a:srgbClr val="4E84C4"/>
              </a:buClr>
              <a:buFontTx/>
              <a:buChar char="•"/>
              <a:defRPr/>
            </a:pPr>
            <a:r>
              <a:rPr lang="en-GB" sz="1200" dirty="0">
                <a:solidFill>
                  <a:srgbClr val="000000"/>
                </a:solidFill>
                <a:latin typeface="Arial" charset="0"/>
              </a:rPr>
              <a:t>Reduced TCO</a:t>
            </a:r>
          </a:p>
        </p:txBody>
      </p:sp>
      <p:sp>
        <p:nvSpPr>
          <p:cNvPr id="23" name="Rectangle 30"/>
          <p:cNvSpPr>
            <a:spLocks noChangeArrowheads="1"/>
          </p:cNvSpPr>
          <p:nvPr/>
        </p:nvSpPr>
        <p:spPr bwMode="auto">
          <a:xfrm>
            <a:off x="5707063" y="1665288"/>
            <a:ext cx="1938337" cy="863600"/>
          </a:xfrm>
          <a:prstGeom prst="rect">
            <a:avLst/>
          </a:prstGeom>
          <a:noFill/>
          <a:ln w="9525">
            <a:noFill/>
            <a:miter lim="800000"/>
            <a:headEnd/>
            <a:tailEnd/>
          </a:ln>
        </p:spPr>
        <p:txBody>
          <a:bodyPr/>
          <a:lstStyle/>
          <a:p>
            <a:pPr marL="169863" indent="-169863">
              <a:lnSpc>
                <a:spcPct val="90000"/>
              </a:lnSpc>
              <a:spcBef>
                <a:spcPct val="20000"/>
              </a:spcBef>
              <a:buClr>
                <a:srgbClr val="4E84C4"/>
              </a:buClr>
              <a:defRPr/>
            </a:pPr>
            <a:r>
              <a:rPr lang="en-GB" sz="1200" b="1" dirty="0">
                <a:solidFill>
                  <a:srgbClr val="000000"/>
                </a:solidFill>
                <a:latin typeface="Arial" charset="0"/>
              </a:rPr>
              <a:t>Focus Area</a:t>
            </a:r>
          </a:p>
          <a:p>
            <a:pPr marL="120650" indent="-120650">
              <a:lnSpc>
                <a:spcPct val="90000"/>
              </a:lnSpc>
              <a:spcBef>
                <a:spcPct val="20000"/>
              </a:spcBef>
              <a:buClr>
                <a:srgbClr val="4E84C4"/>
              </a:buClr>
              <a:buFontTx/>
              <a:buChar char="•"/>
              <a:defRPr/>
            </a:pPr>
            <a:r>
              <a:rPr lang="en-GB" sz="1200" dirty="0">
                <a:solidFill>
                  <a:srgbClr val="000000"/>
                </a:solidFill>
                <a:latin typeface="Arial" charset="0"/>
              </a:rPr>
              <a:t>Extensive rampup</a:t>
            </a:r>
          </a:p>
          <a:p>
            <a:pPr marL="120650" indent="-120650">
              <a:lnSpc>
                <a:spcPct val="90000"/>
              </a:lnSpc>
              <a:spcBef>
                <a:spcPct val="20000"/>
              </a:spcBef>
              <a:buClr>
                <a:srgbClr val="4E84C4"/>
              </a:buClr>
              <a:buFontTx/>
              <a:buChar char="•"/>
              <a:defRPr/>
            </a:pPr>
            <a:r>
              <a:rPr lang="en-GB" sz="1200" dirty="0">
                <a:solidFill>
                  <a:srgbClr val="000000"/>
                </a:solidFill>
                <a:latin typeface="Arial" charset="0"/>
              </a:rPr>
              <a:t>New age services</a:t>
            </a:r>
          </a:p>
          <a:p>
            <a:pPr marL="120650" indent="-120650">
              <a:lnSpc>
                <a:spcPct val="90000"/>
              </a:lnSpc>
              <a:spcBef>
                <a:spcPct val="20000"/>
              </a:spcBef>
              <a:buClr>
                <a:srgbClr val="4E84C4"/>
              </a:buClr>
              <a:buFontTx/>
              <a:buChar char="•"/>
              <a:defRPr/>
            </a:pPr>
            <a:r>
              <a:rPr lang="en-GB" sz="1200" dirty="0">
                <a:solidFill>
                  <a:srgbClr val="000000"/>
                </a:solidFill>
                <a:latin typeface="Arial" charset="0"/>
              </a:rPr>
              <a:t>Customer retention</a:t>
            </a:r>
          </a:p>
        </p:txBody>
      </p:sp>
      <p:sp>
        <p:nvSpPr>
          <p:cNvPr id="55332" name="Oval 31"/>
          <p:cNvSpPr>
            <a:spLocks noChangeArrowheads="1"/>
          </p:cNvSpPr>
          <p:nvPr/>
        </p:nvSpPr>
        <p:spPr bwMode="auto">
          <a:xfrm>
            <a:off x="779463" y="4165600"/>
            <a:ext cx="161925" cy="152400"/>
          </a:xfrm>
          <a:prstGeom prst="ellipse">
            <a:avLst/>
          </a:prstGeom>
          <a:solidFill>
            <a:srgbClr val="4E84C4"/>
          </a:solidFill>
          <a:ln w="12700" algn="ctr">
            <a:solidFill>
              <a:srgbClr val="969696"/>
            </a:solidFill>
            <a:round/>
            <a:headEnd/>
            <a:tailEnd/>
          </a:ln>
        </p:spPr>
        <p:txBody>
          <a:bodyPr wrap="none" anchor="ctr"/>
          <a:lstStyle/>
          <a:p>
            <a:pPr algn="ctr"/>
            <a:endParaRPr lang="en-US">
              <a:solidFill>
                <a:srgbClr val="000000"/>
              </a:solidFill>
            </a:endParaRPr>
          </a:p>
        </p:txBody>
      </p:sp>
      <p:sp>
        <p:nvSpPr>
          <p:cNvPr id="55333" name="Oval 32"/>
          <p:cNvSpPr>
            <a:spLocks noChangeArrowheads="1"/>
          </p:cNvSpPr>
          <p:nvPr/>
        </p:nvSpPr>
        <p:spPr bwMode="auto">
          <a:xfrm>
            <a:off x="2000250" y="3827463"/>
            <a:ext cx="407988" cy="381000"/>
          </a:xfrm>
          <a:prstGeom prst="ellipse">
            <a:avLst/>
          </a:prstGeom>
          <a:solidFill>
            <a:srgbClr val="4E84C4"/>
          </a:solidFill>
          <a:ln w="12700" algn="ctr">
            <a:solidFill>
              <a:srgbClr val="969696"/>
            </a:solidFill>
            <a:round/>
            <a:headEnd/>
            <a:tailEnd/>
          </a:ln>
        </p:spPr>
        <p:txBody>
          <a:bodyPr wrap="none" anchor="ctr"/>
          <a:lstStyle/>
          <a:p>
            <a:pPr algn="ctr"/>
            <a:endParaRPr lang="en-US">
              <a:solidFill>
                <a:srgbClr val="000000"/>
              </a:solidFill>
            </a:endParaRPr>
          </a:p>
        </p:txBody>
      </p:sp>
      <p:sp>
        <p:nvSpPr>
          <p:cNvPr id="55334" name="Oval 33"/>
          <p:cNvSpPr>
            <a:spLocks noChangeArrowheads="1"/>
          </p:cNvSpPr>
          <p:nvPr/>
        </p:nvSpPr>
        <p:spPr bwMode="auto">
          <a:xfrm>
            <a:off x="3454400" y="2462213"/>
            <a:ext cx="414338" cy="388937"/>
          </a:xfrm>
          <a:prstGeom prst="ellipse">
            <a:avLst/>
          </a:prstGeom>
          <a:solidFill>
            <a:srgbClr val="4E84C4"/>
          </a:solidFill>
          <a:ln w="12700" algn="ctr">
            <a:solidFill>
              <a:srgbClr val="969696"/>
            </a:solidFill>
            <a:round/>
            <a:headEnd/>
            <a:tailEnd/>
          </a:ln>
        </p:spPr>
        <p:txBody>
          <a:bodyPr wrap="none" anchor="ctr"/>
          <a:lstStyle/>
          <a:p>
            <a:pPr algn="ctr"/>
            <a:endParaRPr lang="en-US">
              <a:solidFill>
                <a:srgbClr val="000000"/>
              </a:solidFill>
            </a:endParaRPr>
          </a:p>
        </p:txBody>
      </p:sp>
      <p:sp>
        <p:nvSpPr>
          <p:cNvPr id="55335" name="Oval 34"/>
          <p:cNvSpPr>
            <a:spLocks noChangeArrowheads="1"/>
          </p:cNvSpPr>
          <p:nvPr/>
        </p:nvSpPr>
        <p:spPr bwMode="auto">
          <a:xfrm>
            <a:off x="5118100" y="1300163"/>
            <a:ext cx="425450" cy="398462"/>
          </a:xfrm>
          <a:prstGeom prst="ellipse">
            <a:avLst/>
          </a:prstGeom>
          <a:solidFill>
            <a:srgbClr val="4E84C4"/>
          </a:solidFill>
          <a:ln w="12700" algn="ctr">
            <a:solidFill>
              <a:srgbClr val="969696"/>
            </a:solidFill>
            <a:round/>
            <a:headEnd/>
            <a:tailEnd/>
          </a:ln>
        </p:spPr>
        <p:txBody>
          <a:bodyPr wrap="none" anchor="ctr"/>
          <a:lstStyle/>
          <a:p>
            <a:pPr algn="ctr"/>
            <a:endParaRPr lang="en-US">
              <a:solidFill>
                <a:srgbClr val="000000"/>
              </a:solidFill>
            </a:endParaRPr>
          </a:p>
        </p:txBody>
      </p:sp>
      <p:sp>
        <p:nvSpPr>
          <p:cNvPr id="55336" name="Line 47"/>
          <p:cNvSpPr>
            <a:spLocks noChangeShapeType="1"/>
          </p:cNvSpPr>
          <p:nvPr/>
        </p:nvSpPr>
        <p:spPr bwMode="auto">
          <a:xfrm>
            <a:off x="858838" y="5505450"/>
            <a:ext cx="6126162" cy="0"/>
          </a:xfrm>
          <a:prstGeom prst="line">
            <a:avLst/>
          </a:prstGeom>
          <a:noFill/>
          <a:ln w="57150">
            <a:solidFill>
              <a:schemeClr val="tx1"/>
            </a:solidFill>
            <a:round/>
            <a:headEnd/>
            <a:tailEnd/>
          </a:ln>
        </p:spPr>
        <p:txBody>
          <a:bodyPr wrap="none" anchor="ctr"/>
          <a:lstStyle/>
          <a:p>
            <a:endParaRPr lang="en-US"/>
          </a:p>
        </p:txBody>
      </p:sp>
      <p:sp>
        <p:nvSpPr>
          <p:cNvPr id="55337" name="Line 48"/>
          <p:cNvSpPr>
            <a:spLocks noChangeShapeType="1"/>
          </p:cNvSpPr>
          <p:nvPr/>
        </p:nvSpPr>
        <p:spPr bwMode="auto">
          <a:xfrm>
            <a:off x="858838" y="5424488"/>
            <a:ext cx="0" cy="152400"/>
          </a:xfrm>
          <a:prstGeom prst="line">
            <a:avLst/>
          </a:prstGeom>
          <a:noFill/>
          <a:ln w="19050">
            <a:solidFill>
              <a:schemeClr val="tx1"/>
            </a:solidFill>
            <a:round/>
            <a:headEnd/>
            <a:tailEnd/>
          </a:ln>
        </p:spPr>
        <p:txBody>
          <a:bodyPr wrap="none" anchor="ctr"/>
          <a:lstStyle/>
          <a:p>
            <a:endParaRPr lang="en-US"/>
          </a:p>
        </p:txBody>
      </p:sp>
      <p:sp>
        <p:nvSpPr>
          <p:cNvPr id="55338" name="Line 49"/>
          <p:cNvSpPr>
            <a:spLocks noChangeShapeType="1"/>
          </p:cNvSpPr>
          <p:nvPr/>
        </p:nvSpPr>
        <p:spPr bwMode="auto">
          <a:xfrm>
            <a:off x="2163763" y="5413375"/>
            <a:ext cx="0" cy="152400"/>
          </a:xfrm>
          <a:prstGeom prst="line">
            <a:avLst/>
          </a:prstGeom>
          <a:noFill/>
          <a:ln w="19050">
            <a:solidFill>
              <a:schemeClr val="tx1"/>
            </a:solidFill>
            <a:round/>
            <a:headEnd/>
            <a:tailEnd/>
          </a:ln>
        </p:spPr>
        <p:txBody>
          <a:bodyPr wrap="none" anchor="ctr"/>
          <a:lstStyle/>
          <a:p>
            <a:endParaRPr lang="en-US"/>
          </a:p>
        </p:txBody>
      </p:sp>
      <p:sp>
        <p:nvSpPr>
          <p:cNvPr id="55339" name="Line 50"/>
          <p:cNvSpPr>
            <a:spLocks noChangeShapeType="1"/>
          </p:cNvSpPr>
          <p:nvPr/>
        </p:nvSpPr>
        <p:spPr bwMode="auto">
          <a:xfrm>
            <a:off x="3660775" y="5413375"/>
            <a:ext cx="0" cy="152400"/>
          </a:xfrm>
          <a:prstGeom prst="line">
            <a:avLst/>
          </a:prstGeom>
          <a:noFill/>
          <a:ln w="19050">
            <a:solidFill>
              <a:schemeClr val="tx1"/>
            </a:solidFill>
            <a:round/>
            <a:headEnd/>
            <a:tailEnd/>
          </a:ln>
        </p:spPr>
        <p:txBody>
          <a:bodyPr wrap="none" anchor="ctr"/>
          <a:lstStyle/>
          <a:p>
            <a:endParaRPr lang="en-US"/>
          </a:p>
        </p:txBody>
      </p:sp>
      <p:sp>
        <p:nvSpPr>
          <p:cNvPr id="55340" name="Line 51"/>
          <p:cNvSpPr>
            <a:spLocks noChangeShapeType="1"/>
          </p:cNvSpPr>
          <p:nvPr/>
        </p:nvSpPr>
        <p:spPr bwMode="auto">
          <a:xfrm>
            <a:off x="6959600" y="5424488"/>
            <a:ext cx="0" cy="152400"/>
          </a:xfrm>
          <a:prstGeom prst="line">
            <a:avLst/>
          </a:prstGeom>
          <a:noFill/>
          <a:ln w="19050">
            <a:solidFill>
              <a:schemeClr val="tx1"/>
            </a:solidFill>
            <a:round/>
            <a:headEnd/>
            <a:tailEnd/>
          </a:ln>
        </p:spPr>
        <p:txBody>
          <a:bodyPr wrap="none" anchor="ctr"/>
          <a:lstStyle/>
          <a:p>
            <a:endParaRPr lang="en-US"/>
          </a:p>
        </p:txBody>
      </p:sp>
      <p:sp>
        <p:nvSpPr>
          <p:cNvPr id="55341" name="Text Box 52" descr="10%"/>
          <p:cNvSpPr txBox="1">
            <a:spLocks noChangeArrowheads="1"/>
          </p:cNvSpPr>
          <p:nvPr/>
        </p:nvSpPr>
        <p:spPr bwMode="auto">
          <a:xfrm>
            <a:off x="573088" y="5595938"/>
            <a:ext cx="552450" cy="290512"/>
          </a:xfrm>
          <a:prstGeom prst="rect">
            <a:avLst/>
          </a:prstGeom>
          <a:noFill/>
          <a:ln w="12700" algn="ctr">
            <a:noFill/>
            <a:miter lim="800000"/>
            <a:headEnd/>
            <a:tailEnd/>
          </a:ln>
        </p:spPr>
        <p:txBody>
          <a:bodyPr wrap="none">
            <a:spAutoFit/>
          </a:bodyPr>
          <a:lstStyle/>
          <a:p>
            <a:pPr algn="ctr"/>
            <a:r>
              <a:rPr lang="en-US" sz="1300" b="1">
                <a:solidFill>
                  <a:srgbClr val="A50021"/>
                </a:solidFill>
              </a:rPr>
              <a:t>1998</a:t>
            </a:r>
          </a:p>
        </p:txBody>
      </p:sp>
      <p:sp>
        <p:nvSpPr>
          <p:cNvPr id="55342" name="Text Box 53" descr="10%"/>
          <p:cNvSpPr txBox="1">
            <a:spLocks noChangeArrowheads="1"/>
          </p:cNvSpPr>
          <p:nvPr/>
        </p:nvSpPr>
        <p:spPr bwMode="auto">
          <a:xfrm>
            <a:off x="1878013" y="5573713"/>
            <a:ext cx="552450" cy="290512"/>
          </a:xfrm>
          <a:prstGeom prst="rect">
            <a:avLst/>
          </a:prstGeom>
          <a:noFill/>
          <a:ln w="12700" algn="ctr">
            <a:noFill/>
            <a:miter lim="800000"/>
            <a:headEnd/>
            <a:tailEnd/>
          </a:ln>
        </p:spPr>
        <p:txBody>
          <a:bodyPr wrap="none">
            <a:spAutoFit/>
          </a:bodyPr>
          <a:lstStyle/>
          <a:p>
            <a:pPr algn="ctr"/>
            <a:r>
              <a:rPr lang="en-US" sz="1300" b="1">
                <a:solidFill>
                  <a:srgbClr val="A50021"/>
                </a:solidFill>
              </a:rPr>
              <a:t>2002</a:t>
            </a:r>
          </a:p>
        </p:txBody>
      </p:sp>
      <p:sp>
        <p:nvSpPr>
          <p:cNvPr id="55343" name="Text Box 54" descr="10%"/>
          <p:cNvSpPr txBox="1">
            <a:spLocks noChangeArrowheads="1"/>
          </p:cNvSpPr>
          <p:nvPr/>
        </p:nvSpPr>
        <p:spPr bwMode="auto">
          <a:xfrm>
            <a:off x="3376613" y="5562600"/>
            <a:ext cx="552450" cy="290513"/>
          </a:xfrm>
          <a:prstGeom prst="rect">
            <a:avLst/>
          </a:prstGeom>
          <a:noFill/>
          <a:ln w="12700" algn="ctr">
            <a:noFill/>
            <a:miter lim="800000"/>
            <a:headEnd/>
            <a:tailEnd/>
          </a:ln>
        </p:spPr>
        <p:txBody>
          <a:bodyPr wrap="none">
            <a:spAutoFit/>
          </a:bodyPr>
          <a:lstStyle/>
          <a:p>
            <a:pPr algn="ctr"/>
            <a:r>
              <a:rPr lang="en-US" sz="1300" b="1">
                <a:solidFill>
                  <a:srgbClr val="A50021"/>
                </a:solidFill>
              </a:rPr>
              <a:t>2004</a:t>
            </a:r>
          </a:p>
        </p:txBody>
      </p:sp>
      <p:sp>
        <p:nvSpPr>
          <p:cNvPr id="55344" name="Text Box 55" descr="10%"/>
          <p:cNvSpPr txBox="1">
            <a:spLocks noChangeArrowheads="1"/>
          </p:cNvSpPr>
          <p:nvPr/>
        </p:nvSpPr>
        <p:spPr bwMode="auto">
          <a:xfrm>
            <a:off x="6673850" y="5551488"/>
            <a:ext cx="552450" cy="290512"/>
          </a:xfrm>
          <a:prstGeom prst="rect">
            <a:avLst/>
          </a:prstGeom>
          <a:noFill/>
          <a:ln w="12700" algn="ctr">
            <a:noFill/>
            <a:miter lim="800000"/>
            <a:headEnd/>
            <a:tailEnd/>
          </a:ln>
        </p:spPr>
        <p:txBody>
          <a:bodyPr wrap="none">
            <a:spAutoFit/>
          </a:bodyPr>
          <a:lstStyle/>
          <a:p>
            <a:pPr algn="ctr"/>
            <a:r>
              <a:rPr lang="en-US" sz="1300" b="1">
                <a:solidFill>
                  <a:srgbClr val="A50021"/>
                </a:solidFill>
              </a:rPr>
              <a:t>2011</a:t>
            </a:r>
          </a:p>
        </p:txBody>
      </p:sp>
      <p:sp>
        <p:nvSpPr>
          <p:cNvPr id="37" name="Rectangle 7"/>
          <p:cNvSpPr>
            <a:spLocks noChangeArrowheads="1"/>
          </p:cNvSpPr>
          <p:nvPr/>
        </p:nvSpPr>
        <p:spPr bwMode="auto">
          <a:xfrm>
            <a:off x="1058863" y="4624388"/>
            <a:ext cx="1725612" cy="690562"/>
          </a:xfrm>
          <a:prstGeom prst="rect">
            <a:avLst/>
          </a:prstGeom>
          <a:solidFill>
            <a:srgbClr val="D3F1FC"/>
          </a:solidFill>
          <a:ln w="12700">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eaLnBrk="0" hangingPunct="0">
              <a:spcBef>
                <a:spcPct val="50000"/>
              </a:spcBef>
              <a:defRPr/>
            </a:pPr>
            <a:endParaRPr lang="en-US" sz="1400" dirty="0">
              <a:solidFill>
                <a:srgbClr val="000000"/>
              </a:solidFill>
              <a:latin typeface="Arial" charset="0"/>
              <a:cs typeface="Arial" pitchFamily="34" charset="0"/>
            </a:endParaRPr>
          </a:p>
        </p:txBody>
      </p:sp>
      <p:sp>
        <p:nvSpPr>
          <p:cNvPr id="38" name="Rectangle 27"/>
          <p:cNvSpPr>
            <a:spLocks noChangeArrowheads="1"/>
          </p:cNvSpPr>
          <p:nvPr/>
        </p:nvSpPr>
        <p:spPr bwMode="auto">
          <a:xfrm>
            <a:off x="1090613" y="4625975"/>
            <a:ext cx="1703387" cy="636588"/>
          </a:xfrm>
          <a:prstGeom prst="rect">
            <a:avLst/>
          </a:prstGeom>
          <a:noFill/>
          <a:ln w="9525">
            <a:noFill/>
            <a:miter lim="800000"/>
            <a:headEnd/>
            <a:tailEnd/>
          </a:ln>
        </p:spPr>
        <p:txBody>
          <a:bodyPr/>
          <a:lstStyle/>
          <a:p>
            <a:pPr marL="169863" indent="-169863">
              <a:lnSpc>
                <a:spcPct val="90000"/>
              </a:lnSpc>
              <a:spcBef>
                <a:spcPct val="20000"/>
              </a:spcBef>
              <a:buClr>
                <a:srgbClr val="4E84C4"/>
              </a:buClr>
              <a:defRPr/>
            </a:pPr>
            <a:r>
              <a:rPr lang="en-GB" sz="1200" b="1" dirty="0">
                <a:solidFill>
                  <a:srgbClr val="000000"/>
                </a:solidFill>
                <a:latin typeface="Arial" charset="0"/>
              </a:rPr>
              <a:t>Focus Area</a:t>
            </a:r>
          </a:p>
          <a:p>
            <a:pPr marL="120650" indent="-120650">
              <a:lnSpc>
                <a:spcPct val="90000"/>
              </a:lnSpc>
              <a:spcBef>
                <a:spcPct val="20000"/>
              </a:spcBef>
              <a:buClr>
                <a:srgbClr val="4E84C4"/>
              </a:buClr>
              <a:buFontTx/>
              <a:buChar char="•"/>
              <a:defRPr/>
            </a:pPr>
            <a:r>
              <a:rPr lang="en-GB" sz="1200" dirty="0">
                <a:solidFill>
                  <a:srgbClr val="000000"/>
                </a:solidFill>
                <a:latin typeface="Arial" charset="0"/>
              </a:rPr>
              <a:t>Process definition</a:t>
            </a:r>
          </a:p>
          <a:p>
            <a:pPr marL="120650" indent="-120650">
              <a:lnSpc>
                <a:spcPct val="90000"/>
              </a:lnSpc>
              <a:spcBef>
                <a:spcPct val="20000"/>
              </a:spcBef>
              <a:buClr>
                <a:srgbClr val="4E84C4"/>
              </a:buClr>
              <a:buFontTx/>
              <a:buChar char="•"/>
              <a:defRPr/>
            </a:pPr>
            <a:r>
              <a:rPr lang="en-GB" sz="1200" dirty="0">
                <a:solidFill>
                  <a:srgbClr val="000000"/>
                </a:solidFill>
                <a:latin typeface="Arial" charset="0"/>
              </a:rPr>
              <a:t>OSS/BSS Stack</a:t>
            </a:r>
          </a:p>
        </p:txBody>
      </p:sp>
      <p:sp>
        <p:nvSpPr>
          <p:cNvPr id="55349" name="Line 56"/>
          <p:cNvSpPr>
            <a:spLocks noChangeShapeType="1"/>
          </p:cNvSpPr>
          <p:nvPr/>
        </p:nvSpPr>
        <p:spPr bwMode="auto">
          <a:xfrm>
            <a:off x="5219700" y="5435600"/>
            <a:ext cx="0" cy="152400"/>
          </a:xfrm>
          <a:prstGeom prst="line">
            <a:avLst/>
          </a:prstGeom>
          <a:noFill/>
          <a:ln w="19050">
            <a:solidFill>
              <a:schemeClr val="tx1"/>
            </a:solidFill>
            <a:round/>
            <a:headEnd/>
            <a:tailEnd/>
          </a:ln>
        </p:spPr>
        <p:txBody>
          <a:bodyPr wrap="none" anchor="ctr"/>
          <a:lstStyle/>
          <a:p>
            <a:endParaRPr lang="en-US"/>
          </a:p>
        </p:txBody>
      </p:sp>
      <p:sp>
        <p:nvSpPr>
          <p:cNvPr id="55350" name="Text Box 57" descr="10%"/>
          <p:cNvSpPr txBox="1">
            <a:spLocks noChangeArrowheads="1"/>
          </p:cNvSpPr>
          <p:nvPr/>
        </p:nvSpPr>
        <p:spPr bwMode="auto">
          <a:xfrm>
            <a:off x="4933950" y="5586413"/>
            <a:ext cx="552450" cy="290512"/>
          </a:xfrm>
          <a:prstGeom prst="rect">
            <a:avLst/>
          </a:prstGeom>
          <a:noFill/>
          <a:ln w="12700" algn="ctr">
            <a:noFill/>
            <a:miter lim="800000"/>
            <a:headEnd/>
            <a:tailEnd/>
          </a:ln>
        </p:spPr>
        <p:txBody>
          <a:bodyPr wrap="none">
            <a:spAutoFit/>
          </a:bodyPr>
          <a:lstStyle/>
          <a:p>
            <a:pPr algn="ctr"/>
            <a:r>
              <a:rPr lang="en-US" sz="1300" b="1">
                <a:solidFill>
                  <a:srgbClr val="A50021"/>
                </a:solidFill>
              </a:rPr>
              <a:t>2007</a:t>
            </a:r>
          </a:p>
        </p:txBody>
      </p:sp>
      <p:sp>
        <p:nvSpPr>
          <p:cNvPr id="55351" name="Text Box 70" descr="10%"/>
          <p:cNvSpPr txBox="1">
            <a:spLocks noChangeArrowheads="1"/>
          </p:cNvSpPr>
          <p:nvPr/>
        </p:nvSpPr>
        <p:spPr bwMode="auto">
          <a:xfrm>
            <a:off x="1108075" y="3814763"/>
            <a:ext cx="936625" cy="274637"/>
          </a:xfrm>
          <a:prstGeom prst="rect">
            <a:avLst/>
          </a:prstGeom>
          <a:noFill/>
          <a:ln w="12700" algn="ctr">
            <a:noFill/>
            <a:miter lim="800000"/>
            <a:headEnd/>
            <a:tailEnd/>
          </a:ln>
        </p:spPr>
        <p:txBody>
          <a:bodyPr wrap="none">
            <a:spAutoFit/>
          </a:bodyPr>
          <a:lstStyle/>
          <a:p>
            <a:pPr algn="ctr"/>
            <a:r>
              <a:rPr lang="en-US" sz="1200" b="1">
                <a:solidFill>
                  <a:srgbClr val="A50021"/>
                </a:solidFill>
              </a:rPr>
              <a:t>&lt; 1 million</a:t>
            </a:r>
          </a:p>
        </p:txBody>
      </p:sp>
      <p:sp>
        <p:nvSpPr>
          <p:cNvPr id="55352" name="Text Box 71" descr="10%"/>
          <p:cNvSpPr txBox="1">
            <a:spLocks noChangeArrowheads="1"/>
          </p:cNvSpPr>
          <p:nvPr/>
        </p:nvSpPr>
        <p:spPr bwMode="auto">
          <a:xfrm>
            <a:off x="2724150" y="2533650"/>
            <a:ext cx="804863" cy="274638"/>
          </a:xfrm>
          <a:prstGeom prst="rect">
            <a:avLst/>
          </a:prstGeom>
          <a:noFill/>
          <a:ln w="12700" algn="ctr">
            <a:noFill/>
            <a:miter lim="800000"/>
            <a:headEnd/>
            <a:tailEnd/>
          </a:ln>
        </p:spPr>
        <p:txBody>
          <a:bodyPr wrap="none">
            <a:spAutoFit/>
          </a:bodyPr>
          <a:lstStyle/>
          <a:p>
            <a:pPr algn="ctr"/>
            <a:r>
              <a:rPr lang="en-US" sz="1200" b="1">
                <a:solidFill>
                  <a:srgbClr val="A50021"/>
                </a:solidFill>
              </a:rPr>
              <a:t>3 million</a:t>
            </a:r>
          </a:p>
        </p:txBody>
      </p:sp>
      <p:sp>
        <p:nvSpPr>
          <p:cNvPr id="55353" name="Text Box 72" descr="10%"/>
          <p:cNvSpPr txBox="1">
            <a:spLocks noChangeArrowheads="1"/>
          </p:cNvSpPr>
          <p:nvPr/>
        </p:nvSpPr>
        <p:spPr bwMode="auto">
          <a:xfrm>
            <a:off x="4246563" y="1325563"/>
            <a:ext cx="889000" cy="274637"/>
          </a:xfrm>
          <a:prstGeom prst="rect">
            <a:avLst/>
          </a:prstGeom>
          <a:noFill/>
          <a:ln w="12700" algn="ctr">
            <a:noFill/>
            <a:miter lim="800000"/>
            <a:headEnd/>
            <a:tailEnd/>
          </a:ln>
        </p:spPr>
        <p:txBody>
          <a:bodyPr wrap="none">
            <a:spAutoFit/>
          </a:bodyPr>
          <a:lstStyle/>
          <a:p>
            <a:pPr algn="ctr"/>
            <a:r>
              <a:rPr lang="en-US" sz="1200" b="1">
                <a:solidFill>
                  <a:srgbClr val="A50021"/>
                </a:solidFill>
              </a:rPr>
              <a:t>20 million</a:t>
            </a:r>
          </a:p>
        </p:txBody>
      </p:sp>
      <p:sp>
        <p:nvSpPr>
          <p:cNvPr id="55354" name="Text Box 73" descr="10%"/>
          <p:cNvSpPr txBox="1">
            <a:spLocks noChangeArrowheads="1"/>
          </p:cNvSpPr>
          <p:nvPr/>
        </p:nvSpPr>
        <p:spPr bwMode="auto">
          <a:xfrm>
            <a:off x="5851794" y="1055688"/>
            <a:ext cx="896399" cy="276999"/>
          </a:xfrm>
          <a:prstGeom prst="rect">
            <a:avLst/>
          </a:prstGeom>
          <a:noFill/>
          <a:ln w="12700" algn="ctr">
            <a:noFill/>
            <a:miter lim="800000"/>
            <a:headEnd/>
            <a:tailEnd/>
          </a:ln>
        </p:spPr>
        <p:txBody>
          <a:bodyPr wrap="none">
            <a:spAutoFit/>
          </a:bodyPr>
          <a:lstStyle/>
          <a:p>
            <a:pPr algn="ctr"/>
            <a:r>
              <a:rPr lang="en-US" sz="1200" b="1" dirty="0" smtClean="0">
                <a:solidFill>
                  <a:srgbClr val="A50021"/>
                </a:solidFill>
              </a:rPr>
              <a:t>85 </a:t>
            </a:r>
            <a:r>
              <a:rPr lang="en-US" sz="1200" b="1" dirty="0">
                <a:solidFill>
                  <a:srgbClr val="A50021"/>
                </a:solidFill>
              </a:rPr>
              <a:t>million</a:t>
            </a:r>
          </a:p>
        </p:txBody>
      </p:sp>
      <p:sp>
        <p:nvSpPr>
          <p:cNvPr id="45" name="AutoShape 12"/>
          <p:cNvSpPr>
            <a:spLocks noChangeArrowheads="1"/>
          </p:cNvSpPr>
          <p:nvPr/>
        </p:nvSpPr>
        <p:spPr bwMode="auto">
          <a:xfrm>
            <a:off x="6499225" y="2744788"/>
            <a:ext cx="2282825" cy="2620588"/>
          </a:xfrm>
          <a:prstGeom prst="roundRect">
            <a:avLst>
              <a:gd name="adj" fmla="val 0"/>
            </a:avLst>
          </a:prstGeom>
          <a:solidFill>
            <a:srgbClr val="DDF1DA"/>
          </a:solidFill>
          <a:ln w="12700">
            <a:noFill/>
            <a:round/>
            <a:headEnd/>
            <a:tailEnd/>
          </a:ln>
          <a:effectLst/>
          <a:scene3d>
            <a:camera prst="orthographicFront">
              <a:rot lat="0" lon="0" rev="0"/>
            </a:camera>
            <a:lightRig rig="balanced" dir="t">
              <a:rot lat="0" lon="0" rev="8700000"/>
            </a:lightRig>
          </a:scene3d>
          <a:sp3d>
            <a:bevelT w="190500" h="38100"/>
          </a:sp3d>
        </p:spPr>
        <p:txBody>
          <a:bodyPr anchor="ctr"/>
          <a:lstStyle/>
          <a:p>
            <a:pPr marL="111125" indent="-111125">
              <a:buClr>
                <a:srgbClr val="4E84C4"/>
              </a:buClr>
              <a:buFontTx/>
              <a:buChar char="•"/>
              <a:defRPr/>
            </a:pPr>
            <a:r>
              <a:rPr lang="en-US" sz="1000" b="1" dirty="0" smtClean="0">
                <a:solidFill>
                  <a:srgbClr val="000000"/>
                </a:solidFill>
                <a:latin typeface="Arial" charset="0"/>
              </a:rPr>
              <a:t>70 Million </a:t>
            </a:r>
            <a:r>
              <a:rPr lang="en-US" sz="1000" b="1" dirty="0">
                <a:solidFill>
                  <a:srgbClr val="000000"/>
                </a:solidFill>
                <a:latin typeface="Arial" charset="0"/>
              </a:rPr>
              <a:t>Subscribers</a:t>
            </a:r>
          </a:p>
          <a:p>
            <a:pPr marL="111125" indent="-111125">
              <a:buClr>
                <a:srgbClr val="4E84C4"/>
              </a:buClr>
              <a:buFontTx/>
              <a:buChar char="•"/>
              <a:defRPr/>
            </a:pPr>
            <a:r>
              <a:rPr lang="en-US" sz="1000" b="1" dirty="0">
                <a:solidFill>
                  <a:srgbClr val="000000"/>
                </a:solidFill>
                <a:latin typeface="Arial" charset="0"/>
              </a:rPr>
              <a:t>Wireline</a:t>
            </a:r>
          </a:p>
          <a:p>
            <a:pPr marL="342900" lvl="1" indent="-117475">
              <a:buClr>
                <a:srgbClr val="4E84C4"/>
              </a:buClr>
              <a:buFont typeface="Arial" pitchFamily="34" charset="0"/>
              <a:buChar char="–"/>
              <a:defRPr/>
            </a:pPr>
            <a:r>
              <a:rPr lang="en-US" sz="1000" b="1" dirty="0">
                <a:solidFill>
                  <a:srgbClr val="000000"/>
                </a:solidFill>
                <a:latin typeface="Arial" charset="0"/>
              </a:rPr>
              <a:t>Standard wireline, </a:t>
            </a:r>
          </a:p>
          <a:p>
            <a:pPr marL="342900" lvl="1" indent="-117475">
              <a:buClr>
                <a:srgbClr val="4E84C4"/>
              </a:buClr>
              <a:buFont typeface="Arial" pitchFamily="34" charset="0"/>
              <a:buChar char="–"/>
              <a:defRPr/>
            </a:pPr>
            <a:r>
              <a:rPr lang="en-US" sz="1000" b="1" dirty="0">
                <a:solidFill>
                  <a:srgbClr val="000000"/>
                </a:solidFill>
                <a:latin typeface="Arial" charset="0"/>
              </a:rPr>
              <a:t>Centrex, ISDN, DID</a:t>
            </a:r>
          </a:p>
          <a:p>
            <a:pPr marL="342900" lvl="1" indent="-117475">
              <a:buClr>
                <a:srgbClr val="4E84C4"/>
              </a:buClr>
              <a:buFont typeface="Arial" pitchFamily="34" charset="0"/>
              <a:buChar char="–"/>
              <a:defRPr/>
            </a:pPr>
            <a:r>
              <a:rPr lang="en-US" sz="1000" b="1" dirty="0">
                <a:solidFill>
                  <a:srgbClr val="000000"/>
                </a:solidFill>
                <a:latin typeface="Arial" charset="0"/>
              </a:rPr>
              <a:t>Leased Line</a:t>
            </a:r>
          </a:p>
          <a:p>
            <a:pPr marL="111125" indent="-111125">
              <a:buClr>
                <a:srgbClr val="4E84C4"/>
              </a:buClr>
              <a:buFontTx/>
              <a:buChar char="•"/>
              <a:defRPr/>
            </a:pPr>
            <a:r>
              <a:rPr lang="en-US" sz="1000" b="1" dirty="0">
                <a:solidFill>
                  <a:srgbClr val="000000"/>
                </a:solidFill>
                <a:latin typeface="Arial" charset="0"/>
              </a:rPr>
              <a:t>Wireless (CDMA based)</a:t>
            </a:r>
          </a:p>
          <a:p>
            <a:pPr marL="342900" lvl="1" indent="-117475">
              <a:buClr>
                <a:srgbClr val="4E84C4"/>
              </a:buClr>
              <a:buFont typeface="Arial" pitchFamily="34" charset="0"/>
              <a:buChar char="–"/>
              <a:defRPr/>
            </a:pPr>
            <a:r>
              <a:rPr lang="en-US" sz="1000" b="1" dirty="0">
                <a:solidFill>
                  <a:srgbClr val="000000"/>
                </a:solidFill>
                <a:latin typeface="Arial" charset="0"/>
              </a:rPr>
              <a:t>Fixed Wireless </a:t>
            </a:r>
          </a:p>
          <a:p>
            <a:pPr marL="342900" lvl="1" indent="-117475">
              <a:buClr>
                <a:srgbClr val="4E84C4"/>
              </a:buClr>
              <a:buFont typeface="Arial" pitchFamily="34" charset="0"/>
              <a:buChar char="–"/>
              <a:defRPr/>
            </a:pPr>
            <a:r>
              <a:rPr lang="en-US" sz="1000" b="1" dirty="0">
                <a:solidFill>
                  <a:srgbClr val="000000"/>
                </a:solidFill>
                <a:latin typeface="Arial" charset="0"/>
              </a:rPr>
              <a:t>Mobile</a:t>
            </a:r>
          </a:p>
          <a:p>
            <a:pPr marL="111125" indent="-111125">
              <a:buClr>
                <a:srgbClr val="4E84C4"/>
              </a:buClr>
              <a:buFontTx/>
              <a:buChar char="•"/>
              <a:defRPr/>
            </a:pPr>
            <a:r>
              <a:rPr lang="en-US" sz="1000" b="1" dirty="0">
                <a:solidFill>
                  <a:srgbClr val="000000"/>
                </a:solidFill>
                <a:latin typeface="Arial" charset="0"/>
              </a:rPr>
              <a:t>Value Added Services</a:t>
            </a:r>
          </a:p>
          <a:p>
            <a:pPr marL="342900" lvl="1" indent="-117475">
              <a:buClr>
                <a:srgbClr val="4E84C4"/>
              </a:buClr>
              <a:buFont typeface="Arial" pitchFamily="34" charset="0"/>
              <a:buChar char="–"/>
              <a:defRPr/>
            </a:pPr>
            <a:r>
              <a:rPr lang="en-US" sz="1000" b="1" dirty="0">
                <a:solidFill>
                  <a:srgbClr val="000000"/>
                </a:solidFill>
                <a:latin typeface="Arial" charset="0"/>
              </a:rPr>
              <a:t>Voice Mail, SMS</a:t>
            </a:r>
          </a:p>
          <a:p>
            <a:pPr marL="342900" lvl="1" indent="-117475">
              <a:buClr>
                <a:srgbClr val="4E84C4"/>
              </a:buClr>
              <a:buFont typeface="Arial" pitchFamily="34" charset="0"/>
              <a:buChar char="–"/>
              <a:defRPr/>
            </a:pPr>
            <a:r>
              <a:rPr lang="en-US" sz="1000" b="1" dirty="0">
                <a:solidFill>
                  <a:srgbClr val="000000"/>
                </a:solidFill>
                <a:latin typeface="Arial" charset="0"/>
              </a:rPr>
              <a:t>CUG </a:t>
            </a:r>
          </a:p>
          <a:p>
            <a:pPr marL="342900" lvl="1" indent="-117475">
              <a:buClr>
                <a:srgbClr val="4E84C4"/>
              </a:buClr>
              <a:buFont typeface="Arial" pitchFamily="34" charset="0"/>
              <a:buChar char="–"/>
              <a:defRPr/>
            </a:pPr>
            <a:r>
              <a:rPr lang="en-US" sz="1000" b="1" dirty="0">
                <a:solidFill>
                  <a:srgbClr val="000000"/>
                </a:solidFill>
                <a:latin typeface="Arial" charset="0"/>
              </a:rPr>
              <a:t>Data - Games, Web, Ring Tones, downloads etc </a:t>
            </a:r>
          </a:p>
          <a:p>
            <a:pPr marL="342900" lvl="1" indent="-117475">
              <a:buClr>
                <a:srgbClr val="4E84C4"/>
              </a:buClr>
              <a:buFont typeface="Arial" pitchFamily="34" charset="0"/>
              <a:buChar char="–"/>
              <a:defRPr/>
            </a:pPr>
            <a:r>
              <a:rPr lang="en-US" sz="1000" b="1" dirty="0">
                <a:solidFill>
                  <a:srgbClr val="000000"/>
                </a:solidFill>
                <a:latin typeface="Arial" charset="0"/>
              </a:rPr>
              <a:t>STD, ISD, Roaming   </a:t>
            </a:r>
          </a:p>
          <a:p>
            <a:pPr marL="342900" lvl="1" indent="-117475">
              <a:buClr>
                <a:srgbClr val="4E84C4"/>
              </a:buClr>
              <a:buFont typeface="Arial" pitchFamily="34" charset="0"/>
              <a:buChar char="–"/>
              <a:defRPr/>
            </a:pPr>
            <a:r>
              <a:rPr lang="en-US" sz="1000" b="1" dirty="0">
                <a:solidFill>
                  <a:srgbClr val="000000"/>
                </a:solidFill>
                <a:latin typeface="Arial" charset="0"/>
              </a:rPr>
              <a:t>Conferencing, Call Hunting</a:t>
            </a:r>
          </a:p>
          <a:p>
            <a:pPr marL="111125" indent="-111125">
              <a:buClr>
                <a:srgbClr val="4E84C4"/>
              </a:buClr>
              <a:buFontTx/>
              <a:buChar char="•"/>
              <a:defRPr/>
            </a:pPr>
            <a:r>
              <a:rPr lang="en-US" sz="1000" b="1" dirty="0">
                <a:solidFill>
                  <a:srgbClr val="000000"/>
                </a:solidFill>
                <a:latin typeface="Arial" charset="0"/>
              </a:rPr>
              <a:t>PTB, Prepaid, Postpaid</a:t>
            </a:r>
          </a:p>
        </p:txBody>
      </p:sp>
      <p:sp>
        <p:nvSpPr>
          <p:cNvPr id="55358" name="Oval 33"/>
          <p:cNvSpPr>
            <a:spLocks noChangeArrowheads="1"/>
          </p:cNvSpPr>
          <p:nvPr/>
        </p:nvSpPr>
        <p:spPr bwMode="auto">
          <a:xfrm>
            <a:off x="7262858" y="660069"/>
            <a:ext cx="1065212" cy="1001713"/>
          </a:xfrm>
          <a:prstGeom prst="ellipse">
            <a:avLst/>
          </a:prstGeom>
          <a:solidFill>
            <a:srgbClr val="4E84C4"/>
          </a:solidFill>
          <a:ln w="12700" algn="ctr">
            <a:solidFill>
              <a:srgbClr val="969696"/>
            </a:solidFill>
            <a:round/>
            <a:headEnd/>
            <a:tailEnd/>
          </a:ln>
          <a:scene3d>
            <a:camera prst="orthographicFront"/>
            <a:lightRig rig="threePt" dir="t"/>
          </a:scene3d>
          <a:sp3d>
            <a:bevelT prst="angle"/>
          </a:sp3d>
        </p:spPr>
        <p:txBody>
          <a:bodyPr wrap="none" anchor="ctr"/>
          <a:lstStyle/>
          <a:p>
            <a:pPr algn="ctr"/>
            <a:endParaRPr lang="en-US">
              <a:solidFill>
                <a:srgbClr val="000000"/>
              </a:solidFill>
            </a:endParaRPr>
          </a:p>
        </p:txBody>
      </p:sp>
      <p:sp>
        <p:nvSpPr>
          <p:cNvPr id="48" name="Rectangle 47"/>
          <p:cNvSpPr/>
          <p:nvPr/>
        </p:nvSpPr>
        <p:spPr bwMode="auto">
          <a:xfrm>
            <a:off x="578225" y="5957047"/>
            <a:ext cx="8000378" cy="376518"/>
          </a:xfrm>
          <a:prstGeom prst="rect">
            <a:avLst/>
          </a:prstGeom>
          <a:solidFill>
            <a:srgbClr val="4E84C4"/>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sz="1400" dirty="0">
                <a:solidFill>
                  <a:srgbClr val="FFFFFF"/>
                </a:solidFill>
                <a:latin typeface="Arial"/>
              </a:rPr>
              <a:t>TTSL - India’s fastest growing wireless service provider </a:t>
            </a:r>
          </a:p>
        </p:txBody>
      </p:sp>
      <p:sp>
        <p:nvSpPr>
          <p:cNvPr id="46"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41</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1304925" y="152400"/>
            <a:ext cx="8753475" cy="449263"/>
          </a:xfrm>
        </p:spPr>
        <p:txBody>
          <a:bodyPr vert="horz" lIns="91440" tIns="45720" rIns="91440" bIns="45720" rtlCol="0" anchor="ctr">
            <a:noAutofit/>
          </a:bodyPr>
          <a:lstStyle/>
          <a:p>
            <a:r>
              <a:rPr lang="en-US" dirty="0"/>
              <a:t>TTSL - Strategic Outsourcing - E2E Scope </a:t>
            </a:r>
          </a:p>
        </p:txBody>
      </p:sp>
      <p:sp>
        <p:nvSpPr>
          <p:cNvPr id="56323" name="Slide Number Placeholder 3"/>
          <p:cNvSpPr>
            <a:spLocks noGrp="1"/>
          </p:cNvSpPr>
          <p:nvPr>
            <p:ph type="sldNum" sz="quarter" idx="10"/>
          </p:nvPr>
        </p:nvSpPr>
        <p:spPr>
          <a:xfrm>
            <a:off x="356616" y="1077200"/>
            <a:ext cx="8439912" cy="914400"/>
          </a:xfrm>
          <a:noFill/>
        </p:spPr>
        <p:txBody>
          <a:bodyPr/>
          <a:lstStyle/>
          <a:p>
            <a:r>
              <a:rPr lang="en-US" smtClean="0">
                <a:latin typeface="Arial" pitchFamily="34" charset="0"/>
              </a:rPr>
              <a:t>- </a:t>
            </a:r>
            <a:fld id="{F4A8AC08-E255-440D-A603-800CD20E055A}" type="slidenum">
              <a:rPr lang="en-US" smtClean="0">
                <a:latin typeface="Arial" pitchFamily="34" charset="0"/>
              </a:rPr>
              <a:pPr/>
              <a:t>42</a:t>
            </a:fld>
            <a:r>
              <a:rPr lang="en-US" smtClean="0">
                <a:latin typeface="Arial" pitchFamily="34" charset="0"/>
              </a:rPr>
              <a:t> -</a:t>
            </a:r>
          </a:p>
        </p:txBody>
      </p:sp>
      <p:sp>
        <p:nvSpPr>
          <p:cNvPr id="6" name="Rectangle 2"/>
          <p:cNvSpPr>
            <a:spLocks noChangeArrowheads="1"/>
          </p:cNvSpPr>
          <p:nvPr/>
        </p:nvSpPr>
        <p:spPr bwMode="auto">
          <a:xfrm>
            <a:off x="260017" y="867710"/>
            <a:ext cx="6182192" cy="5226050"/>
          </a:xfrm>
          <a:prstGeom prst="rect">
            <a:avLst/>
          </a:prstGeom>
          <a:solidFill>
            <a:srgbClr val="F1EFED"/>
          </a:solidFill>
          <a:ln w="12700" algn="ctr">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defRPr/>
            </a:pPr>
            <a:endParaRPr lang="en-US" sz="1100" b="1" dirty="0">
              <a:solidFill>
                <a:srgbClr val="000000"/>
              </a:solidFill>
              <a:latin typeface="Arial" charset="0"/>
            </a:endParaRPr>
          </a:p>
        </p:txBody>
      </p:sp>
      <p:sp>
        <p:nvSpPr>
          <p:cNvPr id="7" name="Rectangle 13"/>
          <p:cNvSpPr>
            <a:spLocks noChangeArrowheads="1"/>
          </p:cNvSpPr>
          <p:nvPr/>
        </p:nvSpPr>
        <p:spPr bwMode="auto">
          <a:xfrm>
            <a:off x="1543142" y="1720198"/>
            <a:ext cx="1192764" cy="4276725"/>
          </a:xfrm>
          <a:prstGeom prst="rect">
            <a:avLst/>
          </a:prstGeom>
          <a:solidFill>
            <a:srgbClr val="CADAED"/>
          </a:solidFill>
          <a:ln w="12700" algn="ctr">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lstStyle/>
          <a:p>
            <a:pPr algn="ctr">
              <a:defRPr/>
            </a:pPr>
            <a:r>
              <a:rPr lang="en-US" sz="1100" b="1" dirty="0">
                <a:solidFill>
                  <a:srgbClr val="000000"/>
                </a:solidFill>
                <a:latin typeface="Arial" charset="0"/>
                <a:cs typeface="Arial" charset="0"/>
              </a:rPr>
              <a:t>Production </a:t>
            </a:r>
          </a:p>
          <a:p>
            <a:pPr algn="ctr">
              <a:defRPr/>
            </a:pPr>
            <a:r>
              <a:rPr lang="en-US" sz="1100" b="1" dirty="0">
                <a:solidFill>
                  <a:srgbClr val="000000"/>
                </a:solidFill>
                <a:latin typeface="Arial" charset="0"/>
                <a:cs typeface="Arial" charset="0"/>
              </a:rPr>
              <a:t>Support</a:t>
            </a:r>
          </a:p>
        </p:txBody>
      </p:sp>
      <p:sp>
        <p:nvSpPr>
          <p:cNvPr id="8" name="Rectangle 13"/>
          <p:cNvSpPr>
            <a:spLocks noChangeArrowheads="1"/>
          </p:cNvSpPr>
          <p:nvPr/>
        </p:nvSpPr>
        <p:spPr bwMode="auto">
          <a:xfrm>
            <a:off x="2790122" y="1720198"/>
            <a:ext cx="1183728" cy="4276725"/>
          </a:xfrm>
          <a:prstGeom prst="rect">
            <a:avLst/>
          </a:prstGeom>
          <a:solidFill>
            <a:srgbClr val="DDD8D2"/>
          </a:solidFill>
          <a:ln w="12700" algn="ctr">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lstStyle/>
          <a:p>
            <a:pPr algn="ctr">
              <a:defRPr/>
            </a:pPr>
            <a:r>
              <a:rPr lang="en-US" sz="1100" b="1" dirty="0">
                <a:solidFill>
                  <a:srgbClr val="000000"/>
                </a:solidFill>
                <a:latin typeface="Arial" charset="0"/>
                <a:cs typeface="Arial" charset="0"/>
              </a:rPr>
              <a:t>Datacenter</a:t>
            </a:r>
          </a:p>
        </p:txBody>
      </p:sp>
      <p:sp>
        <p:nvSpPr>
          <p:cNvPr id="9" name="Rectangle 13"/>
          <p:cNvSpPr>
            <a:spLocks noChangeArrowheads="1"/>
          </p:cNvSpPr>
          <p:nvPr/>
        </p:nvSpPr>
        <p:spPr bwMode="auto">
          <a:xfrm>
            <a:off x="3969332" y="1720198"/>
            <a:ext cx="1183728" cy="4276725"/>
          </a:xfrm>
          <a:prstGeom prst="rect">
            <a:avLst/>
          </a:prstGeom>
          <a:solidFill>
            <a:srgbClr val="DDD8D2"/>
          </a:solidFill>
          <a:ln w="12700" algn="ctr">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lstStyle/>
          <a:p>
            <a:pPr algn="ctr">
              <a:defRPr/>
            </a:pPr>
            <a:r>
              <a:rPr lang="en-US" sz="1100" b="1" dirty="0">
                <a:solidFill>
                  <a:srgbClr val="000000"/>
                </a:solidFill>
                <a:latin typeface="Arial" charset="0"/>
                <a:cs typeface="Arial" charset="0"/>
              </a:rPr>
              <a:t>Network</a:t>
            </a:r>
          </a:p>
        </p:txBody>
      </p:sp>
      <p:sp>
        <p:nvSpPr>
          <p:cNvPr id="10" name="Rectangle 13"/>
          <p:cNvSpPr>
            <a:spLocks noChangeArrowheads="1"/>
          </p:cNvSpPr>
          <p:nvPr/>
        </p:nvSpPr>
        <p:spPr bwMode="auto">
          <a:xfrm>
            <a:off x="5154566" y="1720198"/>
            <a:ext cx="1183728" cy="4276725"/>
          </a:xfrm>
          <a:prstGeom prst="rect">
            <a:avLst/>
          </a:prstGeom>
          <a:solidFill>
            <a:srgbClr val="DDD8D2"/>
          </a:solidFill>
          <a:ln w="12700" algn="ctr">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lstStyle/>
          <a:p>
            <a:pPr algn="ctr">
              <a:defRPr/>
            </a:pPr>
            <a:r>
              <a:rPr lang="en-US" sz="1100" b="1" dirty="0">
                <a:solidFill>
                  <a:srgbClr val="000000"/>
                </a:solidFill>
                <a:latin typeface="Arial" charset="0"/>
                <a:cs typeface="Arial" charset="0"/>
              </a:rPr>
              <a:t>Helpdesk</a:t>
            </a:r>
          </a:p>
        </p:txBody>
      </p:sp>
      <p:sp>
        <p:nvSpPr>
          <p:cNvPr id="11" name="Rectangle 8"/>
          <p:cNvSpPr>
            <a:spLocks noChangeArrowheads="1"/>
          </p:cNvSpPr>
          <p:nvPr/>
        </p:nvSpPr>
        <p:spPr bwMode="auto">
          <a:xfrm>
            <a:off x="2830785" y="2831448"/>
            <a:ext cx="3469859" cy="884238"/>
          </a:xfrm>
          <a:prstGeom prst="rect">
            <a:avLst/>
          </a:prstGeom>
          <a:solidFill>
            <a:srgbClr val="76C76D"/>
          </a:solidFill>
          <a:ln w="12700" algn="ctr">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lstStyle/>
          <a:p>
            <a:pPr algn="ctr">
              <a:defRPr/>
            </a:pPr>
            <a:r>
              <a:rPr lang="en-US" sz="1000" b="1" dirty="0">
                <a:solidFill>
                  <a:srgbClr val="000000"/>
                </a:solidFill>
                <a:latin typeface="Arial" charset="0"/>
              </a:rPr>
              <a:t>Hardware</a:t>
            </a:r>
          </a:p>
        </p:txBody>
      </p:sp>
      <p:sp>
        <p:nvSpPr>
          <p:cNvPr id="12" name="Rectangle 10"/>
          <p:cNvSpPr>
            <a:spLocks noChangeArrowheads="1"/>
          </p:cNvSpPr>
          <p:nvPr/>
        </p:nvSpPr>
        <p:spPr bwMode="auto">
          <a:xfrm>
            <a:off x="365438" y="977248"/>
            <a:ext cx="1888543" cy="371475"/>
          </a:xfrm>
          <a:prstGeom prst="rect">
            <a:avLst/>
          </a:prstGeom>
          <a:solidFill>
            <a:srgbClr val="6CCFF6"/>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lstStyle/>
          <a:p>
            <a:pPr algn="ctr">
              <a:defRPr/>
            </a:pPr>
            <a:r>
              <a:rPr lang="en-US" sz="1100" b="1" dirty="0">
                <a:solidFill>
                  <a:srgbClr val="000000"/>
                </a:solidFill>
                <a:latin typeface="Arial" charset="0"/>
                <a:cs typeface="Arial" charset="0"/>
              </a:rPr>
              <a:t>Strategy &amp; Planning</a:t>
            </a:r>
          </a:p>
        </p:txBody>
      </p:sp>
      <p:sp>
        <p:nvSpPr>
          <p:cNvPr id="13" name="Rectangle 11"/>
          <p:cNvSpPr>
            <a:spLocks noChangeArrowheads="1"/>
          </p:cNvSpPr>
          <p:nvPr/>
        </p:nvSpPr>
        <p:spPr bwMode="auto">
          <a:xfrm>
            <a:off x="2404583" y="977248"/>
            <a:ext cx="2040650" cy="371475"/>
          </a:xfrm>
          <a:prstGeom prst="rect">
            <a:avLst/>
          </a:prstGeom>
          <a:solidFill>
            <a:srgbClr val="D5D10E"/>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lstStyle/>
          <a:p>
            <a:pPr algn="ctr">
              <a:defRPr/>
            </a:pPr>
            <a:r>
              <a:rPr lang="en-US" sz="1100" b="1" dirty="0">
                <a:solidFill>
                  <a:srgbClr val="000000"/>
                </a:solidFill>
                <a:latin typeface="Arial" charset="0"/>
                <a:cs typeface="Arial" charset="0"/>
              </a:rPr>
              <a:t>Program Management</a:t>
            </a:r>
          </a:p>
        </p:txBody>
      </p:sp>
      <p:sp>
        <p:nvSpPr>
          <p:cNvPr id="14" name="Rectangle 12"/>
          <p:cNvSpPr>
            <a:spLocks noChangeArrowheads="1"/>
          </p:cNvSpPr>
          <p:nvPr/>
        </p:nvSpPr>
        <p:spPr bwMode="auto">
          <a:xfrm>
            <a:off x="4595834" y="977248"/>
            <a:ext cx="1737941" cy="371475"/>
          </a:xfrm>
          <a:prstGeom prst="rect">
            <a:avLst/>
          </a:prstGeom>
          <a:solidFill>
            <a:srgbClr val="FCC05D"/>
          </a:solidFill>
          <a:ln w="12700" algn="ctr">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lstStyle/>
          <a:p>
            <a:pPr algn="ctr">
              <a:defRPr/>
            </a:pPr>
            <a:r>
              <a:rPr lang="en-US" sz="1100" b="1" dirty="0">
                <a:solidFill>
                  <a:srgbClr val="000000"/>
                </a:solidFill>
                <a:latin typeface="Arial" charset="0"/>
                <a:cs typeface="Arial" charset="0"/>
              </a:rPr>
              <a:t>IT Budget &amp; Control</a:t>
            </a:r>
          </a:p>
        </p:txBody>
      </p:sp>
      <p:sp>
        <p:nvSpPr>
          <p:cNvPr id="15" name="Rectangle 13"/>
          <p:cNvSpPr>
            <a:spLocks noChangeArrowheads="1"/>
          </p:cNvSpPr>
          <p:nvPr/>
        </p:nvSpPr>
        <p:spPr bwMode="auto">
          <a:xfrm>
            <a:off x="366944" y="1720198"/>
            <a:ext cx="1183728" cy="4276725"/>
          </a:xfrm>
          <a:prstGeom prst="rect">
            <a:avLst/>
          </a:prstGeom>
          <a:solidFill>
            <a:srgbClr val="CADAED"/>
          </a:solidFill>
          <a:ln w="12700" algn="ctr">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lstStyle/>
          <a:p>
            <a:pPr algn="ctr">
              <a:defRPr/>
            </a:pPr>
            <a:r>
              <a:rPr lang="en-US" sz="1100" b="1" dirty="0">
                <a:solidFill>
                  <a:srgbClr val="000000"/>
                </a:solidFill>
                <a:latin typeface="Arial" charset="0"/>
                <a:cs typeface="Arial" charset="0"/>
              </a:rPr>
              <a:t>Development</a:t>
            </a:r>
          </a:p>
        </p:txBody>
      </p:sp>
      <p:sp>
        <p:nvSpPr>
          <p:cNvPr id="16" name="Rectangle 13"/>
          <p:cNvSpPr>
            <a:spLocks noChangeArrowheads="1"/>
          </p:cNvSpPr>
          <p:nvPr/>
        </p:nvSpPr>
        <p:spPr bwMode="auto">
          <a:xfrm>
            <a:off x="366944" y="1431366"/>
            <a:ext cx="2370468" cy="271463"/>
          </a:xfrm>
          <a:prstGeom prst="rect">
            <a:avLst/>
          </a:prstGeom>
          <a:solidFill>
            <a:srgbClr val="4E84C4"/>
          </a:solidFill>
          <a:ln w="12700" algn="ctr">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defRPr/>
            </a:pPr>
            <a:r>
              <a:rPr lang="en-US" sz="1100" b="1" dirty="0">
                <a:solidFill>
                  <a:srgbClr val="FFFFFF"/>
                </a:solidFill>
                <a:latin typeface="Arial" charset="0"/>
                <a:cs typeface="Arial" pitchFamily="34" charset="0"/>
              </a:rPr>
              <a:t>Application Support</a:t>
            </a:r>
          </a:p>
        </p:txBody>
      </p:sp>
      <p:sp>
        <p:nvSpPr>
          <p:cNvPr id="17" name="Rectangle 13"/>
          <p:cNvSpPr>
            <a:spLocks noChangeArrowheads="1"/>
          </p:cNvSpPr>
          <p:nvPr/>
        </p:nvSpPr>
        <p:spPr bwMode="auto">
          <a:xfrm>
            <a:off x="2788616" y="1431366"/>
            <a:ext cx="3545160" cy="271463"/>
          </a:xfrm>
          <a:prstGeom prst="rect">
            <a:avLst/>
          </a:prstGeom>
          <a:solidFill>
            <a:srgbClr val="BBB1A5"/>
          </a:solidFill>
          <a:ln w="12700" algn="ctr">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defRPr/>
            </a:pPr>
            <a:r>
              <a:rPr lang="en-US" sz="1100" b="1" dirty="0">
                <a:solidFill>
                  <a:srgbClr val="000000"/>
                </a:solidFill>
                <a:latin typeface="Arial" charset="0"/>
                <a:cs typeface="Arial" pitchFamily="34" charset="0"/>
              </a:rPr>
              <a:t>IT Infrastructure Support</a:t>
            </a:r>
          </a:p>
        </p:txBody>
      </p:sp>
      <p:sp>
        <p:nvSpPr>
          <p:cNvPr id="18" name="AutoShape 15"/>
          <p:cNvSpPr>
            <a:spLocks noChangeArrowheads="1"/>
          </p:cNvSpPr>
          <p:nvPr/>
        </p:nvSpPr>
        <p:spPr bwMode="auto">
          <a:xfrm>
            <a:off x="2878092" y="2144154"/>
            <a:ext cx="953680" cy="533400"/>
          </a:xfrm>
          <a:prstGeom prst="roundRect">
            <a:avLst>
              <a:gd name="adj" fmla="val 16667"/>
            </a:avLst>
          </a:prstGeom>
          <a:solidFill>
            <a:schemeClr val="bg1"/>
          </a:solidFill>
          <a:ln w="12700" algn="ctr">
            <a:noFill/>
            <a:round/>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000" dirty="0">
                <a:solidFill>
                  <a:srgbClr val="000000"/>
                </a:solidFill>
                <a:latin typeface="Arial" charset="0"/>
              </a:rPr>
              <a:t>Datacenter Operations</a:t>
            </a:r>
          </a:p>
        </p:txBody>
      </p:sp>
      <p:sp>
        <p:nvSpPr>
          <p:cNvPr id="19" name="AutoShape 16"/>
          <p:cNvSpPr>
            <a:spLocks noChangeArrowheads="1"/>
          </p:cNvSpPr>
          <p:nvPr/>
        </p:nvSpPr>
        <p:spPr bwMode="auto">
          <a:xfrm>
            <a:off x="4061274" y="2144154"/>
            <a:ext cx="989698" cy="533400"/>
          </a:xfrm>
          <a:prstGeom prst="roundRect">
            <a:avLst>
              <a:gd name="adj" fmla="val 16667"/>
            </a:avLst>
          </a:prstGeom>
          <a:solidFill>
            <a:schemeClr val="bg1"/>
          </a:solidFill>
          <a:ln w="12700" algn="ctr">
            <a:noFill/>
            <a:round/>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000" dirty="0">
                <a:solidFill>
                  <a:srgbClr val="000000"/>
                </a:solidFill>
                <a:latin typeface="Arial" charset="0"/>
              </a:rPr>
              <a:t>LAN/WAN Monitoring/ Maintenance</a:t>
            </a:r>
          </a:p>
        </p:txBody>
      </p:sp>
      <p:sp>
        <p:nvSpPr>
          <p:cNvPr id="20" name="AutoShape 17"/>
          <p:cNvSpPr>
            <a:spLocks noChangeArrowheads="1"/>
          </p:cNvSpPr>
          <p:nvPr/>
        </p:nvSpPr>
        <p:spPr bwMode="auto">
          <a:xfrm>
            <a:off x="5256504" y="2144154"/>
            <a:ext cx="926581" cy="533400"/>
          </a:xfrm>
          <a:prstGeom prst="roundRect">
            <a:avLst>
              <a:gd name="adj" fmla="val 16667"/>
            </a:avLst>
          </a:prstGeom>
          <a:solidFill>
            <a:schemeClr val="bg1"/>
          </a:solidFill>
          <a:ln w="12700" algn="ctr">
            <a:noFill/>
            <a:round/>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000" dirty="0">
                <a:solidFill>
                  <a:srgbClr val="000000"/>
                </a:solidFill>
                <a:latin typeface="Arial" charset="0"/>
              </a:rPr>
              <a:t>Desktop Support</a:t>
            </a:r>
          </a:p>
        </p:txBody>
      </p:sp>
      <p:sp>
        <p:nvSpPr>
          <p:cNvPr id="21" name="AutoShape 18"/>
          <p:cNvSpPr>
            <a:spLocks noChangeArrowheads="1"/>
          </p:cNvSpPr>
          <p:nvPr/>
        </p:nvSpPr>
        <p:spPr bwMode="auto">
          <a:xfrm>
            <a:off x="2878091" y="3087129"/>
            <a:ext cx="1093367" cy="533400"/>
          </a:xfrm>
          <a:prstGeom prst="roundRect">
            <a:avLst>
              <a:gd name="adj" fmla="val 16667"/>
            </a:avLst>
          </a:prstGeom>
          <a:solidFill>
            <a:srgbClr val="CBEAC8"/>
          </a:solidFill>
          <a:ln w="12700" algn="ctr">
            <a:noFill/>
            <a:round/>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000" dirty="0">
                <a:solidFill>
                  <a:srgbClr val="000000"/>
                </a:solidFill>
                <a:latin typeface="Arial" charset="0"/>
              </a:rPr>
              <a:t>Servers/ Storages</a:t>
            </a:r>
          </a:p>
        </p:txBody>
      </p:sp>
      <p:sp>
        <p:nvSpPr>
          <p:cNvPr id="22" name="AutoShape 19"/>
          <p:cNvSpPr>
            <a:spLocks noChangeArrowheads="1"/>
          </p:cNvSpPr>
          <p:nvPr/>
        </p:nvSpPr>
        <p:spPr bwMode="auto">
          <a:xfrm>
            <a:off x="4046759" y="3087129"/>
            <a:ext cx="1093367" cy="533400"/>
          </a:xfrm>
          <a:prstGeom prst="roundRect">
            <a:avLst>
              <a:gd name="adj" fmla="val 16667"/>
            </a:avLst>
          </a:prstGeom>
          <a:solidFill>
            <a:srgbClr val="CBEAC8"/>
          </a:solidFill>
          <a:ln w="12700" algn="ctr">
            <a:noFill/>
            <a:round/>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000" dirty="0">
                <a:solidFill>
                  <a:srgbClr val="000000"/>
                </a:solidFill>
                <a:latin typeface="Arial" charset="0"/>
              </a:rPr>
              <a:t>N/W Routers, Hubs ..Infrastructure</a:t>
            </a:r>
          </a:p>
        </p:txBody>
      </p:sp>
      <p:sp>
        <p:nvSpPr>
          <p:cNvPr id="23" name="Rectangle 20"/>
          <p:cNvSpPr>
            <a:spLocks noChangeArrowheads="1"/>
          </p:cNvSpPr>
          <p:nvPr/>
        </p:nvSpPr>
        <p:spPr bwMode="auto">
          <a:xfrm>
            <a:off x="2830785" y="3903010"/>
            <a:ext cx="3469859" cy="884238"/>
          </a:xfrm>
          <a:prstGeom prst="rect">
            <a:avLst/>
          </a:prstGeom>
          <a:solidFill>
            <a:srgbClr val="DAB48E"/>
          </a:solidFill>
          <a:ln w="12700" algn="ctr">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lstStyle/>
          <a:p>
            <a:pPr algn="ctr">
              <a:defRPr/>
            </a:pPr>
            <a:r>
              <a:rPr lang="en-US" sz="1000" b="1" dirty="0">
                <a:solidFill>
                  <a:srgbClr val="000000"/>
                </a:solidFill>
                <a:latin typeface="Arial" charset="0"/>
              </a:rPr>
              <a:t>Software</a:t>
            </a:r>
          </a:p>
        </p:txBody>
      </p:sp>
      <p:sp>
        <p:nvSpPr>
          <p:cNvPr id="24" name="AutoShape 21"/>
          <p:cNvSpPr>
            <a:spLocks noChangeArrowheads="1"/>
          </p:cNvSpPr>
          <p:nvPr/>
        </p:nvSpPr>
        <p:spPr bwMode="auto">
          <a:xfrm>
            <a:off x="2878091" y="4144404"/>
            <a:ext cx="1093367" cy="533400"/>
          </a:xfrm>
          <a:prstGeom prst="roundRect">
            <a:avLst>
              <a:gd name="adj" fmla="val 16667"/>
            </a:avLst>
          </a:prstGeom>
          <a:solidFill>
            <a:srgbClr val="F2E4D6"/>
          </a:solidFill>
          <a:ln w="12700" algn="ctr">
            <a:noFill/>
            <a:round/>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000" dirty="0">
                <a:solidFill>
                  <a:srgbClr val="000000"/>
                </a:solidFill>
                <a:latin typeface="Arial" charset="0"/>
              </a:rPr>
              <a:t>Application S/W Licenses</a:t>
            </a:r>
          </a:p>
        </p:txBody>
      </p:sp>
      <p:sp>
        <p:nvSpPr>
          <p:cNvPr id="25" name="AutoShape 22"/>
          <p:cNvSpPr>
            <a:spLocks noChangeArrowheads="1"/>
          </p:cNvSpPr>
          <p:nvPr/>
        </p:nvSpPr>
        <p:spPr bwMode="auto">
          <a:xfrm>
            <a:off x="4046759" y="4144404"/>
            <a:ext cx="1093367" cy="533400"/>
          </a:xfrm>
          <a:prstGeom prst="roundRect">
            <a:avLst>
              <a:gd name="adj" fmla="val 16667"/>
            </a:avLst>
          </a:prstGeom>
          <a:solidFill>
            <a:srgbClr val="F2E4D6"/>
          </a:solidFill>
          <a:ln w="12700" algn="ctr">
            <a:noFill/>
            <a:round/>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000" dirty="0">
                <a:solidFill>
                  <a:srgbClr val="000000"/>
                </a:solidFill>
                <a:latin typeface="Arial" charset="0"/>
              </a:rPr>
              <a:t>Network related S/W Licenses</a:t>
            </a:r>
          </a:p>
        </p:txBody>
      </p:sp>
      <p:sp>
        <p:nvSpPr>
          <p:cNvPr id="29" name="Rectangle 24"/>
          <p:cNvSpPr>
            <a:spLocks noChangeArrowheads="1"/>
          </p:cNvSpPr>
          <p:nvPr/>
        </p:nvSpPr>
        <p:spPr bwMode="auto">
          <a:xfrm>
            <a:off x="2817231" y="5117448"/>
            <a:ext cx="2304296" cy="196850"/>
          </a:xfrm>
          <a:prstGeom prst="rect">
            <a:avLst/>
          </a:prstGeom>
          <a:solidFill>
            <a:srgbClr val="FFF199"/>
          </a:solidFill>
          <a:ln w="12700" algn="ctr">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defRPr/>
            </a:pPr>
            <a:r>
              <a:rPr lang="en-US" sz="1000" b="1" dirty="0">
                <a:solidFill>
                  <a:srgbClr val="000000"/>
                </a:solidFill>
                <a:latin typeface="Arial" charset="0"/>
              </a:rPr>
              <a:t>Disaster Recovery</a:t>
            </a:r>
          </a:p>
        </p:txBody>
      </p:sp>
      <p:sp>
        <p:nvSpPr>
          <p:cNvPr id="30" name="Rectangle 25"/>
          <p:cNvSpPr>
            <a:spLocks noChangeArrowheads="1"/>
          </p:cNvSpPr>
          <p:nvPr/>
        </p:nvSpPr>
        <p:spPr bwMode="auto">
          <a:xfrm>
            <a:off x="2817231" y="5407961"/>
            <a:ext cx="3492448" cy="196850"/>
          </a:xfrm>
          <a:prstGeom prst="rect">
            <a:avLst/>
          </a:prstGeom>
          <a:solidFill>
            <a:srgbClr val="FFF199"/>
          </a:solidFill>
          <a:ln w="12700" algn="ctr">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defRPr/>
            </a:pPr>
            <a:r>
              <a:rPr lang="en-US" sz="1000" b="1" dirty="0">
                <a:solidFill>
                  <a:srgbClr val="000000"/>
                </a:solidFill>
                <a:latin typeface="Arial" charset="0"/>
              </a:rPr>
              <a:t>Security</a:t>
            </a:r>
          </a:p>
        </p:txBody>
      </p:sp>
      <p:sp>
        <p:nvSpPr>
          <p:cNvPr id="31" name="Rectangle 26"/>
          <p:cNvSpPr>
            <a:spLocks noChangeArrowheads="1"/>
          </p:cNvSpPr>
          <p:nvPr/>
        </p:nvSpPr>
        <p:spPr bwMode="auto">
          <a:xfrm>
            <a:off x="2817231" y="5685773"/>
            <a:ext cx="3492448" cy="196850"/>
          </a:xfrm>
          <a:prstGeom prst="rect">
            <a:avLst/>
          </a:prstGeom>
          <a:solidFill>
            <a:srgbClr val="FFF199"/>
          </a:solidFill>
          <a:ln w="12700" algn="ctr">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defRPr/>
            </a:pPr>
            <a:r>
              <a:rPr lang="en-US" sz="1000" b="1" dirty="0">
                <a:solidFill>
                  <a:srgbClr val="000000"/>
                </a:solidFill>
                <a:latin typeface="Arial" charset="0"/>
              </a:rPr>
              <a:t>Real Estate</a:t>
            </a:r>
          </a:p>
        </p:txBody>
      </p:sp>
      <p:sp>
        <p:nvSpPr>
          <p:cNvPr id="27" name="AutoShape 27"/>
          <p:cNvSpPr>
            <a:spLocks noChangeArrowheads="1"/>
          </p:cNvSpPr>
          <p:nvPr/>
        </p:nvSpPr>
        <p:spPr bwMode="auto">
          <a:xfrm>
            <a:off x="503992" y="2182907"/>
            <a:ext cx="2121975" cy="2864223"/>
          </a:xfrm>
          <a:prstGeom prst="roundRect">
            <a:avLst>
              <a:gd name="adj" fmla="val 12134"/>
            </a:avLst>
          </a:prstGeom>
          <a:solidFill>
            <a:schemeClr val="bg1"/>
          </a:solidFill>
          <a:ln w="12700" algn="ctr">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marL="115888" indent="-115888">
              <a:defRPr/>
            </a:pPr>
            <a:r>
              <a:rPr lang="en-US" sz="900" b="1" dirty="0">
                <a:solidFill>
                  <a:srgbClr val="000000"/>
                </a:solidFill>
                <a:latin typeface="Arial" charset="0"/>
              </a:rPr>
              <a:t>OSS/BSS</a:t>
            </a:r>
          </a:p>
          <a:p>
            <a:pPr marL="115888" indent="-115888">
              <a:buClr>
                <a:srgbClr val="4E84C4"/>
              </a:buClr>
              <a:buFontTx/>
              <a:buChar char="•"/>
              <a:defRPr/>
            </a:pPr>
            <a:r>
              <a:rPr lang="en-US" sz="900" dirty="0">
                <a:solidFill>
                  <a:srgbClr val="000000"/>
                </a:solidFill>
                <a:latin typeface="Arial" charset="0"/>
              </a:rPr>
              <a:t>POS</a:t>
            </a:r>
          </a:p>
          <a:p>
            <a:pPr marL="115888" indent="-115888">
              <a:buClr>
                <a:srgbClr val="4E84C4"/>
              </a:buClr>
              <a:buFontTx/>
              <a:buChar char="•"/>
              <a:defRPr/>
            </a:pPr>
            <a:r>
              <a:rPr lang="en-US" sz="900" dirty="0">
                <a:solidFill>
                  <a:srgbClr val="000000"/>
                </a:solidFill>
                <a:latin typeface="Arial" charset="0"/>
              </a:rPr>
              <a:t>CRM</a:t>
            </a:r>
          </a:p>
          <a:p>
            <a:pPr marL="115888" indent="-115888">
              <a:buClr>
                <a:srgbClr val="4E84C4"/>
              </a:buClr>
              <a:buFontTx/>
              <a:buChar char="•"/>
              <a:defRPr/>
            </a:pPr>
            <a:r>
              <a:rPr lang="en-US" sz="900" dirty="0">
                <a:solidFill>
                  <a:srgbClr val="000000"/>
                </a:solidFill>
                <a:latin typeface="Arial" charset="0"/>
              </a:rPr>
              <a:t>Order Management</a:t>
            </a:r>
          </a:p>
          <a:p>
            <a:pPr marL="115888" indent="-115888">
              <a:buClr>
                <a:srgbClr val="4E84C4"/>
              </a:buClr>
              <a:buFontTx/>
              <a:buChar char="•"/>
              <a:defRPr/>
            </a:pPr>
            <a:r>
              <a:rPr lang="en-US" sz="900" dirty="0">
                <a:solidFill>
                  <a:srgbClr val="000000"/>
                </a:solidFill>
                <a:latin typeface="Arial" charset="0"/>
              </a:rPr>
              <a:t>Post Paid Billing</a:t>
            </a:r>
          </a:p>
          <a:p>
            <a:pPr marL="115888" indent="-115888">
              <a:buClr>
                <a:srgbClr val="4E84C4"/>
              </a:buClr>
              <a:buFontTx/>
              <a:buChar char="•"/>
              <a:defRPr/>
            </a:pPr>
            <a:r>
              <a:rPr lang="en-US" sz="900" dirty="0">
                <a:solidFill>
                  <a:srgbClr val="000000"/>
                </a:solidFill>
                <a:latin typeface="Arial" charset="0"/>
              </a:rPr>
              <a:t>Inter-carrier Billing</a:t>
            </a:r>
          </a:p>
          <a:p>
            <a:pPr marL="115888" indent="-115888">
              <a:buClr>
                <a:srgbClr val="4E84C4"/>
              </a:buClr>
              <a:buFontTx/>
              <a:buChar char="•"/>
              <a:defRPr/>
            </a:pPr>
            <a:r>
              <a:rPr lang="en-US" sz="900" dirty="0">
                <a:solidFill>
                  <a:srgbClr val="000000"/>
                </a:solidFill>
                <a:latin typeface="Arial" charset="0"/>
              </a:rPr>
              <a:t>BPM and EAI</a:t>
            </a:r>
          </a:p>
          <a:p>
            <a:pPr marL="115888" indent="-115888">
              <a:buClr>
                <a:srgbClr val="4E84C4"/>
              </a:buClr>
              <a:buFontTx/>
              <a:buChar char="•"/>
              <a:defRPr/>
            </a:pPr>
            <a:r>
              <a:rPr lang="en-US" sz="900" dirty="0">
                <a:solidFill>
                  <a:srgbClr val="000000"/>
                </a:solidFill>
                <a:latin typeface="Arial" charset="0"/>
              </a:rPr>
              <a:t>Provisioning &amp; Mediation</a:t>
            </a:r>
          </a:p>
          <a:p>
            <a:pPr marL="115888" indent="-115888">
              <a:buClr>
                <a:srgbClr val="4E84C4"/>
              </a:buClr>
              <a:buFontTx/>
              <a:buChar char="•"/>
              <a:defRPr/>
            </a:pPr>
            <a:r>
              <a:rPr lang="en-US" sz="900" dirty="0">
                <a:solidFill>
                  <a:srgbClr val="000000"/>
                </a:solidFill>
                <a:latin typeface="Arial" charset="0"/>
              </a:rPr>
              <a:t>Number Management</a:t>
            </a:r>
          </a:p>
          <a:p>
            <a:pPr marL="115888" indent="-115888">
              <a:buClr>
                <a:srgbClr val="4E84C4"/>
              </a:buClr>
              <a:buFontTx/>
              <a:buChar char="•"/>
              <a:defRPr/>
            </a:pPr>
            <a:r>
              <a:rPr lang="en-US" sz="900" dirty="0">
                <a:solidFill>
                  <a:srgbClr val="000000"/>
                </a:solidFill>
                <a:latin typeface="Arial" charset="0"/>
              </a:rPr>
              <a:t>Inventory</a:t>
            </a:r>
          </a:p>
          <a:p>
            <a:pPr marL="115888" indent="-115888">
              <a:buClr>
                <a:srgbClr val="4E84C4"/>
              </a:buClr>
              <a:buFontTx/>
              <a:buChar char="•"/>
              <a:defRPr/>
            </a:pPr>
            <a:r>
              <a:rPr lang="en-US" sz="900" dirty="0">
                <a:solidFill>
                  <a:srgbClr val="000000"/>
                </a:solidFill>
                <a:latin typeface="Arial" charset="0"/>
              </a:rPr>
              <a:t>ERP, SCM</a:t>
            </a:r>
          </a:p>
          <a:p>
            <a:pPr marL="115888" indent="-115888">
              <a:buClr>
                <a:srgbClr val="4E84C4"/>
              </a:buClr>
              <a:buFontTx/>
              <a:buChar char="•"/>
              <a:defRPr/>
            </a:pPr>
            <a:r>
              <a:rPr lang="en-US" sz="900" dirty="0">
                <a:solidFill>
                  <a:srgbClr val="000000"/>
                </a:solidFill>
                <a:latin typeface="Arial" charset="0"/>
              </a:rPr>
              <a:t>Commissions</a:t>
            </a:r>
          </a:p>
          <a:p>
            <a:pPr marL="115888" indent="-115888">
              <a:buClr>
                <a:srgbClr val="4E84C4"/>
              </a:buClr>
              <a:buFontTx/>
              <a:buChar char="•"/>
              <a:defRPr/>
            </a:pPr>
            <a:r>
              <a:rPr lang="en-US" sz="900" dirty="0">
                <a:solidFill>
                  <a:srgbClr val="000000"/>
                </a:solidFill>
                <a:latin typeface="Arial" charset="0"/>
              </a:rPr>
              <a:t>Directory Enquiry</a:t>
            </a:r>
          </a:p>
          <a:p>
            <a:pPr marL="115888" indent="-115888">
              <a:buClr>
                <a:srgbClr val="4E84C4"/>
              </a:buClr>
              <a:buFontTx/>
              <a:buChar char="•"/>
              <a:defRPr/>
            </a:pPr>
            <a:r>
              <a:rPr lang="en-US" sz="900" dirty="0">
                <a:solidFill>
                  <a:srgbClr val="000000"/>
                </a:solidFill>
                <a:latin typeface="Arial" charset="0"/>
              </a:rPr>
              <a:t>Payments &amp; Collections</a:t>
            </a:r>
          </a:p>
          <a:p>
            <a:pPr marL="115888" indent="-115888">
              <a:buClr>
                <a:srgbClr val="4E84C4"/>
              </a:buClr>
              <a:buFontTx/>
              <a:buChar char="•"/>
              <a:defRPr/>
            </a:pPr>
            <a:r>
              <a:rPr lang="en-US" sz="900" dirty="0">
                <a:solidFill>
                  <a:srgbClr val="000000"/>
                </a:solidFill>
                <a:latin typeface="Arial" charset="0"/>
              </a:rPr>
              <a:t>BI</a:t>
            </a:r>
          </a:p>
          <a:p>
            <a:pPr marL="115888" indent="-115888">
              <a:buClr>
                <a:srgbClr val="4E84C4"/>
              </a:buClr>
              <a:buFontTx/>
              <a:buChar char="•"/>
              <a:defRPr/>
            </a:pPr>
            <a:r>
              <a:rPr lang="en-US" sz="900" dirty="0">
                <a:solidFill>
                  <a:srgbClr val="000000"/>
                </a:solidFill>
                <a:latin typeface="Arial" charset="0"/>
              </a:rPr>
              <a:t>Fraud and RAS</a:t>
            </a:r>
          </a:p>
          <a:p>
            <a:pPr marL="115888" indent="-115888">
              <a:buClr>
                <a:srgbClr val="4E84C4"/>
              </a:buClr>
              <a:buFontTx/>
              <a:buChar char="•"/>
              <a:defRPr/>
            </a:pPr>
            <a:r>
              <a:rPr lang="en-US" sz="900" dirty="0">
                <a:solidFill>
                  <a:srgbClr val="000000"/>
                </a:solidFill>
                <a:latin typeface="Arial" charset="0"/>
              </a:rPr>
              <a:t>Pre-Paid Billing </a:t>
            </a:r>
          </a:p>
          <a:p>
            <a:pPr marL="115888" indent="-115888">
              <a:buClr>
                <a:srgbClr val="4E84C4"/>
              </a:buClr>
              <a:buFontTx/>
              <a:buChar char="•"/>
              <a:defRPr/>
            </a:pPr>
            <a:r>
              <a:rPr lang="en-US" sz="900" dirty="0">
                <a:solidFill>
                  <a:srgbClr val="000000"/>
                </a:solidFill>
                <a:latin typeface="Arial" charset="0"/>
              </a:rPr>
              <a:t>Document Management</a:t>
            </a:r>
          </a:p>
          <a:p>
            <a:pPr marL="115888" indent="-115888">
              <a:buClr>
                <a:srgbClr val="4E84C4"/>
              </a:buClr>
              <a:buFontTx/>
              <a:buChar char="•"/>
              <a:defRPr/>
            </a:pPr>
            <a:r>
              <a:rPr lang="en-US" sz="900" dirty="0">
                <a:solidFill>
                  <a:srgbClr val="000000"/>
                </a:solidFill>
                <a:latin typeface="Arial" charset="0"/>
              </a:rPr>
              <a:t>EBPP, Self Care</a:t>
            </a:r>
          </a:p>
        </p:txBody>
      </p:sp>
      <p:sp>
        <p:nvSpPr>
          <p:cNvPr id="28" name="AutoShape 28"/>
          <p:cNvSpPr>
            <a:spLocks noChangeArrowheads="1"/>
          </p:cNvSpPr>
          <p:nvPr/>
        </p:nvSpPr>
        <p:spPr bwMode="auto">
          <a:xfrm>
            <a:off x="503992" y="5127814"/>
            <a:ext cx="2121975" cy="784972"/>
          </a:xfrm>
          <a:prstGeom prst="roundRect">
            <a:avLst>
              <a:gd name="adj" fmla="val 16667"/>
            </a:avLst>
          </a:prstGeom>
          <a:solidFill>
            <a:schemeClr val="bg1"/>
          </a:solidFill>
          <a:ln w="12700" algn="ctr">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marL="115888" indent="-115888">
              <a:defRPr/>
            </a:pPr>
            <a:r>
              <a:rPr lang="en-US" sz="900" b="1" dirty="0">
                <a:solidFill>
                  <a:srgbClr val="000000"/>
                </a:solidFill>
                <a:latin typeface="Arial" charset="0"/>
              </a:rPr>
              <a:t>NSS</a:t>
            </a:r>
          </a:p>
          <a:p>
            <a:pPr marL="115888" indent="-115888">
              <a:buClr>
                <a:srgbClr val="4E84C4"/>
              </a:buClr>
              <a:buFontTx/>
              <a:buChar char="•"/>
              <a:defRPr/>
            </a:pPr>
            <a:r>
              <a:rPr lang="en-US" sz="900" dirty="0">
                <a:solidFill>
                  <a:srgbClr val="000000"/>
                </a:solidFill>
                <a:latin typeface="Arial" charset="0"/>
              </a:rPr>
              <a:t>NMS</a:t>
            </a:r>
          </a:p>
          <a:p>
            <a:pPr marL="115888" indent="-115888">
              <a:buClr>
                <a:srgbClr val="4E84C4"/>
              </a:buClr>
              <a:buFontTx/>
              <a:buChar char="•"/>
              <a:defRPr/>
            </a:pPr>
            <a:r>
              <a:rPr lang="en-US" sz="900" dirty="0">
                <a:solidFill>
                  <a:srgbClr val="000000"/>
                </a:solidFill>
                <a:latin typeface="Arial" charset="0"/>
              </a:rPr>
              <a:t>GIS</a:t>
            </a:r>
          </a:p>
          <a:p>
            <a:pPr marL="115888" indent="-115888">
              <a:buClr>
                <a:srgbClr val="4E84C4"/>
              </a:buClr>
              <a:buFontTx/>
              <a:buChar char="•"/>
              <a:defRPr/>
            </a:pPr>
            <a:r>
              <a:rPr lang="en-US" sz="900" dirty="0">
                <a:solidFill>
                  <a:srgbClr val="000000"/>
                </a:solidFill>
                <a:latin typeface="Arial" charset="0"/>
              </a:rPr>
              <a:t>Pre-Paid - Postpaid Convergence</a:t>
            </a:r>
          </a:p>
        </p:txBody>
      </p:sp>
      <p:sp>
        <p:nvSpPr>
          <p:cNvPr id="34" name="Rectangle 33"/>
          <p:cNvSpPr/>
          <p:nvPr/>
        </p:nvSpPr>
        <p:spPr>
          <a:xfrm>
            <a:off x="6535271" y="882623"/>
            <a:ext cx="2447364" cy="5213377"/>
          </a:xfrm>
          <a:prstGeom prst="rect">
            <a:avLst/>
          </a:prstGeom>
          <a:solidFill>
            <a:srgbClr val="FFF8CC"/>
          </a:solidFill>
          <a:ln w="12700">
            <a:noFill/>
          </a:ln>
          <a:effectLst/>
          <a:scene3d>
            <a:camera prst="orthographicFront">
              <a:rot lat="0" lon="0" rev="0"/>
            </a:camera>
            <a:lightRig rig="balanced" dir="t">
              <a:rot lat="0" lon="0" rev="8700000"/>
            </a:lightRig>
          </a:scene3d>
          <a:sp3d>
            <a:bevelT w="190500" h="38100"/>
          </a:sp3d>
        </p:spPr>
        <p:txBody>
          <a:bodyPr lIns="45720" rIns="45720"/>
          <a:lstStyle/>
          <a:p>
            <a:pPr>
              <a:lnSpc>
                <a:spcPct val="150000"/>
              </a:lnSpc>
              <a:defRPr/>
            </a:pPr>
            <a:r>
              <a:rPr lang="en-US" sz="1200" b="1" dirty="0">
                <a:latin typeface="Arial" charset="0"/>
              </a:rPr>
              <a:t>Highlights</a:t>
            </a:r>
          </a:p>
          <a:p>
            <a:pPr marL="120650" indent="-120650">
              <a:lnSpc>
                <a:spcPct val="150000"/>
              </a:lnSpc>
              <a:buClr>
                <a:srgbClr val="4E84C4"/>
              </a:buClr>
              <a:buFont typeface="Arial" pitchFamily="34" charset="0"/>
              <a:buChar char="•"/>
              <a:defRPr/>
            </a:pPr>
            <a:r>
              <a:rPr lang="en-US" sz="1200" dirty="0">
                <a:latin typeface="Arial" charset="0"/>
              </a:rPr>
              <a:t>TCS responsible for</a:t>
            </a:r>
          </a:p>
          <a:p>
            <a:pPr marL="457200" lvl="2" indent="-174625">
              <a:lnSpc>
                <a:spcPct val="150000"/>
              </a:lnSpc>
              <a:buClr>
                <a:srgbClr val="4E84C4"/>
              </a:buClr>
              <a:buFont typeface="Arial" pitchFamily="34" charset="0"/>
              <a:buChar char="–"/>
              <a:defRPr/>
            </a:pPr>
            <a:r>
              <a:rPr lang="en-US" sz="1200" dirty="0">
                <a:latin typeface="Arial" charset="0"/>
              </a:rPr>
              <a:t>All aspects of TTSL IT </a:t>
            </a:r>
          </a:p>
          <a:p>
            <a:pPr marL="457200" lvl="2" indent="-174625">
              <a:lnSpc>
                <a:spcPct val="150000"/>
              </a:lnSpc>
              <a:buClr>
                <a:srgbClr val="4E84C4"/>
              </a:buClr>
              <a:buFont typeface="Arial" pitchFamily="34" charset="0"/>
              <a:buChar char="–"/>
              <a:defRPr/>
            </a:pPr>
            <a:r>
              <a:rPr lang="en-US" sz="1200" dirty="0">
                <a:latin typeface="Arial" charset="0"/>
              </a:rPr>
              <a:t>New IT architecture Implementation</a:t>
            </a:r>
          </a:p>
          <a:p>
            <a:pPr marL="120650" indent="-120650">
              <a:lnSpc>
                <a:spcPct val="150000"/>
              </a:lnSpc>
              <a:buClr>
                <a:srgbClr val="4E84C4"/>
              </a:buClr>
              <a:buFont typeface="Arial" pitchFamily="34" charset="0"/>
              <a:buChar char="•"/>
              <a:defRPr/>
            </a:pPr>
            <a:r>
              <a:rPr lang="en-US" sz="1200" dirty="0">
                <a:latin typeface="Arial" charset="0"/>
              </a:rPr>
              <a:t>Transfer of IT infrastructure and transition of IT team from TTSL to TCS</a:t>
            </a:r>
          </a:p>
          <a:p>
            <a:pPr marL="120650" indent="-120650">
              <a:lnSpc>
                <a:spcPct val="150000"/>
              </a:lnSpc>
              <a:buClr>
                <a:srgbClr val="4E84C4"/>
              </a:buClr>
              <a:buFont typeface="Arial" pitchFamily="34" charset="0"/>
              <a:buChar char="•"/>
              <a:defRPr/>
            </a:pPr>
            <a:r>
              <a:rPr lang="en-US" sz="1200" dirty="0">
                <a:latin typeface="Arial" charset="0"/>
              </a:rPr>
              <a:t>Solutions, Service delivery &amp; Operations and Infrastructure Management under stringent operational SLAs </a:t>
            </a:r>
          </a:p>
          <a:p>
            <a:pPr marL="120650" indent="-120650">
              <a:lnSpc>
                <a:spcPct val="150000"/>
              </a:lnSpc>
              <a:buClr>
                <a:srgbClr val="4E84C4"/>
              </a:buClr>
              <a:buFont typeface="Arial" pitchFamily="34" charset="0"/>
              <a:buChar char="•"/>
              <a:defRPr/>
            </a:pPr>
            <a:r>
              <a:rPr lang="en-US" sz="1200" dirty="0">
                <a:latin typeface="Arial" charset="0"/>
              </a:rPr>
              <a:t>IT service management</a:t>
            </a:r>
          </a:p>
          <a:p>
            <a:pPr marL="120650" indent="-120650">
              <a:lnSpc>
                <a:spcPct val="150000"/>
              </a:lnSpc>
              <a:buClr>
                <a:srgbClr val="4E84C4"/>
              </a:buClr>
              <a:buFont typeface="Arial" pitchFamily="34" charset="0"/>
              <a:buChar char="•"/>
              <a:defRPr/>
            </a:pPr>
            <a:r>
              <a:rPr lang="en-US" sz="1200" dirty="0">
                <a:latin typeface="Arial" charset="0"/>
              </a:rPr>
              <a:t>Benchmarking of Service Delivery - Systems and Operations</a:t>
            </a:r>
          </a:p>
          <a:p>
            <a:pPr marL="120650" indent="-120650">
              <a:lnSpc>
                <a:spcPct val="150000"/>
              </a:lnSpc>
              <a:buClr>
                <a:srgbClr val="4E84C4"/>
              </a:buClr>
              <a:buFont typeface="Arial" pitchFamily="34" charset="0"/>
              <a:buChar char="•"/>
              <a:defRPr/>
            </a:pPr>
            <a:r>
              <a:rPr lang="en-US" sz="1200" dirty="0">
                <a:latin typeface="Arial" charset="0"/>
              </a:rPr>
              <a:t>Vendor Management</a:t>
            </a:r>
          </a:p>
        </p:txBody>
      </p:sp>
      <p:sp>
        <p:nvSpPr>
          <p:cNvPr id="32"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42</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1295400" y="152400"/>
            <a:ext cx="8753475" cy="449263"/>
          </a:xfrm>
        </p:spPr>
        <p:txBody>
          <a:bodyPr vert="horz" lIns="91440" tIns="45720" rIns="91440" bIns="45720" rtlCol="0" anchor="ctr">
            <a:noAutofit/>
          </a:bodyPr>
          <a:lstStyle/>
          <a:p>
            <a:r>
              <a:rPr lang="en-US" dirty="0"/>
              <a:t>SLA based Operations Support</a:t>
            </a:r>
          </a:p>
        </p:txBody>
      </p:sp>
      <p:sp>
        <p:nvSpPr>
          <p:cNvPr id="57347" name="Slide Number Placeholder 3"/>
          <p:cNvSpPr>
            <a:spLocks noGrp="1"/>
          </p:cNvSpPr>
          <p:nvPr>
            <p:ph type="sldNum" sz="quarter" idx="10"/>
          </p:nvPr>
        </p:nvSpPr>
        <p:spPr>
          <a:xfrm>
            <a:off x="356616" y="1056001"/>
            <a:ext cx="8439912" cy="914400"/>
          </a:xfrm>
          <a:noFill/>
        </p:spPr>
        <p:txBody>
          <a:bodyPr/>
          <a:lstStyle/>
          <a:p>
            <a:r>
              <a:rPr lang="en-US" smtClean="0">
                <a:latin typeface="Arial" pitchFamily="34" charset="0"/>
              </a:rPr>
              <a:t>- </a:t>
            </a:r>
            <a:fld id="{6E4BAB44-D983-4A9C-B543-083FC8993BE5}" type="slidenum">
              <a:rPr lang="en-US" smtClean="0">
                <a:latin typeface="Arial" pitchFamily="34" charset="0"/>
              </a:rPr>
              <a:pPr/>
              <a:t>43</a:t>
            </a:fld>
            <a:r>
              <a:rPr lang="en-US" smtClean="0">
                <a:latin typeface="Arial" pitchFamily="34" charset="0"/>
              </a:rPr>
              <a:t> -</a:t>
            </a:r>
          </a:p>
        </p:txBody>
      </p:sp>
      <p:sp>
        <p:nvSpPr>
          <p:cNvPr id="5" name="Rectangle 18"/>
          <p:cNvSpPr>
            <a:spLocks noChangeArrowheads="1"/>
          </p:cNvSpPr>
          <p:nvPr/>
        </p:nvSpPr>
        <p:spPr bwMode="auto">
          <a:xfrm>
            <a:off x="336176" y="821698"/>
            <a:ext cx="8564937" cy="854702"/>
          </a:xfrm>
          <a:prstGeom prst="roundRect">
            <a:avLst/>
          </a:prstGeom>
          <a:solidFill>
            <a:srgbClr val="FFF5B2"/>
          </a:solidFill>
          <a:ln w="12700" algn="ctr">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marL="169863" indent="-169863">
              <a:spcBef>
                <a:spcPct val="20000"/>
              </a:spcBef>
              <a:buClr>
                <a:srgbClr val="4E84C4"/>
              </a:buClr>
              <a:defRPr/>
            </a:pPr>
            <a:r>
              <a:rPr lang="en-US" sz="1300" b="1" dirty="0">
                <a:latin typeface="Arial" charset="0"/>
              </a:rPr>
              <a:t>IT Service to TTSL is completely SLA based </a:t>
            </a:r>
          </a:p>
          <a:p>
            <a:pPr marL="169863" indent="-169863">
              <a:spcBef>
                <a:spcPct val="20000"/>
              </a:spcBef>
              <a:buClr>
                <a:srgbClr val="0070C0"/>
              </a:buClr>
              <a:buFontTx/>
              <a:buChar char="•"/>
              <a:defRPr/>
            </a:pPr>
            <a:r>
              <a:rPr lang="en-US" sz="1300" dirty="0">
                <a:latin typeface="Arial" charset="0"/>
              </a:rPr>
              <a:t>Over 50 comprehensive SLAs defined and agreed with business for the boundaries &amp; targets</a:t>
            </a:r>
          </a:p>
          <a:p>
            <a:pPr marL="169863" indent="-169863">
              <a:spcBef>
                <a:spcPct val="20000"/>
              </a:spcBef>
              <a:buClr>
                <a:srgbClr val="0070C0"/>
              </a:buClr>
              <a:buFontTx/>
              <a:buChar char="•"/>
              <a:defRPr/>
            </a:pPr>
            <a:r>
              <a:rPr lang="en-US" sz="1300" dirty="0">
                <a:latin typeface="Arial" charset="0"/>
              </a:rPr>
              <a:t>Operations Dash board in place to measure and track these SLAs - Complete Transparency</a:t>
            </a:r>
          </a:p>
        </p:txBody>
      </p:sp>
      <p:sp>
        <p:nvSpPr>
          <p:cNvPr id="57351" name="AutoShape 3" descr="10%"/>
          <p:cNvSpPr>
            <a:spLocks noChangeArrowheads="1"/>
          </p:cNvSpPr>
          <p:nvPr/>
        </p:nvSpPr>
        <p:spPr bwMode="auto">
          <a:xfrm rot="5400000">
            <a:off x="1227138" y="746312"/>
            <a:ext cx="765175" cy="2860675"/>
          </a:xfrm>
          <a:prstGeom prst="moon">
            <a:avLst>
              <a:gd name="adj" fmla="val 46199"/>
            </a:avLst>
          </a:prstGeom>
          <a:solidFill>
            <a:srgbClr val="6CCFF6"/>
          </a:solidFill>
          <a:ln w="12700" algn="ctr">
            <a:noFill/>
            <a:miter lim="800000"/>
            <a:headEnd/>
            <a:tailEnd/>
          </a:ln>
          <a:effectLst>
            <a:prstShdw prst="shdw17" dist="17961" dir="13500000">
              <a:srgbClr val="417C94"/>
            </a:prstShdw>
          </a:effectLst>
        </p:spPr>
        <p:txBody>
          <a:bodyPr rot="10800000" vert="eaVert" wrap="none" anchor="ctr"/>
          <a:lstStyle/>
          <a:p>
            <a:pPr algn="ctr"/>
            <a:endParaRPr lang="en-US" sz="1200">
              <a:solidFill>
                <a:srgbClr val="000000"/>
              </a:solidFill>
            </a:endParaRPr>
          </a:p>
        </p:txBody>
      </p:sp>
      <p:sp>
        <p:nvSpPr>
          <p:cNvPr id="57352" name="WordArt 4"/>
          <p:cNvSpPr>
            <a:spLocks noChangeArrowheads="1" noChangeShapeType="1" noTextEdit="1"/>
          </p:cNvSpPr>
          <p:nvPr/>
        </p:nvSpPr>
        <p:spPr bwMode="auto">
          <a:xfrm>
            <a:off x="303213" y="2005199"/>
            <a:ext cx="2613025" cy="990600"/>
          </a:xfrm>
          <a:prstGeom prst="rect">
            <a:avLst/>
          </a:prstGeom>
        </p:spPr>
        <p:txBody>
          <a:bodyPr spcFirstLastPara="1" wrap="none" fromWordArt="1">
            <a:prstTxWarp prst="textArchUp">
              <a:avLst>
                <a:gd name="adj" fmla="val 11229668"/>
              </a:avLst>
            </a:prstTxWarp>
          </a:bodyPr>
          <a:lstStyle/>
          <a:p>
            <a:pPr algn="ctr"/>
            <a:r>
              <a:rPr lang="en-US" sz="2000" kern="10" dirty="0">
                <a:ln w="9525">
                  <a:solidFill>
                    <a:srgbClr val="000000"/>
                  </a:solidFill>
                  <a:round/>
                  <a:headEnd/>
                  <a:tailEnd/>
                </a:ln>
                <a:solidFill>
                  <a:srgbClr val="000000"/>
                </a:solidFill>
                <a:latin typeface="Arial"/>
                <a:cs typeface="Arial"/>
              </a:rPr>
              <a:t>Business Process Related SLAs</a:t>
            </a:r>
          </a:p>
        </p:txBody>
      </p:sp>
      <p:sp>
        <p:nvSpPr>
          <p:cNvPr id="57353" name="AutoShape 5"/>
          <p:cNvSpPr>
            <a:spLocks noChangeArrowheads="1"/>
          </p:cNvSpPr>
          <p:nvPr/>
        </p:nvSpPr>
        <p:spPr bwMode="auto">
          <a:xfrm rot="5400000">
            <a:off x="4227513" y="746312"/>
            <a:ext cx="765175" cy="2860675"/>
          </a:xfrm>
          <a:prstGeom prst="moon">
            <a:avLst>
              <a:gd name="adj" fmla="val 46199"/>
            </a:avLst>
          </a:prstGeom>
          <a:solidFill>
            <a:srgbClr val="DDDA3E"/>
          </a:solidFill>
          <a:ln w="12700" algn="ctr">
            <a:noFill/>
            <a:miter lim="800000"/>
            <a:headEnd/>
            <a:tailEnd/>
          </a:ln>
          <a:effectLst>
            <a:prstShdw prst="shdw17" dist="17961" dir="13500000">
              <a:srgbClr val="858325"/>
            </a:prstShdw>
          </a:effectLst>
        </p:spPr>
        <p:txBody>
          <a:bodyPr rot="10800000" vert="eaVert" wrap="none" anchor="ctr"/>
          <a:lstStyle/>
          <a:p>
            <a:pPr algn="ctr"/>
            <a:endParaRPr lang="en-US" sz="1200">
              <a:solidFill>
                <a:srgbClr val="000000"/>
              </a:solidFill>
            </a:endParaRPr>
          </a:p>
        </p:txBody>
      </p:sp>
      <p:sp>
        <p:nvSpPr>
          <p:cNvPr id="57354" name="WordArt 6"/>
          <p:cNvSpPr>
            <a:spLocks noChangeArrowheads="1" noChangeShapeType="1" noTextEdit="1"/>
          </p:cNvSpPr>
          <p:nvPr/>
        </p:nvSpPr>
        <p:spPr bwMode="auto">
          <a:xfrm>
            <a:off x="3332163" y="2005199"/>
            <a:ext cx="2613025" cy="990600"/>
          </a:xfrm>
          <a:prstGeom prst="rect">
            <a:avLst/>
          </a:prstGeom>
        </p:spPr>
        <p:txBody>
          <a:bodyPr spcFirstLastPara="1" wrap="none" fromWordArt="1">
            <a:prstTxWarp prst="textArchUp">
              <a:avLst>
                <a:gd name="adj" fmla="val 11450780"/>
              </a:avLst>
            </a:prstTxWarp>
          </a:bodyPr>
          <a:lstStyle/>
          <a:p>
            <a:pPr algn="ctr"/>
            <a:r>
              <a:rPr lang="en-US" sz="2800" kern="10" dirty="0">
                <a:ln w="9525">
                  <a:solidFill>
                    <a:srgbClr val="000000"/>
                  </a:solidFill>
                  <a:round/>
                  <a:headEnd/>
                  <a:tailEnd/>
                </a:ln>
                <a:solidFill>
                  <a:srgbClr val="000000"/>
                </a:solidFill>
                <a:latin typeface="Arial"/>
                <a:cs typeface="Arial"/>
              </a:rPr>
              <a:t>IT Infrastructure Related SLAs</a:t>
            </a:r>
          </a:p>
        </p:txBody>
      </p:sp>
      <p:sp>
        <p:nvSpPr>
          <p:cNvPr id="57355" name="AutoShape 7"/>
          <p:cNvSpPr>
            <a:spLocks noChangeArrowheads="1"/>
          </p:cNvSpPr>
          <p:nvPr/>
        </p:nvSpPr>
        <p:spPr bwMode="auto">
          <a:xfrm rot="5400000">
            <a:off x="7231063" y="746312"/>
            <a:ext cx="765175" cy="2860675"/>
          </a:xfrm>
          <a:prstGeom prst="moon">
            <a:avLst>
              <a:gd name="adj" fmla="val 46199"/>
            </a:avLst>
          </a:prstGeom>
          <a:solidFill>
            <a:srgbClr val="FCC05D"/>
          </a:solidFill>
          <a:ln w="12700" algn="ctr">
            <a:noFill/>
            <a:miter lim="800000"/>
            <a:headEnd/>
            <a:tailEnd/>
          </a:ln>
          <a:effectLst>
            <a:prstShdw prst="shdw17" dist="17961" dir="13500000">
              <a:srgbClr val="977338"/>
            </a:prstShdw>
          </a:effectLst>
        </p:spPr>
        <p:txBody>
          <a:bodyPr rot="10800000" vert="eaVert" wrap="none" anchor="ctr"/>
          <a:lstStyle/>
          <a:p>
            <a:pPr algn="ctr"/>
            <a:endParaRPr lang="en-US" sz="1200">
              <a:solidFill>
                <a:srgbClr val="000000"/>
              </a:solidFill>
            </a:endParaRPr>
          </a:p>
        </p:txBody>
      </p:sp>
      <p:sp>
        <p:nvSpPr>
          <p:cNvPr id="12" name="AutoShape 9"/>
          <p:cNvSpPr>
            <a:spLocks noChangeArrowheads="1"/>
          </p:cNvSpPr>
          <p:nvPr/>
        </p:nvSpPr>
        <p:spPr bwMode="auto">
          <a:xfrm>
            <a:off x="357188" y="5000058"/>
            <a:ext cx="2546350" cy="749773"/>
          </a:xfrm>
          <a:prstGeom prst="roundRect">
            <a:avLst>
              <a:gd name="adj" fmla="val 16667"/>
            </a:avLst>
          </a:prstGeom>
          <a:solidFill>
            <a:srgbClr val="4E84C4"/>
          </a:solidFill>
          <a:ln w="12700" algn="ctr">
            <a:noFill/>
            <a:round/>
            <a:headEnd/>
            <a:tailEnd/>
          </a:ln>
          <a:effectLst/>
          <a:scene3d>
            <a:camera prst="orthographicFront">
              <a:rot lat="0" lon="0" rev="0"/>
            </a:camera>
            <a:lightRig rig="balanced" dir="t">
              <a:rot lat="0" lon="0" rev="8700000"/>
            </a:lightRig>
          </a:scene3d>
          <a:sp3d>
            <a:bevelT w="190500" h="38100"/>
          </a:sp3d>
        </p:spPr>
        <p:txBody>
          <a:bodyPr anchor="b"/>
          <a:lstStyle/>
          <a:p>
            <a:pPr marL="120650" indent="-120650" algn="ctr">
              <a:buClr>
                <a:srgbClr val="4E84C4"/>
              </a:buClr>
              <a:defRPr/>
            </a:pPr>
            <a:r>
              <a:rPr lang="en-US" sz="1300" b="1" dirty="0">
                <a:solidFill>
                  <a:srgbClr val="FFFFFF"/>
                </a:solidFill>
                <a:latin typeface="Arial" charset="0"/>
              </a:rPr>
              <a:t>High Operations Efficiency</a:t>
            </a:r>
          </a:p>
        </p:txBody>
      </p:sp>
      <p:sp>
        <p:nvSpPr>
          <p:cNvPr id="13" name="AutoShape 10"/>
          <p:cNvSpPr>
            <a:spLocks noChangeArrowheads="1"/>
          </p:cNvSpPr>
          <p:nvPr/>
        </p:nvSpPr>
        <p:spPr bwMode="auto">
          <a:xfrm>
            <a:off x="354013" y="2379662"/>
            <a:ext cx="2547937" cy="3020097"/>
          </a:xfrm>
          <a:prstGeom prst="roundRect">
            <a:avLst>
              <a:gd name="adj" fmla="val 16667"/>
            </a:avLst>
          </a:prstGeom>
          <a:solidFill>
            <a:srgbClr val="D3F1FC"/>
          </a:solidFill>
          <a:ln w="12700" algn="ctr">
            <a:noFill/>
            <a:round/>
            <a:headEnd/>
            <a:tailEnd/>
          </a:ln>
          <a:effectLst/>
          <a:scene3d>
            <a:camera prst="orthographicFront">
              <a:rot lat="0" lon="0" rev="0"/>
            </a:camera>
            <a:lightRig rig="balanced" dir="t">
              <a:rot lat="0" lon="0" rev="8700000"/>
            </a:lightRig>
          </a:scene3d>
          <a:sp3d>
            <a:bevelT w="190500" h="38100"/>
          </a:sp3d>
        </p:spPr>
        <p:txBody>
          <a:bodyPr lIns="45720" rIns="45720"/>
          <a:lstStyle/>
          <a:p>
            <a:pPr marL="120650" indent="-120650">
              <a:buClr>
                <a:srgbClr val="4E84C4"/>
              </a:buClr>
              <a:defRPr/>
            </a:pPr>
            <a:r>
              <a:rPr lang="en-US" sz="1200" b="1" dirty="0">
                <a:solidFill>
                  <a:srgbClr val="000000"/>
                </a:solidFill>
                <a:latin typeface="Arial" charset="0"/>
              </a:rPr>
              <a:t>Activation </a:t>
            </a:r>
            <a:r>
              <a:rPr lang="en-US" sz="1200" dirty="0">
                <a:solidFill>
                  <a:srgbClr val="000000"/>
                </a:solidFill>
                <a:latin typeface="Arial" charset="0"/>
              </a:rPr>
              <a:t>(for all products</a:t>
            </a:r>
          </a:p>
          <a:p>
            <a:pPr marL="120650" indent="-120650">
              <a:buClr>
                <a:srgbClr val="4E84C4"/>
              </a:buClr>
              <a:defRPr/>
            </a:pPr>
            <a:r>
              <a:rPr lang="en-US" sz="1200" dirty="0">
                <a:solidFill>
                  <a:srgbClr val="000000"/>
                </a:solidFill>
                <a:latin typeface="Arial" charset="0"/>
              </a:rPr>
              <a:t>across various scenarios)</a:t>
            </a:r>
          </a:p>
          <a:p>
            <a:pPr marL="120650" indent="-120650">
              <a:buClr>
                <a:srgbClr val="4E84C4"/>
              </a:buClr>
              <a:buFontTx/>
              <a:buChar char="•"/>
              <a:defRPr/>
            </a:pPr>
            <a:r>
              <a:rPr lang="en-US" sz="1200" dirty="0">
                <a:solidFill>
                  <a:srgbClr val="000000"/>
                </a:solidFill>
                <a:latin typeface="Arial" charset="0"/>
              </a:rPr>
              <a:t>x% completion within y1mins </a:t>
            </a:r>
          </a:p>
          <a:p>
            <a:pPr marL="120650" indent="-120650">
              <a:buClr>
                <a:srgbClr val="4E84C4"/>
              </a:buClr>
              <a:buFontTx/>
              <a:buChar char="•"/>
              <a:defRPr/>
            </a:pPr>
            <a:r>
              <a:rPr lang="en-US" sz="1200" dirty="0">
                <a:solidFill>
                  <a:srgbClr val="000000"/>
                </a:solidFill>
                <a:latin typeface="Arial" charset="0"/>
              </a:rPr>
              <a:t>100% completion in y2 mins/hours</a:t>
            </a:r>
          </a:p>
          <a:p>
            <a:pPr marL="120650" indent="-120650">
              <a:buClr>
                <a:srgbClr val="4E84C4"/>
              </a:buClr>
              <a:defRPr/>
            </a:pPr>
            <a:r>
              <a:rPr lang="en-US" sz="1200" b="1" dirty="0">
                <a:solidFill>
                  <a:srgbClr val="000000"/>
                </a:solidFill>
                <a:latin typeface="Arial" charset="0"/>
              </a:rPr>
              <a:t>Billing</a:t>
            </a:r>
          </a:p>
          <a:p>
            <a:pPr marL="120650" indent="-120650">
              <a:buClr>
                <a:srgbClr val="4E84C4"/>
              </a:buClr>
              <a:buFontTx/>
              <a:buChar char="•"/>
              <a:defRPr/>
            </a:pPr>
            <a:r>
              <a:rPr lang="en-US" sz="1200" dirty="0">
                <a:solidFill>
                  <a:srgbClr val="000000"/>
                </a:solidFill>
                <a:latin typeface="Arial" charset="0"/>
              </a:rPr>
              <a:t>Billing timeliness</a:t>
            </a:r>
          </a:p>
          <a:p>
            <a:pPr marL="120650" indent="-120650">
              <a:buClr>
                <a:srgbClr val="4E84C4"/>
              </a:buClr>
              <a:buFontTx/>
              <a:buChar char="•"/>
              <a:defRPr/>
            </a:pPr>
            <a:r>
              <a:rPr lang="en-US" sz="1200" dirty="0">
                <a:solidFill>
                  <a:srgbClr val="000000"/>
                </a:solidFill>
                <a:latin typeface="Arial" charset="0"/>
              </a:rPr>
              <a:t>Billing completeness</a:t>
            </a:r>
          </a:p>
          <a:p>
            <a:pPr marL="120650" indent="-120650">
              <a:buClr>
                <a:srgbClr val="4E84C4"/>
              </a:buClr>
              <a:buFontTx/>
              <a:buChar char="•"/>
              <a:defRPr/>
            </a:pPr>
            <a:r>
              <a:rPr lang="en-US" sz="1200" dirty="0">
                <a:solidFill>
                  <a:srgbClr val="000000"/>
                </a:solidFill>
                <a:latin typeface="Arial" charset="0"/>
              </a:rPr>
              <a:t>Billing accuracy</a:t>
            </a:r>
          </a:p>
          <a:p>
            <a:pPr marL="120650" indent="-120650">
              <a:buClr>
                <a:srgbClr val="4E84C4"/>
              </a:buClr>
              <a:defRPr/>
            </a:pPr>
            <a:r>
              <a:rPr lang="en-US" sz="1200" b="1" dirty="0">
                <a:solidFill>
                  <a:srgbClr val="000000"/>
                </a:solidFill>
                <a:latin typeface="Arial" charset="0"/>
              </a:rPr>
              <a:t>Collection</a:t>
            </a:r>
          </a:p>
          <a:p>
            <a:pPr marL="120650" indent="-120650">
              <a:buClr>
                <a:srgbClr val="4E84C4"/>
              </a:buClr>
              <a:buFontTx/>
              <a:buChar char="•"/>
              <a:defRPr/>
            </a:pPr>
            <a:r>
              <a:rPr lang="en-US" sz="1200" dirty="0">
                <a:solidFill>
                  <a:srgbClr val="000000"/>
                </a:solidFill>
                <a:latin typeface="Arial" charset="0"/>
              </a:rPr>
              <a:t>Reflection of Payments across systems</a:t>
            </a:r>
          </a:p>
          <a:p>
            <a:pPr marL="120650" indent="-120650">
              <a:buClr>
                <a:srgbClr val="4E84C4"/>
              </a:buClr>
              <a:buFontTx/>
              <a:buChar char="•"/>
              <a:defRPr/>
            </a:pPr>
            <a:r>
              <a:rPr lang="en-US" sz="1200" dirty="0">
                <a:solidFill>
                  <a:srgbClr val="000000"/>
                </a:solidFill>
                <a:latin typeface="Arial" charset="0"/>
              </a:rPr>
              <a:t>Timelines for Barring/Suspension</a:t>
            </a:r>
          </a:p>
          <a:p>
            <a:pPr marL="120650" indent="-120650">
              <a:buClr>
                <a:srgbClr val="4E84C4"/>
              </a:buClr>
              <a:buFontTx/>
              <a:buChar char="•"/>
              <a:defRPr/>
            </a:pPr>
            <a:r>
              <a:rPr lang="en-US" sz="1200" dirty="0">
                <a:solidFill>
                  <a:srgbClr val="000000"/>
                </a:solidFill>
                <a:latin typeface="Arial" charset="0"/>
              </a:rPr>
              <a:t>Timelines for restoring service</a:t>
            </a:r>
          </a:p>
        </p:txBody>
      </p:sp>
      <p:sp>
        <p:nvSpPr>
          <p:cNvPr id="14" name="AutoShape 11"/>
          <p:cNvSpPr>
            <a:spLocks noChangeArrowheads="1"/>
          </p:cNvSpPr>
          <p:nvPr/>
        </p:nvSpPr>
        <p:spPr bwMode="auto">
          <a:xfrm>
            <a:off x="3371850" y="5000058"/>
            <a:ext cx="2546350" cy="749773"/>
          </a:xfrm>
          <a:prstGeom prst="roundRect">
            <a:avLst>
              <a:gd name="adj" fmla="val 16667"/>
            </a:avLst>
          </a:prstGeom>
          <a:solidFill>
            <a:srgbClr val="4E84C4"/>
          </a:solidFill>
          <a:ln w="12700" algn="ctr">
            <a:noFill/>
            <a:round/>
            <a:headEnd/>
            <a:tailEnd/>
          </a:ln>
          <a:effectLst/>
          <a:scene3d>
            <a:camera prst="orthographicFront">
              <a:rot lat="0" lon="0" rev="0"/>
            </a:camera>
            <a:lightRig rig="balanced" dir="t">
              <a:rot lat="0" lon="0" rev="8700000"/>
            </a:lightRig>
          </a:scene3d>
          <a:sp3d>
            <a:bevelT w="190500" h="38100"/>
          </a:sp3d>
        </p:spPr>
        <p:txBody>
          <a:bodyPr anchor="b"/>
          <a:lstStyle/>
          <a:p>
            <a:pPr marL="120650" indent="-120650" algn="ctr">
              <a:buClr>
                <a:srgbClr val="4E84C4"/>
              </a:buClr>
              <a:defRPr/>
            </a:pPr>
            <a:r>
              <a:rPr lang="en-US" sz="1300" b="1" dirty="0">
                <a:solidFill>
                  <a:srgbClr val="FFFFFF"/>
                </a:solidFill>
                <a:latin typeface="Arial" charset="0"/>
              </a:rPr>
              <a:t>Enhance Productivity</a:t>
            </a:r>
          </a:p>
        </p:txBody>
      </p:sp>
      <p:sp>
        <p:nvSpPr>
          <p:cNvPr id="15" name="AutoShape 12"/>
          <p:cNvSpPr>
            <a:spLocks noChangeArrowheads="1"/>
          </p:cNvSpPr>
          <p:nvPr/>
        </p:nvSpPr>
        <p:spPr bwMode="auto">
          <a:xfrm>
            <a:off x="3354388" y="2379662"/>
            <a:ext cx="2547937" cy="3020097"/>
          </a:xfrm>
          <a:prstGeom prst="roundRect">
            <a:avLst>
              <a:gd name="adj" fmla="val 16667"/>
            </a:avLst>
          </a:prstGeom>
          <a:solidFill>
            <a:srgbClr val="F2F1B6"/>
          </a:solidFill>
          <a:ln w="12700" algn="ctr">
            <a:noFill/>
            <a:round/>
            <a:headEnd/>
            <a:tailEnd/>
          </a:ln>
          <a:effectLst/>
          <a:scene3d>
            <a:camera prst="orthographicFront">
              <a:rot lat="0" lon="0" rev="0"/>
            </a:camera>
            <a:lightRig rig="balanced" dir="t">
              <a:rot lat="0" lon="0" rev="8700000"/>
            </a:lightRig>
          </a:scene3d>
          <a:sp3d>
            <a:bevelT w="190500" h="38100"/>
          </a:sp3d>
        </p:spPr>
        <p:txBody>
          <a:bodyPr lIns="45720" rIns="45720"/>
          <a:lstStyle/>
          <a:p>
            <a:pPr marL="120650" indent="-120650">
              <a:buClr>
                <a:srgbClr val="4E84C4"/>
              </a:buClr>
              <a:buFontTx/>
              <a:buChar char="•"/>
              <a:defRPr/>
            </a:pPr>
            <a:r>
              <a:rPr lang="en-US" sz="1200" dirty="0">
                <a:solidFill>
                  <a:srgbClr val="000000"/>
                </a:solidFill>
                <a:latin typeface="Arial" charset="0"/>
              </a:rPr>
              <a:t>Response times of front-end IT Applications for key transactions</a:t>
            </a:r>
          </a:p>
          <a:p>
            <a:pPr marL="120650" indent="-120650">
              <a:buClr>
                <a:srgbClr val="4E84C4"/>
              </a:buClr>
              <a:buFontTx/>
              <a:buChar char="•"/>
              <a:defRPr/>
            </a:pPr>
            <a:r>
              <a:rPr lang="en-US" sz="1200" dirty="0">
                <a:solidFill>
                  <a:srgbClr val="000000"/>
                </a:solidFill>
                <a:latin typeface="Arial" charset="0"/>
              </a:rPr>
              <a:t>Availability of IT applications </a:t>
            </a:r>
          </a:p>
          <a:p>
            <a:pPr marL="120650" indent="-120650">
              <a:buClr>
                <a:srgbClr val="4E84C4"/>
              </a:buClr>
              <a:buFontTx/>
              <a:buChar char="•"/>
              <a:defRPr/>
            </a:pPr>
            <a:r>
              <a:rPr lang="en-US" sz="1200" dirty="0">
                <a:solidFill>
                  <a:srgbClr val="000000"/>
                </a:solidFill>
                <a:latin typeface="Arial" charset="0"/>
              </a:rPr>
              <a:t>Systems Down time mgmt.</a:t>
            </a:r>
          </a:p>
          <a:p>
            <a:pPr marL="120650" indent="-120650">
              <a:buClr>
                <a:srgbClr val="4E84C4"/>
              </a:buClr>
              <a:buFontTx/>
              <a:buChar char="•"/>
              <a:defRPr/>
            </a:pPr>
            <a:r>
              <a:rPr lang="en-US" sz="1200" dirty="0">
                <a:solidFill>
                  <a:srgbClr val="000000"/>
                </a:solidFill>
                <a:latin typeface="Arial" charset="0"/>
              </a:rPr>
              <a:t>Scalability</a:t>
            </a:r>
          </a:p>
          <a:p>
            <a:pPr marL="120650" indent="-120650">
              <a:buClr>
                <a:srgbClr val="4E84C4"/>
              </a:buClr>
              <a:defRPr/>
            </a:pPr>
            <a:endParaRPr lang="en-US" sz="1200" dirty="0">
              <a:solidFill>
                <a:srgbClr val="000000"/>
              </a:solidFill>
              <a:latin typeface="Arial" charset="0"/>
            </a:endParaRPr>
          </a:p>
        </p:txBody>
      </p:sp>
      <p:sp>
        <p:nvSpPr>
          <p:cNvPr id="16" name="AutoShape 13"/>
          <p:cNvSpPr>
            <a:spLocks noChangeArrowheads="1"/>
          </p:cNvSpPr>
          <p:nvPr/>
        </p:nvSpPr>
        <p:spPr bwMode="auto">
          <a:xfrm>
            <a:off x="6375400" y="5000058"/>
            <a:ext cx="2546350" cy="749773"/>
          </a:xfrm>
          <a:prstGeom prst="roundRect">
            <a:avLst>
              <a:gd name="adj" fmla="val 16667"/>
            </a:avLst>
          </a:prstGeom>
          <a:solidFill>
            <a:srgbClr val="4E84C4"/>
          </a:solidFill>
          <a:ln w="12700" algn="ctr">
            <a:noFill/>
            <a:round/>
            <a:headEnd/>
            <a:tailEnd/>
          </a:ln>
          <a:effectLst/>
          <a:scene3d>
            <a:camera prst="orthographicFront">
              <a:rot lat="0" lon="0" rev="0"/>
            </a:camera>
            <a:lightRig rig="balanced" dir="t">
              <a:rot lat="0" lon="0" rev="8700000"/>
            </a:lightRig>
          </a:scene3d>
          <a:sp3d>
            <a:bevelT w="190500" h="38100"/>
          </a:sp3d>
        </p:spPr>
        <p:txBody>
          <a:bodyPr anchor="b"/>
          <a:lstStyle/>
          <a:p>
            <a:pPr marL="120650" indent="-120650" algn="ctr">
              <a:buClr>
                <a:srgbClr val="4E84C4"/>
              </a:buClr>
              <a:defRPr/>
            </a:pPr>
            <a:r>
              <a:rPr lang="en-US" sz="1300" b="1" dirty="0">
                <a:solidFill>
                  <a:srgbClr val="FFFFFF"/>
                </a:solidFill>
                <a:latin typeface="Arial" charset="0"/>
              </a:rPr>
              <a:t>Faster Time-to-Market</a:t>
            </a:r>
          </a:p>
        </p:txBody>
      </p:sp>
      <p:sp>
        <p:nvSpPr>
          <p:cNvPr id="17" name="AutoShape 14"/>
          <p:cNvSpPr>
            <a:spLocks noChangeArrowheads="1"/>
          </p:cNvSpPr>
          <p:nvPr/>
        </p:nvSpPr>
        <p:spPr bwMode="auto">
          <a:xfrm>
            <a:off x="6357938" y="2379662"/>
            <a:ext cx="2547937" cy="3020097"/>
          </a:xfrm>
          <a:prstGeom prst="roundRect">
            <a:avLst>
              <a:gd name="adj" fmla="val 16667"/>
            </a:avLst>
          </a:prstGeom>
          <a:solidFill>
            <a:srgbClr val="FEE7C2"/>
          </a:solidFill>
          <a:ln w="12700" algn="ctr">
            <a:noFill/>
            <a:round/>
            <a:headEnd/>
            <a:tailEnd/>
          </a:ln>
          <a:effectLst/>
          <a:scene3d>
            <a:camera prst="orthographicFront">
              <a:rot lat="0" lon="0" rev="0"/>
            </a:camera>
            <a:lightRig rig="balanced" dir="t">
              <a:rot lat="0" lon="0" rev="8700000"/>
            </a:lightRig>
          </a:scene3d>
          <a:sp3d>
            <a:bevelT w="190500" h="38100"/>
          </a:sp3d>
        </p:spPr>
        <p:txBody>
          <a:bodyPr lIns="45720" rIns="45720"/>
          <a:lstStyle/>
          <a:p>
            <a:pPr marL="120650" indent="-120650">
              <a:buClr>
                <a:srgbClr val="4E84C4"/>
              </a:buClr>
              <a:buFontTx/>
              <a:buChar char="•"/>
              <a:defRPr/>
            </a:pPr>
            <a:r>
              <a:rPr lang="en-US" sz="1200" dirty="0">
                <a:solidFill>
                  <a:srgbClr val="000000"/>
                </a:solidFill>
                <a:latin typeface="Arial" charset="0"/>
              </a:rPr>
              <a:t>Enhancements</a:t>
            </a:r>
          </a:p>
          <a:p>
            <a:pPr marL="120650" indent="-120650">
              <a:buClr>
                <a:srgbClr val="4E84C4"/>
              </a:buClr>
              <a:buFontTx/>
              <a:buChar char="•"/>
              <a:defRPr/>
            </a:pPr>
            <a:r>
              <a:rPr lang="en-US" sz="1200" dirty="0">
                <a:solidFill>
                  <a:srgbClr val="000000"/>
                </a:solidFill>
                <a:latin typeface="Arial" charset="0"/>
              </a:rPr>
              <a:t>Change management</a:t>
            </a:r>
          </a:p>
          <a:p>
            <a:pPr marL="120650" indent="-120650">
              <a:buClr>
                <a:srgbClr val="4E84C4"/>
              </a:buClr>
              <a:buFontTx/>
              <a:buChar char="•"/>
              <a:defRPr/>
            </a:pPr>
            <a:r>
              <a:rPr lang="en-US" sz="1200" dirty="0">
                <a:solidFill>
                  <a:srgbClr val="000000"/>
                </a:solidFill>
                <a:latin typeface="Arial" charset="0"/>
              </a:rPr>
              <a:t>Problem response &amp; resolution timelines</a:t>
            </a:r>
          </a:p>
          <a:p>
            <a:pPr marL="120650" indent="-120650">
              <a:buClr>
                <a:srgbClr val="4E84C4"/>
              </a:buClr>
              <a:buFontTx/>
              <a:buChar char="•"/>
              <a:defRPr/>
            </a:pPr>
            <a:r>
              <a:rPr lang="en-US" sz="1200" dirty="0">
                <a:solidFill>
                  <a:srgbClr val="000000"/>
                </a:solidFill>
                <a:latin typeface="Arial" charset="0"/>
              </a:rPr>
              <a:t>New Application Rollouts</a:t>
            </a:r>
          </a:p>
          <a:p>
            <a:pPr marL="120650" indent="-120650">
              <a:buClr>
                <a:srgbClr val="4E84C4"/>
              </a:buClr>
              <a:buFontTx/>
              <a:buChar char="•"/>
              <a:defRPr/>
            </a:pPr>
            <a:r>
              <a:rPr lang="en-US" sz="1200" dirty="0">
                <a:solidFill>
                  <a:srgbClr val="000000"/>
                </a:solidFill>
                <a:latin typeface="Arial" charset="0"/>
              </a:rPr>
              <a:t>Schedules and Slippages</a:t>
            </a:r>
          </a:p>
          <a:p>
            <a:pPr marL="120650" indent="-120650">
              <a:buClr>
                <a:srgbClr val="4E84C4"/>
              </a:buClr>
              <a:buFontTx/>
              <a:buChar char="•"/>
              <a:defRPr/>
            </a:pPr>
            <a:r>
              <a:rPr lang="en-US" sz="1200" dirty="0">
                <a:solidFill>
                  <a:srgbClr val="000000"/>
                </a:solidFill>
                <a:latin typeface="Arial" charset="0"/>
              </a:rPr>
              <a:t>Defect Prevention</a:t>
            </a:r>
          </a:p>
        </p:txBody>
      </p:sp>
      <p:sp>
        <p:nvSpPr>
          <p:cNvPr id="57374" name="WordArt 15"/>
          <p:cNvSpPr>
            <a:spLocks noChangeArrowheads="1" noChangeShapeType="1" noTextEdit="1"/>
          </p:cNvSpPr>
          <p:nvPr/>
        </p:nvSpPr>
        <p:spPr bwMode="auto">
          <a:xfrm>
            <a:off x="6335713" y="2005199"/>
            <a:ext cx="2613025" cy="990600"/>
          </a:xfrm>
          <a:prstGeom prst="rect">
            <a:avLst/>
          </a:prstGeom>
        </p:spPr>
        <p:txBody>
          <a:bodyPr spcFirstLastPara="1" wrap="none" fromWordArt="1">
            <a:prstTxWarp prst="textArchUp">
              <a:avLst>
                <a:gd name="adj" fmla="val 11790684"/>
              </a:avLst>
            </a:prstTxWarp>
          </a:bodyPr>
          <a:lstStyle/>
          <a:p>
            <a:pPr algn="ctr"/>
            <a:r>
              <a:rPr lang="en-US" sz="2800" kern="10">
                <a:ln w="9525">
                  <a:solidFill>
                    <a:srgbClr val="000000"/>
                  </a:solidFill>
                  <a:round/>
                  <a:headEnd/>
                  <a:tailEnd/>
                </a:ln>
                <a:solidFill>
                  <a:srgbClr val="000000"/>
                </a:solidFill>
                <a:latin typeface="Arial"/>
                <a:cs typeface="Arial"/>
              </a:rPr>
              <a:t>IT Delivery Related SLAs</a:t>
            </a:r>
          </a:p>
        </p:txBody>
      </p:sp>
      <p:sp>
        <p:nvSpPr>
          <p:cNvPr id="19" name="AutoShape 16"/>
          <p:cNvSpPr>
            <a:spLocks noChangeArrowheads="1"/>
          </p:cNvSpPr>
          <p:nvPr/>
        </p:nvSpPr>
        <p:spPr bwMode="auto">
          <a:xfrm>
            <a:off x="371475" y="5791200"/>
            <a:ext cx="2546350" cy="563563"/>
          </a:xfrm>
          <a:prstGeom prst="octagon">
            <a:avLst>
              <a:gd name="adj" fmla="val 29287"/>
            </a:avLst>
          </a:prstGeom>
          <a:solidFill>
            <a:srgbClr val="CBEAC8"/>
          </a:solidFill>
          <a:ln w="12700" algn="ctr">
            <a:noFill/>
            <a:miter lim="800000"/>
            <a:headEnd/>
            <a:tailEnd/>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marL="120650" indent="-120650" algn="ctr">
              <a:buClr>
                <a:srgbClr val="4E84C4"/>
              </a:buClr>
              <a:defRPr/>
            </a:pPr>
            <a:r>
              <a:rPr lang="en-US" sz="1100" b="1" dirty="0">
                <a:solidFill>
                  <a:srgbClr val="000000"/>
                </a:solidFill>
                <a:latin typeface="Arial" charset="0"/>
              </a:rPr>
              <a:t>CMMi Level 5 Maturity </a:t>
            </a:r>
          </a:p>
          <a:p>
            <a:pPr marL="120650" indent="-120650" algn="ctr">
              <a:buClr>
                <a:srgbClr val="4E84C4"/>
              </a:buClr>
              <a:defRPr/>
            </a:pPr>
            <a:r>
              <a:rPr lang="en-US" sz="1100" b="1" dirty="0">
                <a:solidFill>
                  <a:srgbClr val="000000"/>
                </a:solidFill>
                <a:latin typeface="Arial" charset="0"/>
              </a:rPr>
              <a:t>Six-Sigma for Billing Operations</a:t>
            </a:r>
          </a:p>
        </p:txBody>
      </p:sp>
      <p:sp>
        <p:nvSpPr>
          <p:cNvPr id="20" name="AutoShape 17"/>
          <p:cNvSpPr>
            <a:spLocks noChangeArrowheads="1"/>
          </p:cNvSpPr>
          <p:nvPr/>
        </p:nvSpPr>
        <p:spPr bwMode="auto">
          <a:xfrm>
            <a:off x="3395663" y="5791200"/>
            <a:ext cx="5521325" cy="563563"/>
          </a:xfrm>
          <a:prstGeom prst="octagon">
            <a:avLst>
              <a:gd name="adj" fmla="val 29287"/>
            </a:avLst>
          </a:prstGeom>
          <a:solidFill>
            <a:srgbClr val="CBEAC8"/>
          </a:solidFill>
          <a:ln w="12700" algn="ctr">
            <a:noFill/>
            <a:miter lim="800000"/>
            <a:headEnd/>
            <a:tailEnd/>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lstStyle/>
          <a:p>
            <a:pPr marL="120650" indent="-120650" algn="ctr">
              <a:buClr>
                <a:srgbClr val="4E84C4"/>
              </a:buClr>
              <a:defRPr/>
            </a:pPr>
            <a:r>
              <a:rPr lang="en-US" sz="1100" b="1" dirty="0">
                <a:solidFill>
                  <a:srgbClr val="000000"/>
                </a:solidFill>
                <a:latin typeface="Arial" charset="0"/>
              </a:rPr>
              <a:t>Implementation of TL9000</a:t>
            </a:r>
          </a:p>
          <a:p>
            <a:pPr marL="120650" indent="-120650" algn="ctr">
              <a:buClr>
                <a:srgbClr val="4E84C4"/>
              </a:buClr>
              <a:defRPr/>
            </a:pPr>
            <a:r>
              <a:rPr lang="en-US" sz="1100" b="1" dirty="0">
                <a:solidFill>
                  <a:srgbClr val="000000"/>
                </a:solidFill>
                <a:latin typeface="Arial" charset="0"/>
              </a:rPr>
              <a:t>Regular benchmarking  </a:t>
            </a:r>
          </a:p>
        </p:txBody>
      </p:sp>
      <p:sp>
        <p:nvSpPr>
          <p:cNvPr id="21"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43</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91" name="Rectangle 15"/>
          <p:cNvSpPr>
            <a:spLocks noChangeArrowheads="1"/>
          </p:cNvSpPr>
          <p:nvPr/>
        </p:nvSpPr>
        <p:spPr bwMode="auto">
          <a:xfrm>
            <a:off x="292100" y="2971800"/>
            <a:ext cx="8318500" cy="541338"/>
          </a:xfrm>
          <a:prstGeom prst="rect">
            <a:avLst/>
          </a:prstGeom>
          <a:noFill/>
          <a:ln w="9525">
            <a:noFill/>
            <a:miter lim="800000"/>
            <a:headEnd/>
            <a:tailEnd/>
          </a:ln>
          <a:effectLst/>
        </p:spPr>
        <p:txBody>
          <a:bodyPr anchor="ctr"/>
          <a:lstStyle/>
          <a:p>
            <a:r>
              <a:rPr lang="en-US" sz="2400" b="1" dirty="0" smtClean="0">
                <a:solidFill>
                  <a:schemeClr val="bg1"/>
                </a:solidFill>
                <a:latin typeface="Myriad Pro"/>
                <a:ea typeface="+mj-ea"/>
                <a:cs typeface="+mj-cs"/>
              </a:rPr>
              <a:t>Case Study</a:t>
            </a:r>
            <a:r>
              <a:rPr lang="en-US" sz="2400" dirty="0" smtClean="0">
                <a:latin typeface="Myriad Pro"/>
              </a:rPr>
              <a:t/>
            </a:r>
            <a:br>
              <a:rPr lang="en-US" sz="2400" dirty="0" smtClean="0">
                <a:latin typeface="Myriad Pro"/>
              </a:rPr>
            </a:br>
            <a:r>
              <a:rPr lang="en-US" sz="2400" dirty="0" smtClean="0">
                <a:solidFill>
                  <a:schemeClr val="bg1"/>
                </a:solidFill>
                <a:latin typeface="Myriad Pro"/>
              </a:rPr>
              <a:t>NGN Transformation - For a large UK based Convergent Service Provider</a:t>
            </a:r>
            <a:endParaRPr lang="en-US" sz="2400" b="1" dirty="0" smtClean="0">
              <a:solidFill>
                <a:schemeClr val="bg1"/>
              </a:solidFill>
              <a:latin typeface="Myriad Pro"/>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1295400" y="128587"/>
            <a:ext cx="8753475" cy="481013"/>
          </a:xfrm>
        </p:spPr>
        <p:txBody>
          <a:bodyPr vert="horz" lIns="91440" tIns="45720" rIns="91440" bIns="45720" rtlCol="0" anchor="ctr">
            <a:noAutofit/>
          </a:bodyPr>
          <a:lstStyle/>
          <a:p>
            <a:r>
              <a:rPr lang="en-US" dirty="0"/>
              <a:t>Relationship History</a:t>
            </a:r>
          </a:p>
        </p:txBody>
      </p:sp>
      <p:sp>
        <p:nvSpPr>
          <p:cNvPr id="59395" name="Slide Number Placeholder 3"/>
          <p:cNvSpPr>
            <a:spLocks noGrp="1"/>
          </p:cNvSpPr>
          <p:nvPr>
            <p:ph type="sldNum" sz="quarter" idx="10"/>
          </p:nvPr>
        </p:nvSpPr>
        <p:spPr>
          <a:noFill/>
        </p:spPr>
        <p:txBody>
          <a:bodyPr/>
          <a:lstStyle/>
          <a:p>
            <a:r>
              <a:rPr lang="en-US" smtClean="0">
                <a:latin typeface="Arial" pitchFamily="34" charset="0"/>
              </a:rPr>
              <a:t>- </a:t>
            </a:r>
            <a:fld id="{B930D252-232A-40A8-AAF6-3FAE90B441AF}" type="slidenum">
              <a:rPr lang="en-US" smtClean="0">
                <a:latin typeface="Arial" pitchFamily="34" charset="0"/>
              </a:rPr>
              <a:pPr/>
              <a:t>45</a:t>
            </a:fld>
            <a:r>
              <a:rPr lang="en-US" smtClean="0">
                <a:latin typeface="Arial" pitchFamily="34" charset="0"/>
              </a:rPr>
              <a:t> -</a:t>
            </a:r>
          </a:p>
        </p:txBody>
      </p:sp>
      <p:sp>
        <p:nvSpPr>
          <p:cNvPr id="5" name="Rectangle 18"/>
          <p:cNvSpPr>
            <a:spLocks noChangeArrowheads="1"/>
          </p:cNvSpPr>
          <p:nvPr/>
        </p:nvSpPr>
        <p:spPr bwMode="auto">
          <a:xfrm>
            <a:off x="336176" y="874056"/>
            <a:ext cx="8564937" cy="726144"/>
          </a:xfrm>
          <a:prstGeom prst="roundRect">
            <a:avLst/>
          </a:prstGeom>
          <a:solidFill>
            <a:srgbClr val="FFF5B2"/>
          </a:solidFill>
          <a:ln w="12700" algn="ctr">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45720" rIns="45720"/>
          <a:lstStyle/>
          <a:p>
            <a:pPr marL="169863" indent="-169863">
              <a:spcBef>
                <a:spcPct val="20000"/>
              </a:spcBef>
              <a:buClr>
                <a:srgbClr val="4E84C4"/>
              </a:buClr>
              <a:defRPr/>
            </a:pPr>
            <a:r>
              <a:rPr lang="en-US" sz="1350" dirty="0" smtClean="0"/>
              <a:t>    In </a:t>
            </a:r>
            <a:r>
              <a:rPr lang="en-US" sz="1350" dirty="0"/>
              <a:t>over a </a:t>
            </a:r>
            <a:r>
              <a:rPr lang="en-US" sz="1350" b="1" dirty="0"/>
              <a:t>decade’s </a:t>
            </a:r>
            <a:r>
              <a:rPr lang="en-US" sz="1350" dirty="0"/>
              <a:t>relationship with UK Operator from being an </a:t>
            </a:r>
            <a:r>
              <a:rPr lang="en-US" sz="1350" b="1" dirty="0"/>
              <a:t>IT supplier</a:t>
            </a:r>
            <a:r>
              <a:rPr lang="en-US" sz="1350" dirty="0"/>
              <a:t> to becoming a </a:t>
            </a:r>
            <a:r>
              <a:rPr lang="en-US" sz="1350" b="1" dirty="0"/>
              <a:t>strategic partner</a:t>
            </a:r>
            <a:r>
              <a:rPr lang="en-US" sz="1350" dirty="0"/>
              <a:t>, TCS has actively participated in shaping and realizing client’s </a:t>
            </a:r>
            <a:r>
              <a:rPr lang="en-US" sz="1350" b="1" dirty="0"/>
              <a:t>business objective</a:t>
            </a:r>
            <a:r>
              <a:rPr lang="en-US" sz="1350" dirty="0"/>
              <a:t> of enhanced </a:t>
            </a:r>
            <a:r>
              <a:rPr lang="en-US" sz="1350" b="1" dirty="0"/>
              <a:t>customer experience. </a:t>
            </a:r>
          </a:p>
        </p:txBody>
      </p:sp>
      <p:grpSp>
        <p:nvGrpSpPr>
          <p:cNvPr id="2" name="Group 28"/>
          <p:cNvGrpSpPr>
            <a:grpSpLocks/>
          </p:cNvGrpSpPr>
          <p:nvPr/>
        </p:nvGrpSpPr>
        <p:grpSpPr bwMode="auto">
          <a:xfrm>
            <a:off x="280988" y="1498600"/>
            <a:ext cx="8594725" cy="1670050"/>
            <a:chOff x="280429" y="1714500"/>
            <a:chExt cx="8594630" cy="1670050"/>
          </a:xfrm>
        </p:grpSpPr>
        <p:cxnSp>
          <p:nvCxnSpPr>
            <p:cNvPr id="59421" name="Straight Arrow Connector 26"/>
            <p:cNvCxnSpPr>
              <a:cxnSpLocks noChangeShapeType="1"/>
            </p:cNvCxnSpPr>
            <p:nvPr/>
          </p:nvCxnSpPr>
          <p:spPr bwMode="auto">
            <a:xfrm flipV="1">
              <a:off x="484094" y="2863566"/>
              <a:ext cx="8372649" cy="658"/>
            </a:xfrm>
            <a:prstGeom prst="straightConnector1">
              <a:avLst/>
            </a:prstGeom>
            <a:noFill/>
            <a:ln w="38100" algn="ctr">
              <a:solidFill>
                <a:schemeClr val="tx1"/>
              </a:solidFill>
              <a:round/>
              <a:headEnd/>
              <a:tailEnd type="triangle" w="med" len="med"/>
            </a:ln>
          </p:spPr>
        </p:cxnSp>
        <p:sp>
          <p:nvSpPr>
            <p:cNvPr id="59422" name="Rectangle 5" descr="10%"/>
            <p:cNvSpPr>
              <a:spLocks noChangeArrowheads="1"/>
            </p:cNvSpPr>
            <p:nvPr/>
          </p:nvSpPr>
          <p:spPr bwMode="auto">
            <a:xfrm>
              <a:off x="375391" y="3040063"/>
              <a:ext cx="696024" cy="344487"/>
            </a:xfrm>
            <a:prstGeom prst="rect">
              <a:avLst/>
            </a:prstGeom>
            <a:noFill/>
            <a:ln w="12700" algn="ctr">
              <a:noFill/>
              <a:miter lim="800000"/>
              <a:headEnd/>
              <a:tailEnd/>
            </a:ln>
          </p:spPr>
          <p:txBody>
            <a:bodyPr wrap="none" anchor="ctr"/>
            <a:lstStyle/>
            <a:p>
              <a:pPr algn="ctr"/>
              <a:r>
                <a:rPr lang="en-US" sz="1000" b="1">
                  <a:solidFill>
                    <a:srgbClr val="000000"/>
                  </a:solidFill>
                </a:rPr>
                <a:t>1994</a:t>
              </a:r>
            </a:p>
          </p:txBody>
        </p:sp>
        <p:sp>
          <p:nvSpPr>
            <p:cNvPr id="59423" name="Rectangle 6" descr="10%"/>
            <p:cNvSpPr>
              <a:spLocks noChangeArrowheads="1"/>
            </p:cNvSpPr>
            <p:nvPr/>
          </p:nvSpPr>
          <p:spPr bwMode="auto">
            <a:xfrm>
              <a:off x="1684354" y="3040063"/>
              <a:ext cx="696024" cy="344487"/>
            </a:xfrm>
            <a:prstGeom prst="rect">
              <a:avLst/>
            </a:prstGeom>
            <a:noFill/>
            <a:ln w="12700" algn="ctr">
              <a:noFill/>
              <a:miter lim="800000"/>
              <a:headEnd/>
              <a:tailEnd/>
            </a:ln>
          </p:spPr>
          <p:txBody>
            <a:bodyPr wrap="none" anchor="ctr"/>
            <a:lstStyle/>
            <a:p>
              <a:pPr algn="ctr"/>
              <a:r>
                <a:rPr lang="en-US" sz="1000" b="1">
                  <a:solidFill>
                    <a:srgbClr val="000000"/>
                  </a:solidFill>
                </a:rPr>
                <a:t>1996</a:t>
              </a:r>
            </a:p>
          </p:txBody>
        </p:sp>
        <p:sp>
          <p:nvSpPr>
            <p:cNvPr id="59424" name="Rectangle 7" descr="10%"/>
            <p:cNvSpPr>
              <a:spLocks noChangeArrowheads="1"/>
            </p:cNvSpPr>
            <p:nvPr/>
          </p:nvSpPr>
          <p:spPr bwMode="auto">
            <a:xfrm>
              <a:off x="3140674" y="3040063"/>
              <a:ext cx="696024" cy="344487"/>
            </a:xfrm>
            <a:prstGeom prst="rect">
              <a:avLst/>
            </a:prstGeom>
            <a:noFill/>
            <a:ln w="12700" algn="ctr">
              <a:noFill/>
              <a:miter lim="800000"/>
              <a:headEnd/>
              <a:tailEnd/>
            </a:ln>
          </p:spPr>
          <p:txBody>
            <a:bodyPr wrap="none" anchor="ctr"/>
            <a:lstStyle/>
            <a:p>
              <a:pPr algn="ctr"/>
              <a:r>
                <a:rPr lang="en-US" sz="1000" b="1">
                  <a:solidFill>
                    <a:srgbClr val="000000"/>
                  </a:solidFill>
                </a:rPr>
                <a:t>1998</a:t>
              </a:r>
            </a:p>
          </p:txBody>
        </p:sp>
        <p:sp>
          <p:nvSpPr>
            <p:cNvPr id="59425" name="Rectangle 8" descr="10%"/>
            <p:cNvSpPr>
              <a:spLocks noChangeArrowheads="1"/>
            </p:cNvSpPr>
            <p:nvPr/>
          </p:nvSpPr>
          <p:spPr bwMode="auto">
            <a:xfrm>
              <a:off x="4604832" y="3040063"/>
              <a:ext cx="696024" cy="344487"/>
            </a:xfrm>
            <a:prstGeom prst="rect">
              <a:avLst/>
            </a:prstGeom>
            <a:noFill/>
            <a:ln w="12700" algn="ctr">
              <a:noFill/>
              <a:miter lim="800000"/>
              <a:headEnd/>
              <a:tailEnd/>
            </a:ln>
          </p:spPr>
          <p:txBody>
            <a:bodyPr wrap="none" anchor="ctr"/>
            <a:lstStyle/>
            <a:p>
              <a:pPr algn="ctr"/>
              <a:r>
                <a:rPr lang="en-US" sz="1000" b="1">
                  <a:solidFill>
                    <a:srgbClr val="000000"/>
                  </a:solidFill>
                </a:rPr>
                <a:t>2000</a:t>
              </a:r>
            </a:p>
          </p:txBody>
        </p:sp>
        <p:sp>
          <p:nvSpPr>
            <p:cNvPr id="59426" name="Rectangle 9" descr="10%"/>
            <p:cNvSpPr>
              <a:spLocks noChangeArrowheads="1"/>
            </p:cNvSpPr>
            <p:nvPr/>
          </p:nvSpPr>
          <p:spPr bwMode="auto">
            <a:xfrm>
              <a:off x="6072125" y="3040063"/>
              <a:ext cx="696024" cy="344487"/>
            </a:xfrm>
            <a:prstGeom prst="rect">
              <a:avLst/>
            </a:prstGeom>
            <a:noFill/>
            <a:ln w="12700" algn="ctr">
              <a:noFill/>
              <a:miter lim="800000"/>
              <a:headEnd/>
              <a:tailEnd/>
            </a:ln>
          </p:spPr>
          <p:txBody>
            <a:bodyPr wrap="none" anchor="ctr"/>
            <a:lstStyle/>
            <a:p>
              <a:pPr algn="ctr"/>
              <a:r>
                <a:rPr lang="en-US" sz="1000" b="1">
                  <a:solidFill>
                    <a:srgbClr val="000000"/>
                  </a:solidFill>
                </a:rPr>
                <a:t>2002-2005</a:t>
              </a:r>
            </a:p>
          </p:txBody>
        </p:sp>
        <p:grpSp>
          <p:nvGrpSpPr>
            <p:cNvPr id="3" name="Group 27"/>
            <p:cNvGrpSpPr>
              <a:grpSpLocks/>
            </p:cNvGrpSpPr>
            <p:nvPr/>
          </p:nvGrpSpPr>
          <p:grpSpPr bwMode="auto">
            <a:xfrm>
              <a:off x="652860" y="2807541"/>
              <a:ext cx="7469713" cy="150812"/>
              <a:chOff x="652860" y="2820988"/>
              <a:chExt cx="7469713" cy="133350"/>
            </a:xfrm>
          </p:grpSpPr>
          <p:sp>
            <p:nvSpPr>
              <p:cNvPr id="12" name="AutoShape 10"/>
              <p:cNvSpPr>
                <a:spLocks noChangeArrowheads="1"/>
              </p:cNvSpPr>
              <p:nvPr/>
            </p:nvSpPr>
            <p:spPr bwMode="auto">
              <a:xfrm>
                <a:off x="652860" y="2820988"/>
                <a:ext cx="134815" cy="133350"/>
              </a:xfrm>
              <a:prstGeom prst="octagon">
                <a:avLst>
                  <a:gd name="adj" fmla="val 29287"/>
                </a:avLst>
              </a:prstGeom>
              <a:solidFill>
                <a:srgbClr val="4E84C4"/>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endParaRPr lang="en-US" sz="1000" dirty="0">
                  <a:solidFill>
                    <a:srgbClr val="000000"/>
                  </a:solidFill>
                  <a:latin typeface="Arial" charset="0"/>
                </a:endParaRPr>
              </a:p>
            </p:txBody>
          </p:sp>
          <p:sp>
            <p:nvSpPr>
              <p:cNvPr id="13" name="AutoShape 11"/>
              <p:cNvSpPr>
                <a:spLocks noChangeArrowheads="1"/>
              </p:cNvSpPr>
              <p:nvPr/>
            </p:nvSpPr>
            <p:spPr bwMode="auto">
              <a:xfrm>
                <a:off x="1928903" y="2820988"/>
                <a:ext cx="133248" cy="133350"/>
              </a:xfrm>
              <a:prstGeom prst="octagon">
                <a:avLst>
                  <a:gd name="adj" fmla="val 29287"/>
                </a:avLst>
              </a:prstGeom>
              <a:solidFill>
                <a:srgbClr val="4E84C4"/>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endParaRPr lang="en-US" sz="1000" dirty="0">
                  <a:solidFill>
                    <a:srgbClr val="000000"/>
                  </a:solidFill>
                  <a:latin typeface="Arial" charset="0"/>
                </a:endParaRPr>
              </a:p>
            </p:txBody>
          </p:sp>
          <p:sp>
            <p:nvSpPr>
              <p:cNvPr id="14" name="AutoShape 12"/>
              <p:cNvSpPr>
                <a:spLocks noChangeArrowheads="1"/>
              </p:cNvSpPr>
              <p:nvPr/>
            </p:nvSpPr>
            <p:spPr bwMode="auto">
              <a:xfrm>
                <a:off x="3435387" y="2820988"/>
                <a:ext cx="134815" cy="133350"/>
              </a:xfrm>
              <a:prstGeom prst="octagon">
                <a:avLst>
                  <a:gd name="adj" fmla="val 29287"/>
                </a:avLst>
              </a:prstGeom>
              <a:solidFill>
                <a:srgbClr val="4E84C4"/>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endParaRPr lang="en-US" sz="1000" dirty="0">
                  <a:solidFill>
                    <a:srgbClr val="000000"/>
                  </a:solidFill>
                  <a:latin typeface="Arial" charset="0"/>
                </a:endParaRPr>
              </a:p>
            </p:txBody>
          </p:sp>
          <p:sp>
            <p:nvSpPr>
              <p:cNvPr id="15" name="AutoShape 13"/>
              <p:cNvSpPr>
                <a:spLocks noChangeArrowheads="1"/>
              </p:cNvSpPr>
              <p:nvPr/>
            </p:nvSpPr>
            <p:spPr bwMode="auto">
              <a:xfrm>
                <a:off x="4879165" y="2820988"/>
                <a:ext cx="134815" cy="133350"/>
              </a:xfrm>
              <a:prstGeom prst="octagon">
                <a:avLst>
                  <a:gd name="adj" fmla="val 29287"/>
                </a:avLst>
              </a:prstGeom>
              <a:solidFill>
                <a:srgbClr val="4E84C4"/>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endParaRPr lang="en-US" sz="1000" dirty="0">
                  <a:solidFill>
                    <a:srgbClr val="000000"/>
                  </a:solidFill>
                  <a:latin typeface="Arial" charset="0"/>
                </a:endParaRPr>
              </a:p>
            </p:txBody>
          </p:sp>
          <p:sp>
            <p:nvSpPr>
              <p:cNvPr id="16" name="AutoShape 14"/>
              <p:cNvSpPr>
                <a:spLocks noChangeArrowheads="1"/>
              </p:cNvSpPr>
              <p:nvPr/>
            </p:nvSpPr>
            <p:spPr bwMode="auto">
              <a:xfrm>
                <a:off x="6384081" y="2820988"/>
                <a:ext cx="133248" cy="133350"/>
              </a:xfrm>
              <a:prstGeom prst="octagon">
                <a:avLst>
                  <a:gd name="adj" fmla="val 29287"/>
                </a:avLst>
              </a:prstGeom>
              <a:solidFill>
                <a:srgbClr val="4E84C4"/>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endParaRPr lang="en-US" sz="1000" dirty="0">
                  <a:solidFill>
                    <a:srgbClr val="000000"/>
                  </a:solidFill>
                  <a:latin typeface="Arial" charset="0"/>
                </a:endParaRPr>
              </a:p>
            </p:txBody>
          </p:sp>
          <p:sp>
            <p:nvSpPr>
              <p:cNvPr id="17" name="AutoShape 15"/>
              <p:cNvSpPr>
                <a:spLocks noChangeArrowheads="1"/>
              </p:cNvSpPr>
              <p:nvPr/>
            </p:nvSpPr>
            <p:spPr bwMode="auto">
              <a:xfrm>
                <a:off x="7987758" y="2820988"/>
                <a:ext cx="134815" cy="133350"/>
              </a:xfrm>
              <a:prstGeom prst="octagon">
                <a:avLst>
                  <a:gd name="adj" fmla="val 29287"/>
                </a:avLst>
              </a:prstGeom>
              <a:solidFill>
                <a:srgbClr val="4E84C4"/>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endParaRPr lang="en-US" sz="1000" dirty="0">
                  <a:solidFill>
                    <a:srgbClr val="000000"/>
                  </a:solidFill>
                  <a:latin typeface="Arial" charset="0"/>
                </a:endParaRPr>
              </a:p>
            </p:txBody>
          </p:sp>
        </p:grpSp>
        <p:sp>
          <p:nvSpPr>
            <p:cNvPr id="59428" name="Rectangle 16" descr="10%"/>
            <p:cNvSpPr>
              <a:spLocks noChangeArrowheads="1"/>
            </p:cNvSpPr>
            <p:nvPr/>
          </p:nvSpPr>
          <p:spPr bwMode="auto">
            <a:xfrm>
              <a:off x="7667963" y="3040063"/>
              <a:ext cx="696024" cy="344487"/>
            </a:xfrm>
            <a:prstGeom prst="rect">
              <a:avLst/>
            </a:prstGeom>
            <a:noFill/>
            <a:ln w="12700" algn="ctr">
              <a:noFill/>
              <a:miter lim="800000"/>
              <a:headEnd/>
              <a:tailEnd/>
            </a:ln>
          </p:spPr>
          <p:txBody>
            <a:bodyPr wrap="none" anchor="ctr"/>
            <a:lstStyle/>
            <a:p>
              <a:pPr algn="ctr"/>
              <a:r>
                <a:rPr lang="en-US" sz="1000" b="1">
                  <a:solidFill>
                    <a:srgbClr val="000000"/>
                  </a:solidFill>
                </a:rPr>
                <a:t>2006-2007</a:t>
              </a:r>
            </a:p>
          </p:txBody>
        </p:sp>
        <p:sp>
          <p:nvSpPr>
            <p:cNvPr id="59429" name="Rectangle 17" descr="10%"/>
            <p:cNvSpPr>
              <a:spLocks noChangeArrowheads="1"/>
            </p:cNvSpPr>
            <p:nvPr/>
          </p:nvSpPr>
          <p:spPr bwMode="auto">
            <a:xfrm>
              <a:off x="280429" y="2027238"/>
              <a:ext cx="1094199" cy="630237"/>
            </a:xfrm>
            <a:prstGeom prst="rect">
              <a:avLst/>
            </a:prstGeom>
            <a:noFill/>
            <a:ln w="12700" algn="ctr">
              <a:noFill/>
              <a:miter lim="800000"/>
              <a:headEnd/>
              <a:tailEnd/>
            </a:ln>
          </p:spPr>
          <p:txBody>
            <a:bodyPr wrap="none" anchor="ctr"/>
            <a:lstStyle/>
            <a:p>
              <a:r>
                <a:rPr lang="en-US" sz="1000" b="1">
                  <a:solidFill>
                    <a:srgbClr val="000000"/>
                  </a:solidFill>
                </a:rPr>
                <a:t>Sub-contract</a:t>
              </a:r>
            </a:p>
            <a:p>
              <a:r>
                <a:rPr lang="en-US" sz="1000" b="1">
                  <a:solidFill>
                    <a:srgbClr val="000000"/>
                  </a:solidFill>
                </a:rPr>
                <a:t>Professional </a:t>
              </a:r>
            </a:p>
            <a:p>
              <a:r>
                <a:rPr lang="en-US" sz="1000" b="1">
                  <a:solidFill>
                    <a:srgbClr val="000000"/>
                  </a:solidFill>
                </a:rPr>
                <a:t>Services</a:t>
              </a:r>
            </a:p>
          </p:txBody>
        </p:sp>
        <p:sp>
          <p:nvSpPr>
            <p:cNvPr id="59430" name="Rectangle 18" descr="10%"/>
            <p:cNvSpPr>
              <a:spLocks noChangeArrowheads="1"/>
            </p:cNvSpPr>
            <p:nvPr/>
          </p:nvSpPr>
          <p:spPr bwMode="auto">
            <a:xfrm>
              <a:off x="1507876" y="2027238"/>
              <a:ext cx="1094199" cy="630237"/>
            </a:xfrm>
            <a:prstGeom prst="rect">
              <a:avLst/>
            </a:prstGeom>
            <a:noFill/>
            <a:ln w="12700" algn="ctr">
              <a:noFill/>
              <a:miter lim="800000"/>
              <a:headEnd/>
              <a:tailEnd/>
            </a:ln>
          </p:spPr>
          <p:txBody>
            <a:bodyPr wrap="none" anchor="ctr"/>
            <a:lstStyle/>
            <a:p>
              <a:r>
                <a:rPr lang="en-US" sz="1000" b="1">
                  <a:solidFill>
                    <a:srgbClr val="000000"/>
                  </a:solidFill>
                </a:rPr>
                <a:t>Setup ODC</a:t>
              </a:r>
            </a:p>
            <a:p>
              <a:r>
                <a:rPr lang="en-US" sz="1000" b="1">
                  <a:solidFill>
                    <a:srgbClr val="000000"/>
                  </a:solidFill>
                </a:rPr>
                <a:t>Develop Apps</a:t>
              </a:r>
            </a:p>
          </p:txBody>
        </p:sp>
        <p:sp>
          <p:nvSpPr>
            <p:cNvPr id="59431" name="Rectangle 19" descr="10%"/>
            <p:cNvSpPr>
              <a:spLocks noChangeArrowheads="1"/>
            </p:cNvSpPr>
            <p:nvPr/>
          </p:nvSpPr>
          <p:spPr bwMode="auto">
            <a:xfrm>
              <a:off x="2851327" y="2006600"/>
              <a:ext cx="1376371" cy="752475"/>
            </a:xfrm>
            <a:prstGeom prst="rect">
              <a:avLst/>
            </a:prstGeom>
            <a:noFill/>
            <a:ln w="12700" algn="ctr">
              <a:noFill/>
              <a:miter lim="800000"/>
              <a:headEnd/>
              <a:tailEnd/>
            </a:ln>
          </p:spPr>
          <p:txBody>
            <a:bodyPr wrap="none" anchor="ctr"/>
            <a:lstStyle/>
            <a:p>
              <a:r>
                <a:rPr lang="en-US" sz="1000" b="1">
                  <a:solidFill>
                    <a:srgbClr val="000000"/>
                  </a:solidFill>
                </a:rPr>
                <a:t>TCS staff rampup </a:t>
              </a:r>
            </a:p>
            <a:p>
              <a:r>
                <a:rPr lang="en-US" sz="1000" b="1">
                  <a:solidFill>
                    <a:srgbClr val="000000"/>
                  </a:solidFill>
                </a:rPr>
                <a:t>into solution design </a:t>
              </a:r>
            </a:p>
            <a:p>
              <a:r>
                <a:rPr lang="en-US" sz="1000" b="1">
                  <a:solidFill>
                    <a:srgbClr val="000000"/>
                  </a:solidFill>
                </a:rPr>
                <a:t>&amp; Delivery mgmt </a:t>
              </a:r>
            </a:p>
            <a:p>
              <a:r>
                <a:rPr lang="en-US" sz="1000" b="1">
                  <a:solidFill>
                    <a:srgbClr val="000000"/>
                  </a:solidFill>
                </a:rPr>
                <a:t>Own Applications</a:t>
              </a:r>
            </a:p>
          </p:txBody>
        </p:sp>
        <p:sp>
          <p:nvSpPr>
            <p:cNvPr id="59432" name="Rectangle 20" descr="10%"/>
            <p:cNvSpPr>
              <a:spLocks noChangeArrowheads="1"/>
            </p:cNvSpPr>
            <p:nvPr/>
          </p:nvSpPr>
          <p:spPr bwMode="auto">
            <a:xfrm>
              <a:off x="4321755" y="2014538"/>
              <a:ext cx="1282314" cy="700087"/>
            </a:xfrm>
            <a:prstGeom prst="rect">
              <a:avLst/>
            </a:prstGeom>
            <a:noFill/>
            <a:ln w="12700" algn="ctr">
              <a:noFill/>
              <a:miter lim="800000"/>
              <a:headEnd/>
              <a:tailEnd/>
            </a:ln>
          </p:spPr>
          <p:txBody>
            <a:bodyPr wrap="none" anchor="ctr"/>
            <a:lstStyle/>
            <a:p>
              <a:r>
                <a:rPr lang="en-US" sz="1000" b="1">
                  <a:solidFill>
                    <a:srgbClr val="000000"/>
                  </a:solidFill>
                </a:rPr>
                <a:t>Evolve as </a:t>
              </a:r>
            </a:p>
            <a:p>
              <a:r>
                <a:rPr lang="en-US" sz="1000" b="1">
                  <a:solidFill>
                    <a:srgbClr val="000000"/>
                  </a:solidFill>
                </a:rPr>
                <a:t>Strategic Partner, </a:t>
              </a:r>
            </a:p>
            <a:p>
              <a:r>
                <a:rPr lang="en-US" sz="1000" b="1">
                  <a:solidFill>
                    <a:srgbClr val="000000"/>
                  </a:solidFill>
                </a:rPr>
                <a:t>Consultancy</a:t>
              </a:r>
            </a:p>
          </p:txBody>
        </p:sp>
        <p:sp>
          <p:nvSpPr>
            <p:cNvPr id="59433" name="Rectangle 21" descr="10%"/>
            <p:cNvSpPr>
              <a:spLocks noChangeArrowheads="1"/>
            </p:cNvSpPr>
            <p:nvPr/>
          </p:nvSpPr>
          <p:spPr bwMode="auto">
            <a:xfrm>
              <a:off x="5724776" y="2027238"/>
              <a:ext cx="1395183" cy="706437"/>
            </a:xfrm>
            <a:prstGeom prst="rect">
              <a:avLst/>
            </a:prstGeom>
            <a:noFill/>
            <a:ln w="12700" algn="ctr">
              <a:noFill/>
              <a:miter lim="800000"/>
              <a:headEnd/>
              <a:tailEnd/>
            </a:ln>
          </p:spPr>
          <p:txBody>
            <a:bodyPr wrap="none" anchor="ctr"/>
            <a:lstStyle/>
            <a:p>
              <a:r>
                <a:rPr lang="en-US" sz="1000" b="1">
                  <a:solidFill>
                    <a:srgbClr val="000000"/>
                  </a:solidFill>
                </a:rPr>
                <a:t>Delivery of complex </a:t>
              </a:r>
            </a:p>
            <a:p>
              <a:r>
                <a:rPr lang="en-US" sz="1000" b="1">
                  <a:solidFill>
                    <a:srgbClr val="000000"/>
                  </a:solidFill>
                </a:rPr>
                <a:t>Programmes, End to </a:t>
              </a:r>
            </a:p>
            <a:p>
              <a:r>
                <a:rPr lang="en-US" sz="1000" b="1">
                  <a:solidFill>
                    <a:srgbClr val="000000"/>
                  </a:solidFill>
                </a:rPr>
                <a:t>End Program &amp; </a:t>
              </a:r>
            </a:p>
            <a:p>
              <a:r>
                <a:rPr lang="en-US" sz="1000" b="1">
                  <a:solidFill>
                    <a:srgbClr val="000000"/>
                  </a:solidFill>
                </a:rPr>
                <a:t>Delivery Management</a:t>
              </a:r>
            </a:p>
          </p:txBody>
        </p:sp>
        <p:sp>
          <p:nvSpPr>
            <p:cNvPr id="59434" name="Rectangle 22" descr="10%"/>
            <p:cNvSpPr>
              <a:spLocks noChangeArrowheads="1"/>
            </p:cNvSpPr>
            <p:nvPr/>
          </p:nvSpPr>
          <p:spPr bwMode="auto">
            <a:xfrm>
              <a:off x="7232754" y="1714500"/>
              <a:ext cx="1642305" cy="1095375"/>
            </a:xfrm>
            <a:prstGeom prst="rect">
              <a:avLst/>
            </a:prstGeom>
            <a:noFill/>
            <a:ln w="12700" algn="ctr">
              <a:noFill/>
              <a:miter lim="800000"/>
              <a:headEnd/>
              <a:tailEnd/>
            </a:ln>
          </p:spPr>
          <p:txBody>
            <a:bodyPr lIns="45720" rIns="45720" anchor="ctr"/>
            <a:lstStyle/>
            <a:p>
              <a:pPr marL="120650" indent="-120650">
                <a:buClr>
                  <a:srgbClr val="4E84C4"/>
                </a:buClr>
                <a:buFontTx/>
                <a:buChar char="•"/>
              </a:pPr>
              <a:r>
                <a:rPr lang="en-US" sz="1000" b="1" dirty="0">
                  <a:solidFill>
                    <a:srgbClr val="000000"/>
                  </a:solidFill>
                </a:rPr>
                <a:t>Architecture Transformation</a:t>
              </a:r>
            </a:p>
            <a:p>
              <a:pPr marL="120650" indent="-120650">
                <a:buClr>
                  <a:srgbClr val="4E84C4"/>
                </a:buClr>
                <a:buFontTx/>
                <a:buChar char="•"/>
              </a:pPr>
              <a:r>
                <a:rPr lang="en-US" sz="1000" b="1" dirty="0">
                  <a:solidFill>
                    <a:srgbClr val="000000"/>
                  </a:solidFill>
                </a:rPr>
                <a:t>Managed IT Operations &amp; SLA management</a:t>
              </a:r>
            </a:p>
            <a:p>
              <a:pPr marL="120650" indent="-120650">
                <a:buClr>
                  <a:srgbClr val="4E84C4"/>
                </a:buClr>
                <a:buFontTx/>
                <a:buChar char="•"/>
              </a:pPr>
              <a:r>
                <a:rPr lang="en-US" sz="1000" b="1" dirty="0">
                  <a:solidFill>
                    <a:srgbClr val="000000"/>
                  </a:solidFill>
                </a:rPr>
                <a:t>Business Results Delivery</a:t>
              </a:r>
            </a:p>
          </p:txBody>
        </p:sp>
      </p:grpSp>
      <p:cxnSp>
        <p:nvCxnSpPr>
          <p:cNvPr id="59400" name="AutoShape 24"/>
          <p:cNvCxnSpPr>
            <a:cxnSpLocks noChangeShapeType="1"/>
            <a:stCxn id="59401" idx="4"/>
            <a:endCxn id="59401" idx="0"/>
          </p:cNvCxnSpPr>
          <p:nvPr/>
        </p:nvCxnSpPr>
        <p:spPr bwMode="auto">
          <a:xfrm rot="10800000" flipH="1">
            <a:off x="661988" y="4087813"/>
            <a:ext cx="7583487" cy="1587"/>
          </a:xfrm>
          <a:prstGeom prst="bentConnector5">
            <a:avLst>
              <a:gd name="adj1" fmla="val -3014"/>
              <a:gd name="adj2" fmla="val 56755662"/>
              <a:gd name="adj3" fmla="val 103014"/>
            </a:avLst>
          </a:prstGeom>
          <a:noFill/>
          <a:ln w="19050">
            <a:solidFill>
              <a:schemeClr val="tx1"/>
            </a:solidFill>
            <a:miter lim="800000"/>
            <a:headEnd/>
            <a:tailEnd/>
          </a:ln>
        </p:spPr>
      </p:cxnSp>
      <p:sp>
        <p:nvSpPr>
          <p:cNvPr id="59401" name="AutoShape 25"/>
          <p:cNvSpPr>
            <a:spLocks noChangeArrowheads="1"/>
          </p:cNvSpPr>
          <p:nvPr/>
        </p:nvSpPr>
        <p:spPr bwMode="auto">
          <a:xfrm>
            <a:off x="661988" y="3416300"/>
            <a:ext cx="7583487" cy="1344613"/>
          </a:xfrm>
          <a:prstGeom prst="bevel">
            <a:avLst>
              <a:gd name="adj" fmla="val 10208"/>
            </a:avLst>
          </a:prstGeom>
          <a:solidFill>
            <a:srgbClr val="98D591"/>
          </a:solidFill>
          <a:ln w="12700">
            <a:solidFill>
              <a:srgbClr val="969696"/>
            </a:solidFill>
            <a:miter lim="800000"/>
            <a:headEnd/>
            <a:tailEnd/>
          </a:ln>
        </p:spPr>
        <p:txBody>
          <a:bodyPr/>
          <a:lstStyle/>
          <a:p>
            <a:pPr algn="ctr"/>
            <a:r>
              <a:rPr lang="en-US" sz="1200" b="1" dirty="0"/>
              <a:t>Aligning with </a:t>
            </a:r>
            <a:r>
              <a:rPr lang="en-US" sz="1200" b="1" dirty="0" smtClean="0"/>
              <a:t>UK operator drivers </a:t>
            </a:r>
            <a:endParaRPr lang="en-US" sz="1200" b="1" dirty="0"/>
          </a:p>
        </p:txBody>
      </p:sp>
      <p:sp>
        <p:nvSpPr>
          <p:cNvPr id="33" name="AutoShape 26"/>
          <p:cNvSpPr>
            <a:spLocks noChangeArrowheads="1"/>
          </p:cNvSpPr>
          <p:nvPr/>
        </p:nvSpPr>
        <p:spPr bwMode="auto">
          <a:xfrm>
            <a:off x="1068388" y="3963988"/>
            <a:ext cx="2117725" cy="603250"/>
          </a:xfrm>
          <a:prstGeom prst="roundRect">
            <a:avLst>
              <a:gd name="adj" fmla="val 16667"/>
            </a:avLst>
          </a:prstGeom>
          <a:solidFill>
            <a:schemeClr val="bg1"/>
          </a:solidFill>
          <a:ln w="12700">
            <a:noFill/>
            <a:round/>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100" dirty="0">
                <a:solidFill>
                  <a:srgbClr val="000000"/>
                </a:solidFill>
                <a:latin typeface="Arial" charset="0"/>
              </a:rPr>
              <a:t>Generate </a:t>
            </a:r>
            <a:r>
              <a:rPr lang="en-US" sz="1100" b="1" dirty="0">
                <a:solidFill>
                  <a:srgbClr val="000000"/>
                </a:solidFill>
                <a:latin typeface="Arial" charset="0"/>
              </a:rPr>
              <a:t>More Revenues</a:t>
            </a:r>
            <a:r>
              <a:rPr lang="en-US" sz="1100" dirty="0">
                <a:solidFill>
                  <a:srgbClr val="000000"/>
                </a:solidFill>
                <a:latin typeface="Arial" charset="0"/>
              </a:rPr>
              <a:t> through new products/services</a:t>
            </a:r>
          </a:p>
        </p:txBody>
      </p:sp>
      <p:sp>
        <p:nvSpPr>
          <p:cNvPr id="34" name="AutoShape 27"/>
          <p:cNvSpPr>
            <a:spLocks noChangeArrowheads="1"/>
          </p:cNvSpPr>
          <p:nvPr/>
        </p:nvSpPr>
        <p:spPr bwMode="auto">
          <a:xfrm>
            <a:off x="3392488" y="3963988"/>
            <a:ext cx="2117725" cy="603250"/>
          </a:xfrm>
          <a:prstGeom prst="roundRect">
            <a:avLst>
              <a:gd name="adj" fmla="val 16667"/>
            </a:avLst>
          </a:prstGeom>
          <a:solidFill>
            <a:schemeClr val="bg1"/>
          </a:solidFill>
          <a:ln w="12700">
            <a:noFill/>
            <a:round/>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100" dirty="0">
                <a:solidFill>
                  <a:srgbClr val="000000"/>
                </a:solidFill>
                <a:latin typeface="Arial" charset="0"/>
              </a:rPr>
              <a:t>Improve</a:t>
            </a:r>
            <a:r>
              <a:rPr lang="en-US" sz="1100" b="1" dirty="0">
                <a:solidFill>
                  <a:srgbClr val="000000"/>
                </a:solidFill>
                <a:latin typeface="Arial" charset="0"/>
              </a:rPr>
              <a:t> Operational Efficiency</a:t>
            </a:r>
          </a:p>
        </p:txBody>
      </p:sp>
      <p:sp>
        <p:nvSpPr>
          <p:cNvPr id="35" name="AutoShape 28"/>
          <p:cNvSpPr>
            <a:spLocks noChangeArrowheads="1"/>
          </p:cNvSpPr>
          <p:nvPr/>
        </p:nvSpPr>
        <p:spPr bwMode="auto">
          <a:xfrm>
            <a:off x="5651500" y="3963988"/>
            <a:ext cx="2117725" cy="603250"/>
          </a:xfrm>
          <a:prstGeom prst="roundRect">
            <a:avLst>
              <a:gd name="adj" fmla="val 16667"/>
            </a:avLst>
          </a:prstGeom>
          <a:solidFill>
            <a:schemeClr val="bg1"/>
          </a:solidFill>
          <a:ln w="12700">
            <a:noFill/>
            <a:round/>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100" dirty="0">
                <a:solidFill>
                  <a:srgbClr val="000000"/>
                </a:solidFill>
                <a:latin typeface="Arial" charset="0"/>
              </a:rPr>
              <a:t>Enhance</a:t>
            </a:r>
            <a:r>
              <a:rPr lang="en-US" sz="1100" b="1" dirty="0">
                <a:solidFill>
                  <a:srgbClr val="000000"/>
                </a:solidFill>
                <a:latin typeface="Arial" charset="0"/>
              </a:rPr>
              <a:t> Customer Experience </a:t>
            </a:r>
          </a:p>
        </p:txBody>
      </p:sp>
      <p:sp>
        <p:nvSpPr>
          <p:cNvPr id="36" name="AutoShape 29"/>
          <p:cNvSpPr>
            <a:spLocks noChangeArrowheads="1"/>
          </p:cNvSpPr>
          <p:nvPr/>
        </p:nvSpPr>
        <p:spPr bwMode="auto">
          <a:xfrm>
            <a:off x="1076325" y="4887913"/>
            <a:ext cx="1812925" cy="719511"/>
          </a:xfrm>
          <a:prstGeom prst="flowChartPunchedTape">
            <a:avLst/>
          </a:prstGeom>
          <a:solidFill>
            <a:srgbClr val="6CCFF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1200" b="1" dirty="0">
                <a:solidFill>
                  <a:srgbClr val="000000"/>
                </a:solidFill>
                <a:latin typeface="Arial" charset="0"/>
              </a:rPr>
              <a:t>Platform Presence</a:t>
            </a:r>
          </a:p>
        </p:txBody>
      </p:sp>
      <p:sp>
        <p:nvSpPr>
          <p:cNvPr id="37" name="AutoShape 30"/>
          <p:cNvSpPr>
            <a:spLocks noChangeArrowheads="1"/>
          </p:cNvSpPr>
          <p:nvPr/>
        </p:nvSpPr>
        <p:spPr bwMode="auto">
          <a:xfrm>
            <a:off x="3529013" y="4887913"/>
            <a:ext cx="1812925" cy="719511"/>
          </a:xfrm>
          <a:prstGeom prst="flowChartPunchedTape">
            <a:avLst/>
          </a:prstGeom>
          <a:solidFill>
            <a:srgbClr val="DDDA3E"/>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1200" b="1" dirty="0">
                <a:solidFill>
                  <a:srgbClr val="000000"/>
                </a:solidFill>
                <a:latin typeface="Arial" charset="0"/>
              </a:rPr>
              <a:t>LOB  Presence</a:t>
            </a:r>
          </a:p>
        </p:txBody>
      </p:sp>
      <p:sp>
        <p:nvSpPr>
          <p:cNvPr id="38" name="AutoShape 31"/>
          <p:cNvSpPr>
            <a:spLocks noChangeArrowheads="1"/>
          </p:cNvSpPr>
          <p:nvPr/>
        </p:nvSpPr>
        <p:spPr bwMode="auto">
          <a:xfrm>
            <a:off x="5962650" y="4887913"/>
            <a:ext cx="1812925" cy="719511"/>
          </a:xfrm>
          <a:prstGeom prst="flowChartPunchedTape">
            <a:avLst/>
          </a:prstGeom>
          <a:solidFill>
            <a:srgbClr val="FCC05D"/>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1200" b="1" dirty="0">
                <a:solidFill>
                  <a:srgbClr val="000000"/>
                </a:solidFill>
                <a:latin typeface="Arial" charset="0"/>
              </a:rPr>
              <a:t>Strategic Initiatives</a:t>
            </a:r>
          </a:p>
        </p:txBody>
      </p:sp>
      <p:sp>
        <p:nvSpPr>
          <p:cNvPr id="41" name="Rectangle 40"/>
          <p:cNvSpPr/>
          <p:nvPr/>
        </p:nvSpPr>
        <p:spPr bwMode="auto">
          <a:xfrm>
            <a:off x="833438" y="5702300"/>
            <a:ext cx="7489825" cy="563563"/>
          </a:xfrm>
          <a:prstGeom prst="rect">
            <a:avLst/>
          </a:prstGeom>
          <a:solidFill>
            <a:srgbClr val="4E84C4"/>
          </a:solidFill>
          <a:ln w="12700" cap="flat" cmpd="sng" algn="ctr">
            <a:noFill/>
            <a:prstDash val="solid"/>
            <a:round/>
            <a:headEnd type="none" w="med" len="med"/>
            <a:tailEnd type="none" w="med" len="med"/>
          </a:ln>
          <a:effectLst>
            <a:outerShdw blurRad="63500" dist="37357" dir="2700000" rotWithShape="0">
              <a:scrgbClr r="0" g="0" b="0"/>
            </a:outerShdw>
          </a:effectLst>
        </p:spPr>
        <p:txBody>
          <a:bodyPr anchor="ctr"/>
          <a:lstStyle/>
          <a:p>
            <a:pPr algn="ctr">
              <a:defRPr/>
            </a:pPr>
            <a:r>
              <a:rPr lang="en-US" sz="1400" dirty="0">
                <a:solidFill>
                  <a:srgbClr val="FFFFFF"/>
                </a:solidFill>
                <a:latin typeface="Arial"/>
              </a:rPr>
              <a:t>TCS is constantly aligning itself with the evolving Initiatives of </a:t>
            </a:r>
            <a:r>
              <a:rPr lang="en-US" sz="1400" dirty="0" smtClean="0">
                <a:solidFill>
                  <a:srgbClr val="FFFFFF"/>
                </a:solidFill>
                <a:latin typeface="Arial"/>
              </a:rPr>
              <a:t>our client</a:t>
            </a:r>
            <a:endParaRPr lang="en-US" sz="1400" dirty="0">
              <a:solidFill>
                <a:srgbClr val="FFFFFF"/>
              </a:solidFill>
              <a:latin typeface="Arial"/>
            </a:endParaRPr>
          </a:p>
        </p:txBody>
      </p:sp>
      <p:sp>
        <p:nvSpPr>
          <p:cNvPr id="39"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45</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1304925" y="147458"/>
            <a:ext cx="8753475" cy="449263"/>
          </a:xfrm>
        </p:spPr>
        <p:txBody>
          <a:bodyPr vert="horz" lIns="91440" tIns="45720" rIns="91440" bIns="45720" rtlCol="0" anchor="ctr">
            <a:noAutofit/>
          </a:bodyPr>
          <a:lstStyle/>
          <a:p>
            <a:r>
              <a:rPr lang="en-US" dirty="0"/>
              <a:t>Transformation</a:t>
            </a:r>
          </a:p>
        </p:txBody>
      </p:sp>
      <p:sp>
        <p:nvSpPr>
          <p:cNvPr id="5" name="Oval 4"/>
          <p:cNvSpPr>
            <a:spLocks noChangeArrowheads="1"/>
          </p:cNvSpPr>
          <p:nvPr/>
        </p:nvSpPr>
        <p:spPr bwMode="auto">
          <a:xfrm>
            <a:off x="793750" y="998538"/>
            <a:ext cx="4881563" cy="4770437"/>
          </a:xfrm>
          <a:prstGeom prst="ellipse">
            <a:avLst/>
          </a:prstGeom>
          <a:solidFill>
            <a:srgbClr val="B5E7FA"/>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45720" tIns="0" rIns="45720" bIns="0" anchor="b"/>
          <a:lstStyle/>
          <a:p>
            <a:pPr algn="ctr" eaLnBrk="0" hangingPunct="0">
              <a:defRPr/>
            </a:pPr>
            <a:r>
              <a:rPr lang="en-GB" sz="1400" dirty="0">
                <a:solidFill>
                  <a:srgbClr val="000000"/>
                </a:solidFill>
                <a:latin typeface="Arial" charset="0"/>
              </a:rPr>
              <a:t/>
            </a:r>
            <a:br>
              <a:rPr lang="en-GB" sz="1400" dirty="0">
                <a:solidFill>
                  <a:srgbClr val="000000"/>
                </a:solidFill>
                <a:latin typeface="Arial" charset="0"/>
              </a:rPr>
            </a:br>
            <a:r>
              <a:rPr lang="en-GB" sz="1400" dirty="0">
                <a:solidFill>
                  <a:srgbClr val="000000"/>
                </a:solidFill>
                <a:latin typeface="Arial" charset="0"/>
              </a:rPr>
              <a:t/>
            </a:r>
            <a:br>
              <a:rPr lang="en-GB" sz="1400" dirty="0">
                <a:solidFill>
                  <a:srgbClr val="000000"/>
                </a:solidFill>
                <a:latin typeface="Arial" charset="0"/>
              </a:rPr>
            </a:br>
            <a:r>
              <a:rPr lang="en-GB" sz="1400" dirty="0">
                <a:solidFill>
                  <a:srgbClr val="000000"/>
                </a:solidFill>
                <a:latin typeface="Arial" charset="0"/>
              </a:rPr>
              <a:t>Text</a:t>
            </a:r>
          </a:p>
          <a:p>
            <a:pPr algn="ctr" eaLnBrk="0" hangingPunct="0">
              <a:defRPr/>
            </a:pPr>
            <a:endParaRPr lang="en-GB" sz="1400" dirty="0">
              <a:solidFill>
                <a:srgbClr val="000000"/>
              </a:solidFill>
              <a:latin typeface="Arial" charset="0"/>
            </a:endParaRPr>
          </a:p>
          <a:p>
            <a:pPr algn="ctr" eaLnBrk="0" hangingPunct="0">
              <a:defRPr/>
            </a:pPr>
            <a:endParaRPr lang="en-GB" sz="1400" dirty="0">
              <a:solidFill>
                <a:srgbClr val="000000"/>
              </a:solidFill>
              <a:latin typeface="Arial" charset="0"/>
            </a:endParaRPr>
          </a:p>
          <a:p>
            <a:pPr algn="ctr" eaLnBrk="0" hangingPunct="0">
              <a:defRPr/>
            </a:pPr>
            <a:endParaRPr lang="en-GB" sz="1400" dirty="0">
              <a:solidFill>
                <a:srgbClr val="000000"/>
              </a:solidFill>
              <a:latin typeface="Arial" charset="0"/>
            </a:endParaRPr>
          </a:p>
          <a:p>
            <a:pPr algn="ctr" eaLnBrk="0" hangingPunct="0">
              <a:defRPr/>
            </a:pPr>
            <a:endParaRPr lang="en-GB" sz="1400" dirty="0">
              <a:solidFill>
                <a:srgbClr val="000000"/>
              </a:solidFill>
              <a:latin typeface="Arial" charset="0"/>
            </a:endParaRPr>
          </a:p>
          <a:p>
            <a:pPr algn="ctr" eaLnBrk="0" hangingPunct="0">
              <a:defRPr/>
            </a:pPr>
            <a:endParaRPr lang="en-GB" sz="1400" dirty="0">
              <a:solidFill>
                <a:srgbClr val="000000"/>
              </a:solidFill>
              <a:latin typeface="Arial" charset="0"/>
            </a:endParaRPr>
          </a:p>
          <a:p>
            <a:pPr algn="ctr" eaLnBrk="0" hangingPunct="0">
              <a:defRPr/>
            </a:pPr>
            <a:endParaRPr lang="en-GB" sz="1400" dirty="0">
              <a:solidFill>
                <a:srgbClr val="000000"/>
              </a:solidFill>
              <a:latin typeface="Arial" charset="0"/>
            </a:endParaRPr>
          </a:p>
          <a:p>
            <a:pPr algn="ctr" eaLnBrk="0" hangingPunct="0">
              <a:defRPr/>
            </a:pPr>
            <a:endParaRPr lang="en-GB" sz="1400" dirty="0">
              <a:solidFill>
                <a:srgbClr val="000000"/>
              </a:solidFill>
              <a:latin typeface="Arial" charset="0"/>
            </a:endParaRPr>
          </a:p>
        </p:txBody>
      </p:sp>
      <p:sp>
        <p:nvSpPr>
          <p:cNvPr id="6" name="Oval 5"/>
          <p:cNvSpPr>
            <a:spLocks noChangeArrowheads="1"/>
          </p:cNvSpPr>
          <p:nvPr/>
        </p:nvSpPr>
        <p:spPr bwMode="auto">
          <a:xfrm>
            <a:off x="1314450" y="2041525"/>
            <a:ext cx="3810000" cy="3714750"/>
          </a:xfrm>
          <a:prstGeom prst="ellipse">
            <a:avLst/>
          </a:prstGeom>
          <a:solidFill>
            <a:srgbClr val="EAE886"/>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45720" tIns="0" rIns="45720" bIns="0" anchor="b"/>
          <a:lstStyle/>
          <a:p>
            <a:pPr algn="ctr" eaLnBrk="0" hangingPunct="0">
              <a:defRPr/>
            </a:pPr>
            <a:r>
              <a:rPr lang="en-GB" sz="1400" dirty="0">
                <a:solidFill>
                  <a:srgbClr val="000000"/>
                </a:solidFill>
                <a:latin typeface="Arial" charset="0"/>
              </a:rPr>
              <a:t/>
            </a:r>
            <a:br>
              <a:rPr lang="en-GB" sz="1400" dirty="0">
                <a:solidFill>
                  <a:srgbClr val="000000"/>
                </a:solidFill>
                <a:latin typeface="Arial" charset="0"/>
              </a:rPr>
            </a:br>
            <a:r>
              <a:rPr lang="en-GB" sz="1400" dirty="0">
                <a:solidFill>
                  <a:srgbClr val="000000"/>
                </a:solidFill>
                <a:latin typeface="Arial" charset="0"/>
              </a:rPr>
              <a:t/>
            </a:r>
            <a:br>
              <a:rPr lang="en-GB" sz="1400" dirty="0">
                <a:solidFill>
                  <a:srgbClr val="000000"/>
                </a:solidFill>
                <a:latin typeface="Arial" charset="0"/>
              </a:rPr>
            </a:br>
            <a:r>
              <a:rPr lang="en-GB" sz="1400" dirty="0">
                <a:solidFill>
                  <a:srgbClr val="000000"/>
                </a:solidFill>
                <a:latin typeface="Arial" charset="0"/>
              </a:rPr>
              <a:t>Text</a:t>
            </a:r>
          </a:p>
          <a:p>
            <a:pPr algn="ctr" eaLnBrk="0" hangingPunct="0">
              <a:defRPr/>
            </a:pPr>
            <a:endParaRPr lang="en-GB" sz="1400" dirty="0">
              <a:solidFill>
                <a:srgbClr val="000000"/>
              </a:solidFill>
              <a:latin typeface="Arial" charset="0"/>
            </a:endParaRPr>
          </a:p>
          <a:p>
            <a:pPr algn="ctr" eaLnBrk="0" hangingPunct="0">
              <a:defRPr/>
            </a:pPr>
            <a:endParaRPr lang="en-GB" sz="1400" dirty="0">
              <a:solidFill>
                <a:srgbClr val="000000"/>
              </a:solidFill>
              <a:latin typeface="Arial" charset="0"/>
            </a:endParaRPr>
          </a:p>
          <a:p>
            <a:pPr algn="ctr" eaLnBrk="0" hangingPunct="0">
              <a:defRPr/>
            </a:pPr>
            <a:endParaRPr lang="en-GB" sz="1400" dirty="0">
              <a:solidFill>
                <a:srgbClr val="000000"/>
              </a:solidFill>
              <a:latin typeface="Arial" charset="0"/>
            </a:endParaRPr>
          </a:p>
          <a:p>
            <a:pPr algn="ctr" eaLnBrk="0" hangingPunct="0">
              <a:defRPr/>
            </a:pPr>
            <a:endParaRPr lang="en-GB" sz="1400" dirty="0">
              <a:solidFill>
                <a:srgbClr val="000000"/>
              </a:solidFill>
              <a:latin typeface="Arial" charset="0"/>
            </a:endParaRPr>
          </a:p>
          <a:p>
            <a:pPr algn="ctr" eaLnBrk="0" hangingPunct="0">
              <a:defRPr/>
            </a:pPr>
            <a:endParaRPr lang="en-GB" sz="1400" dirty="0">
              <a:solidFill>
                <a:srgbClr val="000000"/>
              </a:solidFill>
              <a:latin typeface="Arial" charset="0"/>
            </a:endParaRPr>
          </a:p>
          <a:p>
            <a:pPr algn="ctr" eaLnBrk="0" hangingPunct="0">
              <a:defRPr/>
            </a:pPr>
            <a:endParaRPr lang="en-GB" sz="1400" dirty="0">
              <a:solidFill>
                <a:srgbClr val="000000"/>
              </a:solidFill>
              <a:latin typeface="Arial" charset="0"/>
            </a:endParaRPr>
          </a:p>
          <a:p>
            <a:pPr algn="ctr" eaLnBrk="0" hangingPunct="0">
              <a:defRPr/>
            </a:pPr>
            <a:endParaRPr lang="en-GB" sz="1400" dirty="0">
              <a:solidFill>
                <a:srgbClr val="000000"/>
              </a:solidFill>
              <a:latin typeface="Arial" charset="0"/>
            </a:endParaRPr>
          </a:p>
        </p:txBody>
      </p:sp>
      <p:sp>
        <p:nvSpPr>
          <p:cNvPr id="7" name="Oval 6"/>
          <p:cNvSpPr>
            <a:spLocks noChangeArrowheads="1"/>
          </p:cNvSpPr>
          <p:nvPr/>
        </p:nvSpPr>
        <p:spPr bwMode="auto">
          <a:xfrm>
            <a:off x="1793875" y="2944906"/>
            <a:ext cx="2851150" cy="2814544"/>
          </a:xfrm>
          <a:prstGeom prst="ellipse">
            <a:avLst/>
          </a:prstGeom>
          <a:solidFill>
            <a:srgbClr val="FDD799"/>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45720" tIns="0" rIns="45720"/>
          <a:lstStyle/>
          <a:p>
            <a:pPr algn="ctr" eaLnBrk="0" hangingPunct="0">
              <a:defRPr/>
            </a:pPr>
            <a:endParaRPr lang="en-GB" sz="1400" dirty="0">
              <a:solidFill>
                <a:srgbClr val="000000"/>
              </a:solidFill>
              <a:latin typeface="Arial" charset="0"/>
            </a:endParaRPr>
          </a:p>
          <a:p>
            <a:pPr algn="ctr" eaLnBrk="0" hangingPunct="0">
              <a:defRPr/>
            </a:pPr>
            <a:endParaRPr lang="en-GB" sz="1400" dirty="0">
              <a:solidFill>
                <a:srgbClr val="000000"/>
              </a:solidFill>
              <a:latin typeface="Arial" charset="0"/>
            </a:endParaRPr>
          </a:p>
          <a:p>
            <a:pPr algn="ctr" eaLnBrk="0" hangingPunct="0">
              <a:defRPr/>
            </a:pPr>
            <a:endParaRPr lang="en-GB" sz="1400" dirty="0">
              <a:solidFill>
                <a:srgbClr val="000000"/>
              </a:solidFill>
              <a:latin typeface="Arial" charset="0"/>
            </a:endParaRPr>
          </a:p>
          <a:p>
            <a:pPr algn="ctr" eaLnBrk="0" hangingPunct="0">
              <a:defRPr/>
            </a:pPr>
            <a:endParaRPr lang="en-GB" sz="1400" dirty="0">
              <a:solidFill>
                <a:srgbClr val="000000"/>
              </a:solidFill>
              <a:latin typeface="Arial" charset="0"/>
            </a:endParaRPr>
          </a:p>
        </p:txBody>
      </p:sp>
      <p:sp>
        <p:nvSpPr>
          <p:cNvPr id="8" name="Oval 7"/>
          <p:cNvSpPr>
            <a:spLocks noChangeArrowheads="1"/>
          </p:cNvSpPr>
          <p:nvPr/>
        </p:nvSpPr>
        <p:spPr bwMode="auto">
          <a:xfrm>
            <a:off x="2363788" y="4157663"/>
            <a:ext cx="1712912" cy="1593850"/>
          </a:xfrm>
          <a:prstGeom prst="ellipse">
            <a:avLst/>
          </a:prstGeom>
          <a:solidFill>
            <a:srgbClr val="DDD8D2"/>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45720" rIns="45720" anchor="ctr" anchorCtr="1"/>
          <a:lstStyle/>
          <a:p>
            <a:pPr algn="ctr" eaLnBrk="0" hangingPunct="0">
              <a:defRPr/>
            </a:pPr>
            <a:endParaRPr lang="en-GB" sz="1400" dirty="0">
              <a:solidFill>
                <a:srgbClr val="000000"/>
              </a:solidFill>
              <a:latin typeface="Arial" charset="0"/>
            </a:endParaRPr>
          </a:p>
        </p:txBody>
      </p:sp>
      <p:sp>
        <p:nvSpPr>
          <p:cNvPr id="9" name="Rectangle 8" descr="10%"/>
          <p:cNvSpPr>
            <a:spLocks noChangeArrowheads="1"/>
          </p:cNvSpPr>
          <p:nvPr/>
        </p:nvSpPr>
        <p:spPr bwMode="auto">
          <a:xfrm>
            <a:off x="2605088" y="4340225"/>
            <a:ext cx="1498600" cy="1173163"/>
          </a:xfrm>
          <a:prstGeom prst="rect">
            <a:avLst/>
          </a:prstGeom>
          <a:noFill/>
          <a:ln w="12700" algn="ctr">
            <a:noFill/>
            <a:miter lim="800000"/>
            <a:headEnd/>
            <a:tailEnd/>
          </a:ln>
        </p:spPr>
        <p:txBody>
          <a:bodyPr/>
          <a:lstStyle/>
          <a:p>
            <a:pPr marL="111125" indent="-111125">
              <a:defRPr/>
            </a:pPr>
            <a:r>
              <a:rPr lang="en-US" sz="1050" b="1" dirty="0">
                <a:solidFill>
                  <a:srgbClr val="000000"/>
                </a:solidFill>
                <a:latin typeface="Arial" charset="0"/>
              </a:rPr>
              <a:t>Network</a:t>
            </a:r>
          </a:p>
          <a:p>
            <a:pPr marL="111125" indent="-111125">
              <a:buClr>
                <a:srgbClr val="4E84C4"/>
              </a:buClr>
              <a:buFontTx/>
              <a:buChar char="•"/>
              <a:defRPr/>
            </a:pPr>
            <a:r>
              <a:rPr lang="en-US" sz="1050" dirty="0">
                <a:solidFill>
                  <a:srgbClr val="000000"/>
                </a:solidFill>
                <a:latin typeface="Arial" charset="0"/>
              </a:rPr>
              <a:t>Migrate 30M voice customers over 4 years</a:t>
            </a:r>
          </a:p>
          <a:p>
            <a:pPr marL="111125" indent="-111125">
              <a:buClr>
                <a:srgbClr val="4E84C4"/>
              </a:buClr>
              <a:buFontTx/>
              <a:buChar char="•"/>
              <a:defRPr/>
            </a:pPr>
            <a:r>
              <a:rPr lang="en-US" sz="1050" dirty="0">
                <a:solidFill>
                  <a:srgbClr val="000000"/>
                </a:solidFill>
                <a:latin typeface="Arial" charset="0"/>
              </a:rPr>
              <a:t>1B£ savings per year</a:t>
            </a:r>
          </a:p>
        </p:txBody>
      </p:sp>
      <p:sp>
        <p:nvSpPr>
          <p:cNvPr id="10" name="Rectangle 9" descr="10%"/>
          <p:cNvSpPr>
            <a:spLocks noChangeArrowheads="1"/>
          </p:cNvSpPr>
          <p:nvPr/>
        </p:nvSpPr>
        <p:spPr bwMode="auto">
          <a:xfrm>
            <a:off x="2297113" y="3167063"/>
            <a:ext cx="2058987" cy="1058862"/>
          </a:xfrm>
          <a:prstGeom prst="rect">
            <a:avLst/>
          </a:prstGeom>
          <a:noFill/>
          <a:ln w="12700" algn="ctr">
            <a:noFill/>
            <a:miter lim="800000"/>
            <a:headEnd/>
            <a:tailEnd/>
          </a:ln>
        </p:spPr>
        <p:txBody>
          <a:bodyPr/>
          <a:lstStyle/>
          <a:p>
            <a:pPr marL="111125" indent="-111125">
              <a:defRPr/>
            </a:pPr>
            <a:r>
              <a:rPr lang="en-US" sz="1050" b="1" dirty="0">
                <a:solidFill>
                  <a:srgbClr val="000000"/>
                </a:solidFill>
                <a:latin typeface="Arial" charset="0"/>
              </a:rPr>
              <a:t>OSS/BSS</a:t>
            </a:r>
          </a:p>
          <a:p>
            <a:pPr marL="111125" indent="-111125">
              <a:buClr>
                <a:srgbClr val="4E84C4"/>
              </a:buClr>
              <a:buFontTx/>
              <a:buChar char="•"/>
              <a:defRPr/>
            </a:pPr>
            <a:r>
              <a:rPr lang="en-US" sz="1050" dirty="0">
                <a:solidFill>
                  <a:srgbClr val="000000"/>
                </a:solidFill>
                <a:latin typeface="Arial" charset="0"/>
              </a:rPr>
              <a:t>Platform based Architecture</a:t>
            </a:r>
          </a:p>
          <a:p>
            <a:pPr marL="111125" indent="-111125">
              <a:buClr>
                <a:srgbClr val="4E84C4"/>
              </a:buClr>
              <a:buFontTx/>
              <a:buChar char="•"/>
              <a:defRPr/>
            </a:pPr>
            <a:r>
              <a:rPr lang="en-US" sz="1050" dirty="0">
                <a:solidFill>
                  <a:srgbClr val="000000"/>
                </a:solidFill>
                <a:latin typeface="Arial" charset="0"/>
              </a:rPr>
              <a:t>Rationalize 3000 systems to 100 systems</a:t>
            </a:r>
          </a:p>
          <a:p>
            <a:pPr marL="111125" indent="-111125">
              <a:buClr>
                <a:srgbClr val="4E84C4"/>
              </a:buClr>
              <a:buFontTx/>
              <a:buChar char="•"/>
              <a:defRPr/>
            </a:pPr>
            <a:r>
              <a:rPr lang="en-US" sz="1050" dirty="0">
                <a:solidFill>
                  <a:srgbClr val="000000"/>
                </a:solidFill>
                <a:latin typeface="Arial" charset="0"/>
              </a:rPr>
              <a:t>Systems Rationalization</a:t>
            </a:r>
          </a:p>
        </p:txBody>
      </p:sp>
      <p:sp>
        <p:nvSpPr>
          <p:cNvPr id="11" name="Rectangle 10" descr="10%"/>
          <p:cNvSpPr>
            <a:spLocks noChangeArrowheads="1"/>
          </p:cNvSpPr>
          <p:nvPr/>
        </p:nvSpPr>
        <p:spPr bwMode="auto">
          <a:xfrm>
            <a:off x="2324100" y="2244725"/>
            <a:ext cx="2149475" cy="822325"/>
          </a:xfrm>
          <a:prstGeom prst="rect">
            <a:avLst/>
          </a:prstGeom>
          <a:noFill/>
          <a:ln w="12700" algn="ctr">
            <a:noFill/>
            <a:miter lim="800000"/>
            <a:headEnd/>
            <a:tailEnd/>
          </a:ln>
        </p:spPr>
        <p:txBody>
          <a:bodyPr/>
          <a:lstStyle/>
          <a:p>
            <a:pPr marL="111125" indent="-111125">
              <a:defRPr/>
            </a:pPr>
            <a:r>
              <a:rPr lang="en-US" sz="1050" b="1" dirty="0">
                <a:solidFill>
                  <a:srgbClr val="000000"/>
                </a:solidFill>
                <a:latin typeface="Arial" charset="0"/>
              </a:rPr>
              <a:t>Service Delivery Platform</a:t>
            </a:r>
          </a:p>
          <a:p>
            <a:pPr marL="111125" indent="-111125">
              <a:buClr>
                <a:srgbClr val="4E84C4"/>
              </a:buClr>
              <a:buFontTx/>
              <a:buChar char="•"/>
              <a:defRPr/>
            </a:pPr>
            <a:r>
              <a:rPr lang="en-US" sz="1050" dirty="0">
                <a:solidFill>
                  <a:srgbClr val="000000"/>
                </a:solidFill>
                <a:latin typeface="Arial" charset="0"/>
              </a:rPr>
              <a:t>Service Delivery Platform</a:t>
            </a:r>
          </a:p>
          <a:p>
            <a:pPr marL="111125" indent="-111125">
              <a:buClr>
                <a:srgbClr val="4E84C4"/>
              </a:buClr>
              <a:buFontTx/>
              <a:buChar char="•"/>
              <a:defRPr/>
            </a:pPr>
            <a:r>
              <a:rPr lang="en-US" sz="1050" dirty="0">
                <a:solidFill>
                  <a:srgbClr val="000000"/>
                </a:solidFill>
                <a:latin typeface="Arial" charset="0"/>
              </a:rPr>
              <a:t>Expose services to partners and consumers</a:t>
            </a:r>
          </a:p>
        </p:txBody>
      </p:sp>
      <p:sp>
        <p:nvSpPr>
          <p:cNvPr id="12" name="Rectangle 11" descr="10%"/>
          <p:cNvSpPr>
            <a:spLocks noChangeArrowheads="1"/>
          </p:cNvSpPr>
          <p:nvPr/>
        </p:nvSpPr>
        <p:spPr bwMode="auto">
          <a:xfrm>
            <a:off x="2378075" y="1116013"/>
            <a:ext cx="2149475" cy="981075"/>
          </a:xfrm>
          <a:prstGeom prst="rect">
            <a:avLst/>
          </a:prstGeom>
          <a:noFill/>
          <a:ln w="12700" algn="ctr">
            <a:noFill/>
            <a:miter lim="800000"/>
            <a:headEnd/>
            <a:tailEnd/>
          </a:ln>
        </p:spPr>
        <p:txBody>
          <a:bodyPr/>
          <a:lstStyle/>
          <a:p>
            <a:pPr marL="111125" indent="-111125">
              <a:defRPr/>
            </a:pPr>
            <a:r>
              <a:rPr lang="en-US" sz="1050" b="1" dirty="0">
                <a:solidFill>
                  <a:srgbClr val="000000"/>
                </a:solidFill>
                <a:latin typeface="Arial" charset="0"/>
              </a:rPr>
              <a:t>Business Process</a:t>
            </a:r>
          </a:p>
          <a:p>
            <a:pPr marL="111125" indent="-111125">
              <a:buClr>
                <a:srgbClr val="4E84C4"/>
              </a:buClr>
              <a:buFontTx/>
              <a:buChar char="•"/>
              <a:defRPr/>
            </a:pPr>
            <a:r>
              <a:rPr lang="en-US" sz="1050" dirty="0">
                <a:solidFill>
                  <a:srgbClr val="000000"/>
                </a:solidFill>
                <a:latin typeface="Arial" charset="0"/>
              </a:rPr>
              <a:t>Simplified process measurements</a:t>
            </a:r>
          </a:p>
          <a:p>
            <a:pPr marL="111125" indent="-111125">
              <a:buClr>
                <a:srgbClr val="4E84C4"/>
              </a:buClr>
              <a:buFontTx/>
              <a:buChar char="•"/>
              <a:defRPr/>
            </a:pPr>
            <a:r>
              <a:rPr lang="en-US" sz="1050" dirty="0">
                <a:solidFill>
                  <a:srgbClr val="000000"/>
                </a:solidFill>
                <a:latin typeface="Arial" charset="0"/>
              </a:rPr>
              <a:t>First time right, Cycle Time</a:t>
            </a:r>
          </a:p>
          <a:p>
            <a:pPr marL="111125" indent="-111125">
              <a:buClr>
                <a:srgbClr val="4E84C4"/>
              </a:buClr>
              <a:buFontTx/>
              <a:buChar char="•"/>
              <a:defRPr/>
            </a:pPr>
            <a:r>
              <a:rPr lang="en-US" sz="1050" dirty="0">
                <a:solidFill>
                  <a:srgbClr val="000000"/>
                </a:solidFill>
                <a:latin typeface="Arial" charset="0"/>
              </a:rPr>
              <a:t>C2M, L2C, T2R</a:t>
            </a:r>
          </a:p>
        </p:txBody>
      </p:sp>
      <p:sp>
        <p:nvSpPr>
          <p:cNvPr id="13" name="AutoShape 12"/>
          <p:cNvSpPr>
            <a:spLocks noChangeArrowheads="1"/>
          </p:cNvSpPr>
          <p:nvPr/>
        </p:nvSpPr>
        <p:spPr bwMode="auto">
          <a:xfrm>
            <a:off x="5976938" y="2219325"/>
            <a:ext cx="2085975" cy="1112838"/>
          </a:xfrm>
          <a:prstGeom prst="wedgeRoundRectCallout">
            <a:avLst>
              <a:gd name="adj1" fmla="val -116921"/>
              <a:gd name="adj2" fmla="val 47606"/>
              <a:gd name="adj3" fmla="val 16667"/>
            </a:avLst>
          </a:prstGeom>
          <a:solidFill>
            <a:srgbClr val="BBE3B6"/>
          </a:solidFill>
          <a:ln>
            <a:noFill/>
            <a:headEnd/>
            <a:tailEnd/>
          </a:ln>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anchor="ctr"/>
          <a:lstStyle/>
          <a:p>
            <a:pPr marL="114300" indent="-114300" algn="ctr">
              <a:buClr>
                <a:srgbClr val="4E84C4"/>
              </a:buClr>
              <a:buFontTx/>
              <a:buChar char="•"/>
              <a:defRPr/>
            </a:pPr>
            <a:r>
              <a:rPr lang="en-US" sz="1000" b="1" dirty="0">
                <a:solidFill>
                  <a:srgbClr val="000000"/>
                </a:solidFill>
              </a:rPr>
              <a:t>Service Creation Factory (creation of reusable services)</a:t>
            </a:r>
          </a:p>
          <a:p>
            <a:pPr marL="114300" indent="-114300" algn="ctr">
              <a:buClr>
                <a:srgbClr val="4E84C4"/>
              </a:buClr>
              <a:buFontTx/>
              <a:buChar char="•"/>
              <a:defRPr/>
            </a:pPr>
            <a:r>
              <a:rPr lang="en-US" sz="1000" b="1" dirty="0">
                <a:solidFill>
                  <a:srgbClr val="000000"/>
                </a:solidFill>
              </a:rPr>
              <a:t>Access Layers</a:t>
            </a:r>
          </a:p>
        </p:txBody>
      </p:sp>
      <p:sp>
        <p:nvSpPr>
          <p:cNvPr id="14" name="AutoShape 13"/>
          <p:cNvSpPr>
            <a:spLocks noChangeArrowheads="1"/>
          </p:cNvSpPr>
          <p:nvPr/>
        </p:nvSpPr>
        <p:spPr bwMode="auto">
          <a:xfrm>
            <a:off x="5932488" y="1168400"/>
            <a:ext cx="2119312" cy="885825"/>
          </a:xfrm>
          <a:prstGeom prst="wedgeRoundRectCallout">
            <a:avLst>
              <a:gd name="adj1" fmla="val -100486"/>
              <a:gd name="adj2" fmla="val 37454"/>
              <a:gd name="adj3" fmla="val 16667"/>
            </a:avLst>
          </a:prstGeom>
          <a:solidFill>
            <a:srgbClr val="BBE3B6"/>
          </a:solidFill>
          <a:ln>
            <a:noFill/>
            <a:headEnd/>
            <a:tailEnd/>
          </a:ln>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wrap="none" anchor="ctr"/>
          <a:lstStyle/>
          <a:p>
            <a:pPr marL="114300" indent="-114300" algn="ctr">
              <a:buClr>
                <a:srgbClr val="4E84C4"/>
              </a:buClr>
              <a:buFontTx/>
              <a:buChar char="•"/>
              <a:defRPr/>
            </a:pPr>
            <a:r>
              <a:rPr lang="en-US" sz="1000" b="1" dirty="0">
                <a:solidFill>
                  <a:srgbClr val="000000"/>
                </a:solidFill>
              </a:rPr>
              <a:t>Process Definition </a:t>
            </a:r>
          </a:p>
          <a:p>
            <a:pPr marL="114300" indent="-114300" algn="ctr">
              <a:buClr>
                <a:srgbClr val="4E84C4"/>
              </a:buClr>
              <a:defRPr/>
            </a:pPr>
            <a:r>
              <a:rPr lang="en-US" sz="1000" b="1" dirty="0">
                <a:solidFill>
                  <a:srgbClr val="000000"/>
                </a:solidFill>
              </a:rPr>
              <a:t>	(Openreach)</a:t>
            </a:r>
          </a:p>
          <a:p>
            <a:pPr marL="114300" indent="-114300" algn="ctr">
              <a:buClr>
                <a:srgbClr val="4E84C4"/>
              </a:buClr>
              <a:buFont typeface="Arial" pitchFamily="34" charset="0"/>
              <a:buChar char="•"/>
              <a:defRPr/>
            </a:pPr>
            <a:r>
              <a:rPr lang="en-US" sz="1000" b="1" dirty="0">
                <a:solidFill>
                  <a:srgbClr val="000000"/>
                </a:solidFill>
              </a:rPr>
              <a:t>Optimization</a:t>
            </a:r>
          </a:p>
          <a:p>
            <a:pPr marL="114300" indent="-114300" algn="ctr">
              <a:buClr>
                <a:srgbClr val="4E84C4"/>
              </a:buClr>
              <a:defRPr/>
            </a:pPr>
            <a:r>
              <a:rPr lang="en-US" sz="1000" b="1" dirty="0">
                <a:solidFill>
                  <a:srgbClr val="000000"/>
                </a:solidFill>
              </a:rPr>
              <a:t>   Assessment (Optimus)</a:t>
            </a:r>
          </a:p>
        </p:txBody>
      </p:sp>
      <p:sp>
        <p:nvSpPr>
          <p:cNvPr id="15" name="AutoShape 14"/>
          <p:cNvSpPr>
            <a:spLocks noChangeArrowheads="1"/>
          </p:cNvSpPr>
          <p:nvPr/>
        </p:nvSpPr>
        <p:spPr bwMode="auto">
          <a:xfrm>
            <a:off x="5940425" y="4697413"/>
            <a:ext cx="2136775" cy="1036637"/>
          </a:xfrm>
          <a:prstGeom prst="wedgeRoundRectCallout">
            <a:avLst>
              <a:gd name="adj1" fmla="val -144579"/>
              <a:gd name="adj2" fmla="val 41176"/>
              <a:gd name="adj3" fmla="val 16667"/>
            </a:avLst>
          </a:prstGeom>
          <a:solidFill>
            <a:srgbClr val="BBE3B6"/>
          </a:solidFill>
          <a:ln>
            <a:noFill/>
            <a:headEnd/>
            <a:tailEnd/>
          </a:ln>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a:lstStyle/>
          <a:p>
            <a:pPr marL="114300" indent="-114300" algn="ctr">
              <a:buClr>
                <a:srgbClr val="4E84C4"/>
              </a:buClr>
              <a:buFontTx/>
              <a:buChar char="•"/>
              <a:defRPr/>
            </a:pPr>
            <a:r>
              <a:rPr lang="en-US" sz="1000" b="1" dirty="0">
                <a:solidFill>
                  <a:srgbClr val="000000"/>
                </a:solidFill>
              </a:rPr>
              <a:t>21CN Transformation</a:t>
            </a:r>
          </a:p>
          <a:p>
            <a:pPr marL="403225" lvl="1" indent="-174625" algn="ctr">
              <a:buClr>
                <a:srgbClr val="4E84C4"/>
              </a:buClr>
              <a:buFont typeface="Arial" pitchFamily="34" charset="0"/>
              <a:buChar char="–"/>
              <a:defRPr/>
            </a:pPr>
            <a:r>
              <a:rPr lang="en-US" sz="1000" b="1" dirty="0">
                <a:solidFill>
                  <a:srgbClr val="000000"/>
                </a:solidFill>
              </a:rPr>
              <a:t>Transfer Engineering</a:t>
            </a:r>
          </a:p>
          <a:p>
            <a:pPr marL="403225" lvl="1" indent="-174625" algn="ctr">
              <a:buClr>
                <a:srgbClr val="4E84C4"/>
              </a:buClr>
              <a:buFont typeface="Arial" pitchFamily="34" charset="0"/>
              <a:buChar char="–"/>
              <a:defRPr/>
            </a:pPr>
            <a:r>
              <a:rPr lang="en-US" sz="1000" b="1" dirty="0">
                <a:solidFill>
                  <a:srgbClr val="000000"/>
                </a:solidFill>
              </a:rPr>
              <a:t>Network Test Factory</a:t>
            </a:r>
          </a:p>
        </p:txBody>
      </p:sp>
      <p:sp>
        <p:nvSpPr>
          <p:cNvPr id="16" name="AutoShape 15"/>
          <p:cNvSpPr>
            <a:spLocks noChangeArrowheads="1"/>
          </p:cNvSpPr>
          <p:nvPr/>
        </p:nvSpPr>
        <p:spPr bwMode="auto">
          <a:xfrm>
            <a:off x="5937250" y="3490913"/>
            <a:ext cx="2133600" cy="1146175"/>
          </a:xfrm>
          <a:prstGeom prst="wedgeRoundRectCallout">
            <a:avLst>
              <a:gd name="adj1" fmla="val -121875"/>
              <a:gd name="adj2" fmla="val 19144"/>
              <a:gd name="adj3" fmla="val 16667"/>
            </a:avLst>
          </a:prstGeom>
          <a:solidFill>
            <a:srgbClr val="BBE3B6"/>
          </a:solidFill>
          <a:ln>
            <a:noFill/>
            <a:headEnd/>
            <a:tailEnd/>
          </a:ln>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anchor="ctr"/>
          <a:lstStyle/>
          <a:p>
            <a:pPr marL="114300" indent="-114300" algn="ctr">
              <a:buClr>
                <a:srgbClr val="4E84C4"/>
              </a:buClr>
              <a:buFontTx/>
              <a:buChar char="•"/>
              <a:defRPr/>
            </a:pPr>
            <a:r>
              <a:rPr lang="en-US" sz="1000" b="1" dirty="0">
                <a:solidFill>
                  <a:srgbClr val="000000"/>
                </a:solidFill>
              </a:rPr>
              <a:t>Capabilities based Matrix Architecture</a:t>
            </a:r>
          </a:p>
          <a:p>
            <a:pPr marL="114300" indent="-114300" algn="ctr">
              <a:buClr>
                <a:srgbClr val="4E84C4"/>
              </a:buClr>
              <a:buFontTx/>
              <a:buChar char="•"/>
              <a:defRPr/>
            </a:pPr>
            <a:r>
              <a:rPr lang="en-US" sz="1000" b="1" dirty="0">
                <a:solidFill>
                  <a:srgbClr val="000000"/>
                </a:solidFill>
              </a:rPr>
              <a:t>Systems Rationalization</a:t>
            </a:r>
          </a:p>
          <a:p>
            <a:pPr marL="114300" indent="-114300" algn="ctr">
              <a:buClr>
                <a:srgbClr val="4E84C4"/>
              </a:buClr>
              <a:buFontTx/>
              <a:buChar char="•"/>
              <a:defRPr/>
            </a:pPr>
            <a:r>
              <a:rPr lang="en-US" sz="1000" b="1" dirty="0">
                <a:solidFill>
                  <a:srgbClr val="000000"/>
                </a:solidFill>
              </a:rPr>
              <a:t>Regulatory Compliance/ WLR3</a:t>
            </a:r>
          </a:p>
        </p:txBody>
      </p:sp>
      <p:sp>
        <p:nvSpPr>
          <p:cNvPr id="17"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46</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1244958" y="160337"/>
            <a:ext cx="8753475" cy="449263"/>
          </a:xfrm>
        </p:spPr>
        <p:txBody>
          <a:bodyPr vert="horz" lIns="91440" tIns="45720" rIns="91440" bIns="45720" rtlCol="0" anchor="ctr">
            <a:noAutofit/>
          </a:bodyPr>
          <a:lstStyle/>
          <a:p>
            <a:r>
              <a:rPr lang="en-US" dirty="0"/>
              <a:t>Network Test Factory</a:t>
            </a:r>
          </a:p>
        </p:txBody>
      </p:sp>
      <p:sp>
        <p:nvSpPr>
          <p:cNvPr id="61443" name="Slide Number Placeholder 3"/>
          <p:cNvSpPr>
            <a:spLocks noGrp="1"/>
          </p:cNvSpPr>
          <p:nvPr>
            <p:ph type="sldNum" sz="quarter" idx="10"/>
          </p:nvPr>
        </p:nvSpPr>
        <p:spPr>
          <a:noFill/>
        </p:spPr>
        <p:txBody>
          <a:bodyPr/>
          <a:lstStyle/>
          <a:p>
            <a:r>
              <a:rPr lang="en-US" smtClean="0">
                <a:latin typeface="Arial" pitchFamily="34" charset="0"/>
              </a:rPr>
              <a:t>- </a:t>
            </a:r>
            <a:fld id="{F07442ED-45BA-49E3-8042-FFC7D848E803}" type="slidenum">
              <a:rPr lang="en-US" smtClean="0">
                <a:latin typeface="Arial" pitchFamily="34" charset="0"/>
              </a:rPr>
              <a:pPr/>
              <a:t>47</a:t>
            </a:fld>
            <a:r>
              <a:rPr lang="en-US" smtClean="0">
                <a:latin typeface="Arial" pitchFamily="34" charset="0"/>
              </a:rPr>
              <a:t> -</a:t>
            </a:r>
          </a:p>
        </p:txBody>
      </p:sp>
      <p:sp>
        <p:nvSpPr>
          <p:cNvPr id="5" name="Round Diagonal Corner Rectangle 4"/>
          <p:cNvSpPr/>
          <p:nvPr/>
        </p:nvSpPr>
        <p:spPr bwMode="auto">
          <a:xfrm>
            <a:off x="336176" y="784411"/>
            <a:ext cx="3854824" cy="5540189"/>
          </a:xfrm>
          <a:prstGeom prst="round2DiagRect">
            <a:avLst/>
          </a:prstGeom>
          <a:solidFill>
            <a:srgbClr val="A7E2FA"/>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45720" rIns="45720"/>
          <a:lstStyle/>
          <a:p>
            <a:pPr marL="120650" indent="-120650">
              <a:lnSpc>
                <a:spcPct val="150000"/>
              </a:lnSpc>
              <a:buClr>
                <a:srgbClr val="4E84C4"/>
              </a:buClr>
              <a:buFont typeface="Arial" pitchFamily="34" charset="0"/>
              <a:buChar char="•"/>
              <a:defRPr/>
            </a:pPr>
            <a:r>
              <a:rPr lang="en-US" sz="1100" dirty="0">
                <a:latin typeface="Arial" charset="0"/>
              </a:rPr>
              <a:t>Responsible for developing the test cases and scripts for the Network integration testing for the 21 C Network elements</a:t>
            </a:r>
          </a:p>
          <a:p>
            <a:pPr marL="511175" lvl="1" indent="-161925">
              <a:lnSpc>
                <a:spcPct val="150000"/>
              </a:lnSpc>
              <a:buClr>
                <a:srgbClr val="4E84C4"/>
              </a:buClr>
              <a:buFont typeface="Arial" pitchFamily="34" charset="0"/>
              <a:buChar char="–"/>
              <a:defRPr/>
            </a:pPr>
            <a:r>
              <a:rPr lang="en-US" sz="1100" dirty="0">
                <a:latin typeface="Arial" charset="0"/>
              </a:rPr>
              <a:t>A factory approach </a:t>
            </a:r>
          </a:p>
          <a:p>
            <a:pPr marL="511175" lvl="1" indent="-161925">
              <a:lnSpc>
                <a:spcPct val="150000"/>
              </a:lnSpc>
              <a:buClr>
                <a:srgbClr val="4E84C4"/>
              </a:buClr>
              <a:buFont typeface="Arial" pitchFamily="34" charset="0"/>
              <a:buChar char="–"/>
              <a:defRPr/>
            </a:pPr>
            <a:r>
              <a:rPr lang="en-US" sz="1100" dirty="0">
                <a:latin typeface="Arial" charset="0"/>
              </a:rPr>
              <a:t>Facilitating high volume test case generation</a:t>
            </a:r>
          </a:p>
          <a:p>
            <a:pPr marL="120650" indent="-120650">
              <a:lnSpc>
                <a:spcPct val="150000"/>
              </a:lnSpc>
              <a:buClr>
                <a:srgbClr val="4E84C4"/>
              </a:buClr>
              <a:buFont typeface="Arial" pitchFamily="34" charset="0"/>
              <a:buChar char="•"/>
              <a:defRPr/>
            </a:pPr>
            <a:r>
              <a:rPr lang="en-US" sz="1100" dirty="0">
                <a:latin typeface="Arial" charset="0"/>
              </a:rPr>
              <a:t>Responsible for putting together a solution framework to drive the automation of test scenarios. The broad areas of automation include</a:t>
            </a:r>
          </a:p>
          <a:p>
            <a:pPr lvl="1" indent="-107950">
              <a:lnSpc>
                <a:spcPct val="150000"/>
              </a:lnSpc>
              <a:buClr>
                <a:srgbClr val="4E84C4"/>
              </a:buClr>
              <a:buFont typeface="Arial" pitchFamily="34" charset="0"/>
              <a:buChar char="–"/>
              <a:defRPr/>
            </a:pPr>
            <a:r>
              <a:rPr lang="en-US" sz="1100" dirty="0">
                <a:latin typeface="Arial" charset="0"/>
              </a:rPr>
              <a:t>Test Management (Demand management, Risk management, Test automation )</a:t>
            </a:r>
          </a:p>
          <a:p>
            <a:pPr lvl="1" indent="-107950">
              <a:lnSpc>
                <a:spcPct val="150000"/>
              </a:lnSpc>
              <a:buClr>
                <a:srgbClr val="4E84C4"/>
              </a:buClr>
              <a:buFont typeface="Arial" pitchFamily="34" charset="0"/>
              <a:buChar char="–"/>
              <a:defRPr/>
            </a:pPr>
            <a:r>
              <a:rPr lang="en-US" sz="1100" dirty="0">
                <a:latin typeface="Arial" charset="0"/>
              </a:rPr>
              <a:t>Inventory and configuration management for the lab environment</a:t>
            </a:r>
          </a:p>
          <a:p>
            <a:pPr lvl="1" indent="-107950">
              <a:lnSpc>
                <a:spcPct val="150000"/>
              </a:lnSpc>
              <a:buClr>
                <a:srgbClr val="4E84C4"/>
              </a:buClr>
              <a:buFont typeface="Arial" pitchFamily="34" charset="0"/>
              <a:buChar char="–"/>
              <a:defRPr/>
            </a:pPr>
            <a:r>
              <a:rPr lang="en-US" sz="1100" dirty="0">
                <a:latin typeface="Arial" charset="0"/>
              </a:rPr>
              <a:t>Test equipments to simulate and carry out the testing and capture results</a:t>
            </a:r>
          </a:p>
          <a:p>
            <a:pPr marL="120650" indent="-120650">
              <a:lnSpc>
                <a:spcPct val="150000"/>
              </a:lnSpc>
              <a:buClr>
                <a:srgbClr val="4E84C4"/>
              </a:buClr>
              <a:buFont typeface="Arial" pitchFamily="34" charset="0"/>
              <a:buChar char="•"/>
              <a:defRPr/>
            </a:pPr>
            <a:r>
              <a:rPr lang="en-US" sz="1100" dirty="0">
                <a:latin typeface="Arial" charset="0"/>
              </a:rPr>
              <a:t>TCS, as the Systems integrator is leading a consortium that brings together the various aspects of the solution as detailed below:</a:t>
            </a:r>
          </a:p>
          <a:p>
            <a:pPr marL="511175" lvl="1" indent="-161925">
              <a:lnSpc>
                <a:spcPct val="150000"/>
              </a:lnSpc>
              <a:buClr>
                <a:srgbClr val="4E84C4"/>
              </a:buClr>
              <a:buFont typeface="Arial" pitchFamily="34" charset="0"/>
              <a:buChar char="–"/>
              <a:defRPr/>
            </a:pPr>
            <a:r>
              <a:rPr lang="en-US" sz="1100" dirty="0">
                <a:latin typeface="Arial" charset="0"/>
              </a:rPr>
              <a:t>Mercury Quality Center (Test management)</a:t>
            </a:r>
          </a:p>
          <a:p>
            <a:pPr marL="511175" lvl="1" indent="-161925">
              <a:lnSpc>
                <a:spcPct val="150000"/>
              </a:lnSpc>
              <a:buClr>
                <a:srgbClr val="4E84C4"/>
              </a:buClr>
              <a:buFont typeface="Arial" pitchFamily="34" charset="0"/>
              <a:buChar char="–"/>
              <a:defRPr/>
            </a:pPr>
            <a:r>
              <a:rPr lang="en-US" sz="1100" dirty="0">
                <a:latin typeface="Arial" charset="0"/>
              </a:rPr>
              <a:t>Lumenare’s Labmagic (Inventory &amp; Configuration Management)</a:t>
            </a:r>
          </a:p>
          <a:p>
            <a:pPr marL="511175" lvl="1" indent="-161925">
              <a:lnSpc>
                <a:spcPct val="150000"/>
              </a:lnSpc>
              <a:buClr>
                <a:srgbClr val="4E84C4"/>
              </a:buClr>
              <a:buFont typeface="Arial" pitchFamily="34" charset="0"/>
              <a:buChar char="–"/>
              <a:defRPr/>
            </a:pPr>
            <a:r>
              <a:rPr lang="en-US" sz="1100" dirty="0">
                <a:latin typeface="Arial" charset="0"/>
              </a:rPr>
              <a:t>Spirent, Ixia, JDSU (Test Equipments)13</a:t>
            </a:r>
          </a:p>
        </p:txBody>
      </p:sp>
      <p:pic>
        <p:nvPicPr>
          <p:cNvPr id="61447" name="Picture 4" descr="10%"/>
          <p:cNvPicPr>
            <a:picLocks noChangeAspect="1" noChangeArrowheads="1"/>
          </p:cNvPicPr>
          <p:nvPr/>
        </p:nvPicPr>
        <p:blipFill>
          <a:blip r:embed="rId2" cstate="print"/>
          <a:srcRect/>
          <a:stretch>
            <a:fillRect/>
          </a:stretch>
        </p:blipFill>
        <p:spPr bwMode="auto">
          <a:xfrm>
            <a:off x="4479925" y="1733550"/>
            <a:ext cx="4440238" cy="3314700"/>
          </a:xfrm>
          <a:prstGeom prst="rect">
            <a:avLst/>
          </a:prstGeom>
          <a:noFill/>
          <a:ln w="12700" algn="ctr">
            <a:noFill/>
            <a:miter lim="800000"/>
            <a:headEnd/>
            <a:tailEnd/>
          </a:ln>
        </p:spPr>
      </p:pic>
      <p:sp>
        <p:nvSpPr>
          <p:cNvPr id="6"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47</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91" name="Rectangle 15"/>
          <p:cNvSpPr>
            <a:spLocks noChangeArrowheads="1"/>
          </p:cNvSpPr>
          <p:nvPr/>
        </p:nvSpPr>
        <p:spPr bwMode="auto">
          <a:xfrm>
            <a:off x="292100" y="2971800"/>
            <a:ext cx="8318500" cy="541338"/>
          </a:xfrm>
          <a:prstGeom prst="rect">
            <a:avLst/>
          </a:prstGeom>
          <a:noFill/>
          <a:ln w="9525">
            <a:noFill/>
            <a:miter lim="800000"/>
            <a:headEnd/>
            <a:tailEnd/>
          </a:ln>
          <a:effectLst/>
        </p:spPr>
        <p:txBody>
          <a:bodyPr anchor="ctr"/>
          <a:lstStyle/>
          <a:p>
            <a:r>
              <a:rPr lang="en-US" sz="2400" b="1" dirty="0" smtClean="0">
                <a:solidFill>
                  <a:prstClr val="white"/>
                </a:solidFill>
                <a:latin typeface="Myriad Pro"/>
              </a:rPr>
              <a:t>Case Study</a:t>
            </a:r>
            <a:r>
              <a:rPr lang="en-US" sz="2400" dirty="0" smtClean="0">
                <a:solidFill>
                  <a:prstClr val="black"/>
                </a:solidFill>
                <a:latin typeface="Myriad Pro"/>
              </a:rPr>
              <a:t/>
            </a:r>
            <a:br>
              <a:rPr lang="en-US" sz="2400" dirty="0" smtClean="0">
                <a:solidFill>
                  <a:prstClr val="black"/>
                </a:solidFill>
                <a:latin typeface="Myriad Pro"/>
              </a:rPr>
            </a:br>
            <a:r>
              <a:rPr lang="en-US" sz="2400" dirty="0" smtClean="0">
                <a:solidFill>
                  <a:prstClr val="white"/>
                </a:solidFill>
                <a:latin typeface="Myriad Pro"/>
              </a:rPr>
              <a:t>Leading Carrier’s Carrier of North America</a:t>
            </a:r>
            <a:br>
              <a:rPr lang="en-US" sz="2400" dirty="0" smtClean="0">
                <a:solidFill>
                  <a:prstClr val="white"/>
                </a:solidFill>
                <a:latin typeface="Myriad Pro"/>
              </a:rPr>
            </a:br>
            <a:endParaRPr lang="en-US" sz="2400" b="1" dirty="0" smtClean="0">
              <a:solidFill>
                <a:prstClr val="white"/>
              </a:solidFill>
              <a:latin typeface="Myriad Pro"/>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1219200" y="152400"/>
            <a:ext cx="8753475" cy="449263"/>
          </a:xfrm>
        </p:spPr>
        <p:txBody>
          <a:bodyPr vert="horz" lIns="91440" tIns="45720" rIns="91440" bIns="45720" rtlCol="0" anchor="ctr">
            <a:noAutofit/>
          </a:bodyPr>
          <a:lstStyle/>
          <a:p>
            <a:r>
              <a:rPr lang="en-US" dirty="0"/>
              <a:t>Process Consulting</a:t>
            </a:r>
          </a:p>
        </p:txBody>
      </p:sp>
      <p:sp>
        <p:nvSpPr>
          <p:cNvPr id="63491" name="Slide Number Placeholder 3"/>
          <p:cNvSpPr>
            <a:spLocks noGrp="1"/>
          </p:cNvSpPr>
          <p:nvPr>
            <p:ph type="sldNum" sz="quarter" idx="10"/>
          </p:nvPr>
        </p:nvSpPr>
        <p:spPr>
          <a:xfrm>
            <a:off x="356616" y="1016127"/>
            <a:ext cx="8439912" cy="914400"/>
          </a:xfrm>
          <a:noFill/>
        </p:spPr>
        <p:txBody>
          <a:bodyPr/>
          <a:lstStyle/>
          <a:p>
            <a:r>
              <a:rPr lang="en-US" smtClean="0">
                <a:latin typeface="Arial" pitchFamily="34" charset="0"/>
              </a:rPr>
              <a:t>- </a:t>
            </a:r>
            <a:fld id="{92F13DFA-A9E3-4B77-B728-346125621CE8}" type="slidenum">
              <a:rPr lang="en-US" smtClean="0">
                <a:latin typeface="Arial" pitchFamily="34" charset="0"/>
              </a:rPr>
              <a:pPr/>
              <a:t>49</a:t>
            </a:fld>
            <a:r>
              <a:rPr lang="en-US" smtClean="0">
                <a:latin typeface="Arial" pitchFamily="34" charset="0"/>
              </a:rPr>
              <a:t> -</a:t>
            </a:r>
          </a:p>
        </p:txBody>
      </p:sp>
      <p:sp>
        <p:nvSpPr>
          <p:cNvPr id="5" name="Rectangle 3"/>
          <p:cNvSpPr>
            <a:spLocks noChangeArrowheads="1"/>
          </p:cNvSpPr>
          <p:nvPr/>
        </p:nvSpPr>
        <p:spPr bwMode="auto">
          <a:xfrm>
            <a:off x="344675" y="777128"/>
            <a:ext cx="8355012" cy="1169147"/>
          </a:xfrm>
          <a:prstGeom prst="rect">
            <a:avLst/>
          </a:prstGeom>
          <a:solidFill>
            <a:srgbClr val="C4ECFB"/>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115888" indent="-115888">
              <a:buClr>
                <a:srgbClr val="0066CC"/>
              </a:buClr>
              <a:buFont typeface="Wingdings" pitchFamily="2" charset="2"/>
              <a:buNone/>
              <a:defRPr/>
            </a:pPr>
            <a:r>
              <a:rPr lang="en-US" sz="1000" b="1" dirty="0">
                <a:latin typeface="Arial" charset="0"/>
                <a:cs typeface="Arial" pitchFamily="34" charset="0"/>
              </a:rPr>
              <a:t>Green Field - Definition &amp; Deployment of Business and Operation Processes</a:t>
            </a:r>
          </a:p>
          <a:p>
            <a:pPr marL="115888" indent="-115888">
              <a:buClr>
                <a:srgbClr val="0066CC"/>
              </a:buClr>
              <a:buFont typeface="Wingdings" pitchFamily="2" charset="2"/>
              <a:buNone/>
              <a:defRPr/>
            </a:pPr>
            <a:r>
              <a:rPr lang="en-US" sz="1000" dirty="0">
                <a:latin typeface="Arial" charset="0"/>
                <a:cs typeface="Arial" pitchFamily="34" charset="0"/>
              </a:rPr>
              <a:t>Indian Convergent Service Provider</a:t>
            </a:r>
          </a:p>
          <a:p>
            <a:pPr marL="115888" indent="-115888">
              <a:buClr>
                <a:srgbClr val="0066CC"/>
              </a:buClr>
              <a:buFont typeface="Wingdings" pitchFamily="2" charset="2"/>
              <a:buNone/>
              <a:defRPr/>
            </a:pPr>
            <a:endParaRPr lang="en-US" sz="1000" dirty="0">
              <a:latin typeface="Arial" charset="0"/>
              <a:cs typeface="Arial" pitchFamily="34" charset="0"/>
            </a:endParaRPr>
          </a:p>
          <a:p>
            <a:pPr marL="115888" indent="-115888">
              <a:buClr>
                <a:srgbClr val="0066CC"/>
              </a:buClr>
              <a:buFont typeface="Wingdings" pitchFamily="2" charset="2"/>
              <a:buNone/>
              <a:defRPr/>
            </a:pPr>
            <a:r>
              <a:rPr lang="en-US" sz="1000" dirty="0">
                <a:latin typeface="Arial" charset="0"/>
                <a:cs typeface="Arial" pitchFamily="34" charset="0"/>
              </a:rPr>
              <a:t> </a:t>
            </a:r>
          </a:p>
          <a:p>
            <a:pPr marL="115888" indent="-115888">
              <a:buClr>
                <a:srgbClr val="0066CC"/>
              </a:buClr>
              <a:buFont typeface="Wingdings" pitchFamily="2" charset="2"/>
              <a:buNone/>
              <a:defRPr/>
            </a:pPr>
            <a:endParaRPr lang="en-US" sz="1000" dirty="0">
              <a:latin typeface="Arial" charset="0"/>
              <a:cs typeface="Arial" pitchFamily="34" charset="0"/>
            </a:endParaRPr>
          </a:p>
        </p:txBody>
      </p:sp>
      <p:sp>
        <p:nvSpPr>
          <p:cNvPr id="6" name="Rectangle 4"/>
          <p:cNvSpPr>
            <a:spLocks noChangeArrowheads="1"/>
          </p:cNvSpPr>
          <p:nvPr/>
        </p:nvSpPr>
        <p:spPr bwMode="auto">
          <a:xfrm>
            <a:off x="419287" y="1238250"/>
            <a:ext cx="744538" cy="608013"/>
          </a:xfrm>
          <a:prstGeom prst="rect">
            <a:avLst/>
          </a:prstGeom>
          <a:solidFill>
            <a:srgbClr val="CCFFCC"/>
          </a:solidFill>
          <a:ln w="6350">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800" dirty="0">
                <a:latin typeface="Arial" charset="0"/>
              </a:rPr>
              <a:t>Assist in </a:t>
            </a:r>
          </a:p>
          <a:p>
            <a:pPr algn="ctr">
              <a:defRPr/>
            </a:pPr>
            <a:r>
              <a:rPr lang="en-US" sz="800" dirty="0">
                <a:latin typeface="Arial" charset="0"/>
              </a:rPr>
              <a:t>Developing </a:t>
            </a:r>
          </a:p>
          <a:p>
            <a:pPr algn="ctr">
              <a:defRPr/>
            </a:pPr>
            <a:r>
              <a:rPr lang="en-US" sz="800" dirty="0">
                <a:latin typeface="Arial" charset="0"/>
              </a:rPr>
              <a:t>Business </a:t>
            </a:r>
          </a:p>
          <a:p>
            <a:pPr algn="ctr">
              <a:defRPr/>
            </a:pPr>
            <a:r>
              <a:rPr lang="en-US" sz="800" dirty="0">
                <a:latin typeface="Arial" charset="0"/>
              </a:rPr>
              <a:t>Strategy</a:t>
            </a:r>
          </a:p>
        </p:txBody>
      </p:sp>
      <p:sp>
        <p:nvSpPr>
          <p:cNvPr id="7" name="Rectangle 5"/>
          <p:cNvSpPr>
            <a:spLocks noChangeArrowheads="1"/>
          </p:cNvSpPr>
          <p:nvPr/>
        </p:nvSpPr>
        <p:spPr bwMode="auto">
          <a:xfrm>
            <a:off x="1411475" y="1238250"/>
            <a:ext cx="800100" cy="608013"/>
          </a:xfrm>
          <a:prstGeom prst="rect">
            <a:avLst/>
          </a:prstGeom>
          <a:solidFill>
            <a:srgbClr val="CCFFCC"/>
          </a:solidFill>
          <a:ln w="6350">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800" dirty="0">
                <a:latin typeface="Arial" charset="0"/>
              </a:rPr>
              <a:t>Workshop for</a:t>
            </a:r>
          </a:p>
          <a:p>
            <a:pPr algn="ctr">
              <a:defRPr/>
            </a:pPr>
            <a:r>
              <a:rPr lang="en-US" sz="800" dirty="0">
                <a:latin typeface="Arial" charset="0"/>
              </a:rPr>
              <a:t>Business </a:t>
            </a:r>
          </a:p>
          <a:p>
            <a:pPr algn="ctr">
              <a:defRPr/>
            </a:pPr>
            <a:r>
              <a:rPr lang="en-US" sz="800" dirty="0">
                <a:latin typeface="Arial" charset="0"/>
              </a:rPr>
              <a:t> Process </a:t>
            </a:r>
          </a:p>
          <a:p>
            <a:pPr algn="ctr">
              <a:defRPr/>
            </a:pPr>
            <a:r>
              <a:rPr lang="en-US" sz="800" dirty="0">
                <a:latin typeface="Arial" charset="0"/>
              </a:rPr>
              <a:t>Definition</a:t>
            </a:r>
          </a:p>
        </p:txBody>
      </p:sp>
      <p:sp>
        <p:nvSpPr>
          <p:cNvPr id="63501" name="Line 6"/>
          <p:cNvSpPr>
            <a:spLocks noChangeShapeType="1"/>
          </p:cNvSpPr>
          <p:nvPr/>
        </p:nvSpPr>
        <p:spPr bwMode="auto">
          <a:xfrm>
            <a:off x="1182688" y="1579563"/>
            <a:ext cx="242887" cy="0"/>
          </a:xfrm>
          <a:prstGeom prst="line">
            <a:avLst/>
          </a:prstGeom>
          <a:noFill/>
          <a:ln w="9525">
            <a:solidFill>
              <a:schemeClr val="tx1"/>
            </a:solidFill>
            <a:round/>
            <a:headEnd/>
            <a:tailEnd type="triangle" w="med" len="med"/>
          </a:ln>
        </p:spPr>
        <p:txBody>
          <a:bodyPr anchor="ctr"/>
          <a:lstStyle/>
          <a:p>
            <a:endParaRPr lang="en-US"/>
          </a:p>
        </p:txBody>
      </p:sp>
      <p:sp>
        <p:nvSpPr>
          <p:cNvPr id="9" name="Rectangle 7"/>
          <p:cNvSpPr>
            <a:spLocks noChangeArrowheads="1"/>
          </p:cNvSpPr>
          <p:nvPr/>
        </p:nvSpPr>
        <p:spPr bwMode="auto">
          <a:xfrm>
            <a:off x="2478275" y="1238250"/>
            <a:ext cx="728662" cy="608013"/>
          </a:xfrm>
          <a:prstGeom prst="rect">
            <a:avLst/>
          </a:prstGeom>
          <a:solidFill>
            <a:srgbClr val="CCFFCC"/>
          </a:solidFill>
          <a:ln w="6350">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800" dirty="0">
                <a:latin typeface="Arial" charset="0"/>
              </a:rPr>
              <a:t>Operation</a:t>
            </a:r>
          </a:p>
          <a:p>
            <a:pPr algn="ctr">
              <a:defRPr/>
            </a:pPr>
            <a:r>
              <a:rPr lang="en-US" sz="800" dirty="0">
                <a:latin typeface="Arial" charset="0"/>
              </a:rPr>
              <a:t>process </a:t>
            </a:r>
          </a:p>
          <a:p>
            <a:pPr algn="ctr">
              <a:defRPr/>
            </a:pPr>
            <a:r>
              <a:rPr lang="en-US" sz="800" dirty="0">
                <a:latin typeface="Arial" charset="0"/>
              </a:rPr>
              <a:t>Definition</a:t>
            </a:r>
          </a:p>
        </p:txBody>
      </p:sp>
      <p:sp>
        <p:nvSpPr>
          <p:cNvPr id="10" name="Rectangle 8"/>
          <p:cNvSpPr>
            <a:spLocks noChangeArrowheads="1"/>
          </p:cNvSpPr>
          <p:nvPr/>
        </p:nvSpPr>
        <p:spPr bwMode="auto">
          <a:xfrm>
            <a:off x="3468875" y="1238250"/>
            <a:ext cx="666750" cy="608013"/>
          </a:xfrm>
          <a:prstGeom prst="rect">
            <a:avLst/>
          </a:prstGeom>
          <a:solidFill>
            <a:srgbClr val="CCFFCC"/>
          </a:solidFill>
          <a:ln w="6350">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800" dirty="0">
                <a:latin typeface="Arial" charset="0"/>
              </a:rPr>
              <a:t>Product </a:t>
            </a:r>
          </a:p>
          <a:p>
            <a:pPr algn="ctr">
              <a:defRPr/>
            </a:pPr>
            <a:r>
              <a:rPr lang="en-US" sz="800" dirty="0">
                <a:latin typeface="Arial" charset="0"/>
              </a:rPr>
              <a:t>Selection</a:t>
            </a:r>
          </a:p>
        </p:txBody>
      </p:sp>
      <p:sp>
        <p:nvSpPr>
          <p:cNvPr id="63508" name="Line 9"/>
          <p:cNvSpPr>
            <a:spLocks noChangeShapeType="1"/>
          </p:cNvSpPr>
          <p:nvPr/>
        </p:nvSpPr>
        <p:spPr bwMode="auto">
          <a:xfrm>
            <a:off x="3209925" y="1579563"/>
            <a:ext cx="242888" cy="0"/>
          </a:xfrm>
          <a:prstGeom prst="line">
            <a:avLst/>
          </a:prstGeom>
          <a:noFill/>
          <a:ln w="9525">
            <a:solidFill>
              <a:schemeClr val="tx1"/>
            </a:solidFill>
            <a:round/>
            <a:headEnd/>
            <a:tailEnd type="triangle" w="med" len="med"/>
          </a:ln>
        </p:spPr>
        <p:txBody>
          <a:bodyPr anchor="ctr"/>
          <a:lstStyle/>
          <a:p>
            <a:endParaRPr lang="en-US"/>
          </a:p>
        </p:txBody>
      </p:sp>
      <p:sp>
        <p:nvSpPr>
          <p:cNvPr id="63509" name="Line 10"/>
          <p:cNvSpPr>
            <a:spLocks noChangeShapeType="1"/>
          </p:cNvSpPr>
          <p:nvPr/>
        </p:nvSpPr>
        <p:spPr bwMode="auto">
          <a:xfrm>
            <a:off x="2216150" y="1593850"/>
            <a:ext cx="242888" cy="0"/>
          </a:xfrm>
          <a:prstGeom prst="line">
            <a:avLst/>
          </a:prstGeom>
          <a:noFill/>
          <a:ln w="9525">
            <a:solidFill>
              <a:schemeClr val="tx1"/>
            </a:solidFill>
            <a:round/>
            <a:headEnd/>
            <a:tailEnd type="triangle" w="med" len="med"/>
          </a:ln>
        </p:spPr>
        <p:txBody>
          <a:bodyPr anchor="ctr"/>
          <a:lstStyle/>
          <a:p>
            <a:endParaRPr lang="en-US"/>
          </a:p>
        </p:txBody>
      </p:sp>
      <p:sp>
        <p:nvSpPr>
          <p:cNvPr id="13" name="Rectangle 11"/>
          <p:cNvSpPr>
            <a:spLocks noChangeArrowheads="1"/>
          </p:cNvSpPr>
          <p:nvPr/>
        </p:nvSpPr>
        <p:spPr bwMode="auto">
          <a:xfrm>
            <a:off x="4383275" y="1238250"/>
            <a:ext cx="949325" cy="608013"/>
          </a:xfrm>
          <a:prstGeom prst="rect">
            <a:avLst/>
          </a:prstGeom>
          <a:solidFill>
            <a:srgbClr val="CCFFCC"/>
          </a:solidFill>
          <a:ln w="6350">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800" dirty="0">
                <a:latin typeface="Arial" charset="0"/>
              </a:rPr>
              <a:t>System Integration &amp; Implementation </a:t>
            </a:r>
          </a:p>
        </p:txBody>
      </p:sp>
      <p:sp>
        <p:nvSpPr>
          <p:cNvPr id="63513" name="Line 12"/>
          <p:cNvSpPr>
            <a:spLocks noChangeShapeType="1"/>
          </p:cNvSpPr>
          <p:nvPr/>
        </p:nvSpPr>
        <p:spPr bwMode="auto">
          <a:xfrm>
            <a:off x="4140200" y="1600200"/>
            <a:ext cx="242888" cy="0"/>
          </a:xfrm>
          <a:prstGeom prst="line">
            <a:avLst/>
          </a:prstGeom>
          <a:noFill/>
          <a:ln w="9525">
            <a:solidFill>
              <a:schemeClr val="tx1"/>
            </a:solidFill>
            <a:round/>
            <a:headEnd/>
            <a:tailEnd type="triangle" w="med" len="med"/>
          </a:ln>
        </p:spPr>
        <p:txBody>
          <a:bodyPr anchor="ctr"/>
          <a:lstStyle/>
          <a:p>
            <a:endParaRPr lang="en-US"/>
          </a:p>
        </p:txBody>
      </p:sp>
      <p:sp>
        <p:nvSpPr>
          <p:cNvPr id="15" name="Rectangle 13"/>
          <p:cNvSpPr>
            <a:spLocks noChangeArrowheads="1"/>
          </p:cNvSpPr>
          <p:nvPr/>
        </p:nvSpPr>
        <p:spPr bwMode="auto">
          <a:xfrm>
            <a:off x="5602475" y="1238250"/>
            <a:ext cx="808037" cy="608013"/>
          </a:xfrm>
          <a:prstGeom prst="rect">
            <a:avLst/>
          </a:prstGeom>
          <a:solidFill>
            <a:srgbClr val="CCFFCC"/>
          </a:solidFill>
          <a:ln w="6350">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800" dirty="0">
                <a:latin typeface="Arial" charset="0"/>
              </a:rPr>
              <a:t>Business</a:t>
            </a:r>
          </a:p>
          <a:p>
            <a:pPr algn="ctr">
              <a:defRPr/>
            </a:pPr>
            <a:r>
              <a:rPr lang="en-US" sz="800" dirty="0">
                <a:latin typeface="Arial" charset="0"/>
              </a:rPr>
              <a:t>Process </a:t>
            </a:r>
          </a:p>
          <a:p>
            <a:pPr algn="ctr">
              <a:defRPr/>
            </a:pPr>
            <a:r>
              <a:rPr lang="en-US" sz="800" dirty="0">
                <a:latin typeface="Arial" charset="0"/>
              </a:rPr>
              <a:t>Re</a:t>
            </a:r>
          </a:p>
          <a:p>
            <a:pPr algn="ctr">
              <a:defRPr/>
            </a:pPr>
            <a:r>
              <a:rPr lang="en-US" sz="800" dirty="0">
                <a:latin typeface="Arial" charset="0"/>
              </a:rPr>
              <a:t>Engineering</a:t>
            </a:r>
            <a:endParaRPr lang="en-US" sz="1800" dirty="0">
              <a:latin typeface="Arial" charset="0"/>
            </a:endParaRPr>
          </a:p>
        </p:txBody>
      </p:sp>
      <p:sp>
        <p:nvSpPr>
          <p:cNvPr id="16" name="Rectangle 14"/>
          <p:cNvSpPr>
            <a:spLocks noChangeArrowheads="1"/>
          </p:cNvSpPr>
          <p:nvPr/>
        </p:nvSpPr>
        <p:spPr bwMode="auto">
          <a:xfrm>
            <a:off x="6654987" y="1238250"/>
            <a:ext cx="809625" cy="608013"/>
          </a:xfrm>
          <a:prstGeom prst="rect">
            <a:avLst/>
          </a:prstGeom>
          <a:solidFill>
            <a:srgbClr val="CCFFCC"/>
          </a:solidFill>
          <a:ln w="6350">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800" dirty="0">
                <a:latin typeface="Arial" charset="0"/>
              </a:rPr>
              <a:t>System </a:t>
            </a:r>
          </a:p>
          <a:p>
            <a:pPr algn="ctr">
              <a:defRPr/>
            </a:pPr>
            <a:r>
              <a:rPr lang="en-US" sz="800" dirty="0">
                <a:latin typeface="Arial" charset="0"/>
              </a:rPr>
              <a:t>Architecture</a:t>
            </a:r>
          </a:p>
          <a:p>
            <a:pPr algn="ctr">
              <a:defRPr/>
            </a:pPr>
            <a:r>
              <a:rPr lang="en-US" sz="800" dirty="0">
                <a:latin typeface="Arial" charset="0"/>
              </a:rPr>
              <a:t>Assessment</a:t>
            </a:r>
          </a:p>
        </p:txBody>
      </p:sp>
      <p:sp>
        <p:nvSpPr>
          <p:cNvPr id="63520" name="Line 15"/>
          <p:cNvSpPr>
            <a:spLocks noChangeShapeType="1"/>
          </p:cNvSpPr>
          <p:nvPr/>
        </p:nvSpPr>
        <p:spPr bwMode="auto">
          <a:xfrm>
            <a:off x="6421438" y="1579563"/>
            <a:ext cx="214312" cy="0"/>
          </a:xfrm>
          <a:prstGeom prst="line">
            <a:avLst/>
          </a:prstGeom>
          <a:noFill/>
          <a:ln w="9525">
            <a:solidFill>
              <a:schemeClr val="tx1"/>
            </a:solidFill>
            <a:round/>
            <a:headEnd/>
            <a:tailEnd type="triangle" w="med" len="med"/>
          </a:ln>
        </p:spPr>
        <p:txBody>
          <a:bodyPr anchor="ctr"/>
          <a:lstStyle/>
          <a:p>
            <a:endParaRPr lang="en-US"/>
          </a:p>
        </p:txBody>
      </p:sp>
      <p:sp>
        <p:nvSpPr>
          <p:cNvPr id="18" name="Rectangle 16"/>
          <p:cNvSpPr>
            <a:spLocks noChangeArrowheads="1"/>
          </p:cNvSpPr>
          <p:nvPr/>
        </p:nvSpPr>
        <p:spPr bwMode="auto">
          <a:xfrm>
            <a:off x="7659875" y="1238250"/>
            <a:ext cx="942975" cy="608013"/>
          </a:xfrm>
          <a:prstGeom prst="rect">
            <a:avLst/>
          </a:prstGeom>
          <a:solidFill>
            <a:srgbClr val="CCFFCC"/>
          </a:solidFill>
          <a:ln w="6350">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800" dirty="0">
                <a:latin typeface="Arial" charset="0"/>
              </a:rPr>
              <a:t>Fine Tune </a:t>
            </a:r>
          </a:p>
          <a:p>
            <a:pPr algn="ctr">
              <a:defRPr/>
            </a:pPr>
            <a:r>
              <a:rPr lang="en-US" sz="800" dirty="0">
                <a:latin typeface="Arial" charset="0"/>
              </a:rPr>
              <a:t>Implementation</a:t>
            </a:r>
          </a:p>
        </p:txBody>
      </p:sp>
      <p:sp>
        <p:nvSpPr>
          <p:cNvPr id="63524" name="Line 17"/>
          <p:cNvSpPr>
            <a:spLocks noChangeShapeType="1"/>
          </p:cNvSpPr>
          <p:nvPr/>
        </p:nvSpPr>
        <p:spPr bwMode="auto">
          <a:xfrm>
            <a:off x="7461250" y="1579563"/>
            <a:ext cx="184150" cy="0"/>
          </a:xfrm>
          <a:prstGeom prst="line">
            <a:avLst/>
          </a:prstGeom>
          <a:noFill/>
          <a:ln w="9525">
            <a:solidFill>
              <a:schemeClr val="tx1"/>
            </a:solidFill>
            <a:round/>
            <a:headEnd/>
            <a:tailEnd type="triangle" w="med" len="med"/>
          </a:ln>
        </p:spPr>
        <p:txBody>
          <a:bodyPr anchor="ctr"/>
          <a:lstStyle/>
          <a:p>
            <a:endParaRPr lang="en-US"/>
          </a:p>
        </p:txBody>
      </p:sp>
      <p:sp>
        <p:nvSpPr>
          <p:cNvPr id="63525" name="Line 18"/>
          <p:cNvSpPr>
            <a:spLocks noChangeShapeType="1"/>
          </p:cNvSpPr>
          <p:nvPr/>
        </p:nvSpPr>
        <p:spPr bwMode="auto">
          <a:xfrm>
            <a:off x="5341938" y="1585913"/>
            <a:ext cx="242887" cy="0"/>
          </a:xfrm>
          <a:prstGeom prst="line">
            <a:avLst/>
          </a:prstGeom>
          <a:noFill/>
          <a:ln w="9525">
            <a:solidFill>
              <a:schemeClr val="tx1"/>
            </a:solidFill>
            <a:round/>
            <a:headEnd/>
            <a:tailEnd type="triangle" w="med" len="med"/>
          </a:ln>
        </p:spPr>
        <p:txBody>
          <a:bodyPr anchor="ctr"/>
          <a:lstStyle/>
          <a:p>
            <a:endParaRPr lang="en-US"/>
          </a:p>
        </p:txBody>
      </p:sp>
      <p:sp>
        <p:nvSpPr>
          <p:cNvPr id="21" name="Rectangle 19"/>
          <p:cNvSpPr>
            <a:spLocks noChangeArrowheads="1"/>
          </p:cNvSpPr>
          <p:nvPr/>
        </p:nvSpPr>
        <p:spPr bwMode="auto">
          <a:xfrm>
            <a:off x="344675" y="1998663"/>
            <a:ext cx="8355012" cy="1104900"/>
          </a:xfrm>
          <a:prstGeom prst="rect">
            <a:avLst/>
          </a:prstGeom>
          <a:solidFill>
            <a:srgbClr val="EEED9F"/>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115888" indent="-115888">
              <a:buClr>
                <a:srgbClr val="0066CC"/>
              </a:buClr>
              <a:buFont typeface="Wingdings" pitchFamily="2" charset="2"/>
              <a:buNone/>
              <a:defRPr/>
            </a:pPr>
            <a:r>
              <a:rPr lang="en-US" sz="1000" b="1" dirty="0">
                <a:latin typeface="Arial" charset="0"/>
                <a:cs typeface="Arial" pitchFamily="34" charset="0"/>
              </a:rPr>
              <a:t>Business Process Synchronization : Acquisition </a:t>
            </a:r>
          </a:p>
          <a:p>
            <a:pPr marL="115888" indent="-115888">
              <a:buClr>
                <a:srgbClr val="0066CC"/>
              </a:buClr>
              <a:buFont typeface="Wingdings" pitchFamily="2" charset="2"/>
              <a:buNone/>
              <a:defRPr/>
            </a:pPr>
            <a:r>
              <a:rPr lang="en-US" sz="1000" dirty="0">
                <a:latin typeface="Arial" charset="0"/>
                <a:cs typeface="Arial" pitchFamily="34" charset="0"/>
              </a:rPr>
              <a:t>North American Carrier’s Carrier</a:t>
            </a:r>
          </a:p>
          <a:p>
            <a:pPr marL="115888" indent="-115888">
              <a:buClr>
                <a:srgbClr val="0066CC"/>
              </a:buClr>
              <a:buFont typeface="Wingdings" pitchFamily="2" charset="2"/>
              <a:buNone/>
              <a:defRPr/>
            </a:pPr>
            <a:endParaRPr lang="en-US" sz="1000" dirty="0">
              <a:latin typeface="Arial" charset="0"/>
              <a:cs typeface="Arial" pitchFamily="34" charset="0"/>
            </a:endParaRPr>
          </a:p>
        </p:txBody>
      </p:sp>
      <p:sp>
        <p:nvSpPr>
          <p:cNvPr id="22" name="Rectangle 20"/>
          <p:cNvSpPr>
            <a:spLocks noChangeArrowheads="1"/>
          </p:cNvSpPr>
          <p:nvPr/>
        </p:nvSpPr>
        <p:spPr bwMode="auto">
          <a:xfrm>
            <a:off x="378344" y="2409825"/>
            <a:ext cx="901700" cy="608013"/>
          </a:xfrm>
          <a:prstGeom prst="rect">
            <a:avLst/>
          </a:prstGeom>
          <a:solidFill>
            <a:schemeClr val="bg1"/>
          </a:solidFill>
          <a:ln w="6350">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800" dirty="0">
                <a:latin typeface="Arial" charset="0"/>
              </a:rPr>
              <a:t>AS- IS Process Study of Primary Company</a:t>
            </a:r>
          </a:p>
        </p:txBody>
      </p:sp>
      <p:sp>
        <p:nvSpPr>
          <p:cNvPr id="23" name="Rectangle 21"/>
          <p:cNvSpPr>
            <a:spLocks noChangeArrowheads="1"/>
          </p:cNvSpPr>
          <p:nvPr/>
        </p:nvSpPr>
        <p:spPr bwMode="auto">
          <a:xfrm>
            <a:off x="1457844" y="2409825"/>
            <a:ext cx="900113" cy="608013"/>
          </a:xfrm>
          <a:prstGeom prst="rect">
            <a:avLst/>
          </a:prstGeom>
          <a:solidFill>
            <a:schemeClr val="bg1"/>
          </a:solidFill>
          <a:ln w="6350">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800" dirty="0">
                <a:latin typeface="Arial" charset="0"/>
              </a:rPr>
              <a:t>Enhance with Best Practices </a:t>
            </a:r>
          </a:p>
          <a:p>
            <a:pPr algn="ctr">
              <a:defRPr/>
            </a:pPr>
            <a:r>
              <a:rPr lang="en-US" sz="800" dirty="0">
                <a:latin typeface="Arial" charset="0"/>
              </a:rPr>
              <a:t>for TO-BE Process</a:t>
            </a:r>
          </a:p>
        </p:txBody>
      </p:sp>
      <p:sp>
        <p:nvSpPr>
          <p:cNvPr id="24" name="Rectangle 22"/>
          <p:cNvSpPr>
            <a:spLocks noChangeArrowheads="1"/>
          </p:cNvSpPr>
          <p:nvPr/>
        </p:nvSpPr>
        <p:spPr bwMode="auto">
          <a:xfrm>
            <a:off x="2561157" y="2409825"/>
            <a:ext cx="900112" cy="608013"/>
          </a:xfrm>
          <a:prstGeom prst="rect">
            <a:avLst/>
          </a:prstGeom>
          <a:solidFill>
            <a:schemeClr val="bg1"/>
          </a:solidFill>
          <a:ln w="635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800" dirty="0">
                <a:latin typeface="Arial" charset="0"/>
              </a:rPr>
              <a:t>Process Gap </a:t>
            </a:r>
            <a:r>
              <a:rPr lang="en-US" sz="800" dirty="0" smtClean="0">
                <a:latin typeface="Arial" charset="0"/>
              </a:rPr>
              <a:t>Analysis with </a:t>
            </a:r>
            <a:endParaRPr lang="en-US" sz="800" dirty="0">
              <a:latin typeface="Arial" charset="0"/>
            </a:endParaRPr>
          </a:p>
          <a:p>
            <a:pPr algn="ctr">
              <a:defRPr/>
            </a:pPr>
            <a:r>
              <a:rPr lang="en-US" sz="800" dirty="0" smtClean="0">
                <a:latin typeface="Arial" charset="0"/>
              </a:rPr>
              <a:t>the </a:t>
            </a:r>
            <a:r>
              <a:rPr lang="en-US" sz="800" dirty="0">
                <a:latin typeface="Arial" charset="0"/>
              </a:rPr>
              <a:t>acquired </a:t>
            </a:r>
          </a:p>
          <a:p>
            <a:pPr algn="ctr">
              <a:defRPr/>
            </a:pPr>
            <a:r>
              <a:rPr lang="en-US" sz="800" dirty="0">
                <a:latin typeface="Arial" charset="0"/>
              </a:rPr>
              <a:t>company</a:t>
            </a:r>
          </a:p>
        </p:txBody>
      </p:sp>
      <p:sp>
        <p:nvSpPr>
          <p:cNvPr id="25" name="Rectangle 23"/>
          <p:cNvSpPr>
            <a:spLocks noChangeArrowheads="1"/>
          </p:cNvSpPr>
          <p:nvPr/>
        </p:nvSpPr>
        <p:spPr bwMode="auto">
          <a:xfrm>
            <a:off x="3643832" y="2409825"/>
            <a:ext cx="869950" cy="608013"/>
          </a:xfrm>
          <a:prstGeom prst="rect">
            <a:avLst/>
          </a:prstGeom>
          <a:solidFill>
            <a:schemeClr val="bg1"/>
          </a:solidFill>
          <a:ln w="6350">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800" dirty="0">
                <a:latin typeface="Arial" charset="0"/>
              </a:rPr>
              <a:t>Enhanced</a:t>
            </a:r>
          </a:p>
          <a:p>
            <a:pPr algn="ctr">
              <a:defRPr/>
            </a:pPr>
            <a:r>
              <a:rPr lang="en-US" sz="800" dirty="0">
                <a:latin typeface="Arial" charset="0"/>
              </a:rPr>
              <a:t>NEWCO </a:t>
            </a:r>
          </a:p>
          <a:p>
            <a:pPr algn="ctr">
              <a:defRPr/>
            </a:pPr>
            <a:r>
              <a:rPr lang="en-US" sz="800" dirty="0">
                <a:latin typeface="Arial" charset="0"/>
              </a:rPr>
              <a:t> process</a:t>
            </a:r>
          </a:p>
        </p:txBody>
      </p:sp>
      <p:sp>
        <p:nvSpPr>
          <p:cNvPr id="26" name="Rectangle 24"/>
          <p:cNvSpPr>
            <a:spLocks noChangeArrowheads="1"/>
          </p:cNvSpPr>
          <p:nvPr/>
        </p:nvSpPr>
        <p:spPr bwMode="auto">
          <a:xfrm>
            <a:off x="4697932" y="2409825"/>
            <a:ext cx="828675" cy="608013"/>
          </a:xfrm>
          <a:prstGeom prst="rect">
            <a:avLst/>
          </a:prstGeom>
          <a:solidFill>
            <a:schemeClr val="bg1"/>
          </a:solidFill>
          <a:ln w="6350">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800" dirty="0">
                <a:latin typeface="Arial" charset="0"/>
              </a:rPr>
              <a:t>System Gap Analysis </a:t>
            </a:r>
          </a:p>
        </p:txBody>
      </p:sp>
      <p:sp>
        <p:nvSpPr>
          <p:cNvPr id="27" name="Rectangle 25"/>
          <p:cNvSpPr>
            <a:spLocks noChangeArrowheads="1"/>
          </p:cNvSpPr>
          <p:nvPr/>
        </p:nvSpPr>
        <p:spPr bwMode="auto">
          <a:xfrm>
            <a:off x="5710757" y="2409825"/>
            <a:ext cx="901700" cy="608013"/>
          </a:xfrm>
          <a:prstGeom prst="rect">
            <a:avLst/>
          </a:prstGeom>
          <a:solidFill>
            <a:schemeClr val="bg1"/>
          </a:solidFill>
          <a:ln w="6350">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800" dirty="0">
                <a:latin typeface="Arial" charset="0"/>
              </a:rPr>
              <a:t>Enterprise</a:t>
            </a:r>
          </a:p>
          <a:p>
            <a:pPr algn="ctr">
              <a:defRPr/>
            </a:pPr>
            <a:r>
              <a:rPr lang="en-US" sz="800" dirty="0">
                <a:latin typeface="Arial" charset="0"/>
              </a:rPr>
              <a:t>Architecture </a:t>
            </a:r>
          </a:p>
          <a:p>
            <a:pPr algn="ctr">
              <a:defRPr/>
            </a:pPr>
            <a:r>
              <a:rPr lang="en-US" sz="800" dirty="0">
                <a:latin typeface="Arial" charset="0"/>
              </a:rPr>
              <a:t> Roadmap</a:t>
            </a:r>
          </a:p>
        </p:txBody>
      </p:sp>
      <p:sp>
        <p:nvSpPr>
          <p:cNvPr id="28" name="Rectangle 26"/>
          <p:cNvSpPr>
            <a:spLocks noChangeArrowheads="1"/>
          </p:cNvSpPr>
          <p:nvPr/>
        </p:nvSpPr>
        <p:spPr bwMode="auto">
          <a:xfrm>
            <a:off x="6806132" y="2409825"/>
            <a:ext cx="942975" cy="608013"/>
          </a:xfrm>
          <a:prstGeom prst="rect">
            <a:avLst/>
          </a:prstGeom>
          <a:solidFill>
            <a:schemeClr val="bg1"/>
          </a:solidFill>
          <a:ln w="6350">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800" dirty="0">
                <a:latin typeface="Arial" charset="0"/>
              </a:rPr>
              <a:t>Implementation Plan</a:t>
            </a:r>
          </a:p>
        </p:txBody>
      </p:sp>
      <p:sp>
        <p:nvSpPr>
          <p:cNvPr id="63550" name="Line 27"/>
          <p:cNvSpPr>
            <a:spLocks noChangeShapeType="1"/>
          </p:cNvSpPr>
          <p:nvPr/>
        </p:nvSpPr>
        <p:spPr bwMode="auto">
          <a:xfrm>
            <a:off x="1322388" y="2743200"/>
            <a:ext cx="179387" cy="7938"/>
          </a:xfrm>
          <a:prstGeom prst="line">
            <a:avLst/>
          </a:prstGeom>
          <a:noFill/>
          <a:ln w="9525">
            <a:solidFill>
              <a:schemeClr val="tx1"/>
            </a:solidFill>
            <a:round/>
            <a:headEnd/>
            <a:tailEnd type="triangle" w="med" len="med"/>
          </a:ln>
        </p:spPr>
        <p:txBody>
          <a:bodyPr anchor="ctr"/>
          <a:lstStyle/>
          <a:p>
            <a:endParaRPr lang="en-US"/>
          </a:p>
        </p:txBody>
      </p:sp>
      <p:sp>
        <p:nvSpPr>
          <p:cNvPr id="63551" name="Line 28"/>
          <p:cNvSpPr>
            <a:spLocks noChangeShapeType="1"/>
          </p:cNvSpPr>
          <p:nvPr/>
        </p:nvSpPr>
        <p:spPr bwMode="auto">
          <a:xfrm>
            <a:off x="2405063" y="2743200"/>
            <a:ext cx="179387" cy="7938"/>
          </a:xfrm>
          <a:prstGeom prst="line">
            <a:avLst/>
          </a:prstGeom>
          <a:noFill/>
          <a:ln w="9525">
            <a:solidFill>
              <a:schemeClr val="tx1"/>
            </a:solidFill>
            <a:round/>
            <a:headEnd/>
            <a:tailEnd type="triangle" w="med" len="med"/>
          </a:ln>
        </p:spPr>
        <p:txBody>
          <a:bodyPr anchor="ctr"/>
          <a:lstStyle/>
          <a:p>
            <a:endParaRPr lang="en-US"/>
          </a:p>
        </p:txBody>
      </p:sp>
      <p:sp>
        <p:nvSpPr>
          <p:cNvPr id="63552" name="Line 29"/>
          <p:cNvSpPr>
            <a:spLocks noChangeShapeType="1"/>
          </p:cNvSpPr>
          <p:nvPr/>
        </p:nvSpPr>
        <p:spPr bwMode="auto">
          <a:xfrm>
            <a:off x="3506788" y="2743200"/>
            <a:ext cx="177800" cy="7938"/>
          </a:xfrm>
          <a:prstGeom prst="line">
            <a:avLst/>
          </a:prstGeom>
          <a:noFill/>
          <a:ln w="9525">
            <a:solidFill>
              <a:schemeClr val="tx1"/>
            </a:solidFill>
            <a:round/>
            <a:headEnd/>
            <a:tailEnd type="triangle" w="med" len="med"/>
          </a:ln>
        </p:spPr>
        <p:txBody>
          <a:bodyPr anchor="ctr"/>
          <a:lstStyle/>
          <a:p>
            <a:endParaRPr lang="en-US"/>
          </a:p>
        </p:txBody>
      </p:sp>
      <p:sp>
        <p:nvSpPr>
          <p:cNvPr id="63553" name="Line 30"/>
          <p:cNvSpPr>
            <a:spLocks noChangeShapeType="1"/>
          </p:cNvSpPr>
          <p:nvPr/>
        </p:nvSpPr>
        <p:spPr bwMode="auto">
          <a:xfrm>
            <a:off x="4559300" y="2751138"/>
            <a:ext cx="179388" cy="7937"/>
          </a:xfrm>
          <a:prstGeom prst="line">
            <a:avLst/>
          </a:prstGeom>
          <a:noFill/>
          <a:ln w="9525">
            <a:solidFill>
              <a:schemeClr val="tx1"/>
            </a:solidFill>
            <a:round/>
            <a:headEnd/>
            <a:tailEnd type="triangle" w="med" len="med"/>
          </a:ln>
        </p:spPr>
        <p:txBody>
          <a:bodyPr anchor="ctr"/>
          <a:lstStyle/>
          <a:p>
            <a:endParaRPr lang="en-US"/>
          </a:p>
        </p:txBody>
      </p:sp>
      <p:sp>
        <p:nvSpPr>
          <p:cNvPr id="63554" name="Line 31"/>
          <p:cNvSpPr>
            <a:spLocks noChangeShapeType="1"/>
          </p:cNvSpPr>
          <p:nvPr/>
        </p:nvSpPr>
        <p:spPr bwMode="auto">
          <a:xfrm>
            <a:off x="5567363" y="2743200"/>
            <a:ext cx="177800" cy="7938"/>
          </a:xfrm>
          <a:prstGeom prst="line">
            <a:avLst/>
          </a:prstGeom>
          <a:noFill/>
          <a:ln w="9525">
            <a:solidFill>
              <a:schemeClr val="tx1"/>
            </a:solidFill>
            <a:round/>
            <a:headEnd/>
            <a:tailEnd type="triangle" w="med" len="med"/>
          </a:ln>
        </p:spPr>
        <p:txBody>
          <a:bodyPr anchor="ctr"/>
          <a:lstStyle/>
          <a:p>
            <a:endParaRPr lang="en-US"/>
          </a:p>
        </p:txBody>
      </p:sp>
      <p:sp>
        <p:nvSpPr>
          <p:cNvPr id="63555" name="Line 32"/>
          <p:cNvSpPr>
            <a:spLocks noChangeShapeType="1"/>
          </p:cNvSpPr>
          <p:nvPr/>
        </p:nvSpPr>
        <p:spPr bwMode="auto">
          <a:xfrm>
            <a:off x="6667500" y="2743200"/>
            <a:ext cx="179388" cy="7938"/>
          </a:xfrm>
          <a:prstGeom prst="line">
            <a:avLst/>
          </a:prstGeom>
          <a:noFill/>
          <a:ln w="9525">
            <a:solidFill>
              <a:schemeClr val="tx1"/>
            </a:solidFill>
            <a:round/>
            <a:headEnd/>
            <a:tailEnd type="triangle" w="med" len="med"/>
          </a:ln>
        </p:spPr>
        <p:txBody>
          <a:bodyPr anchor="ctr"/>
          <a:lstStyle/>
          <a:p>
            <a:endParaRPr lang="en-US"/>
          </a:p>
        </p:txBody>
      </p:sp>
      <p:sp>
        <p:nvSpPr>
          <p:cNvPr id="35" name="Rectangle 33"/>
          <p:cNvSpPr>
            <a:spLocks noChangeArrowheads="1"/>
          </p:cNvSpPr>
          <p:nvPr/>
        </p:nvSpPr>
        <p:spPr bwMode="auto">
          <a:xfrm>
            <a:off x="344675" y="3154363"/>
            <a:ext cx="8355012" cy="1103312"/>
          </a:xfrm>
          <a:prstGeom prst="rect">
            <a:avLst/>
          </a:prstGeom>
          <a:solidFill>
            <a:srgbClr val="FEE7C2"/>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lstStyle/>
          <a:p>
            <a:pPr marL="115888" indent="-115888">
              <a:buClr>
                <a:srgbClr val="0066CC"/>
              </a:buClr>
              <a:buFont typeface="Wingdings" pitchFamily="2" charset="2"/>
              <a:buNone/>
              <a:defRPr/>
            </a:pPr>
            <a:r>
              <a:rPr lang="en-US" sz="1000" b="1" dirty="0">
                <a:latin typeface="Arial" charset="0"/>
                <a:cs typeface="Arial" pitchFamily="34" charset="0"/>
              </a:rPr>
              <a:t>Process and System Re-Engineering</a:t>
            </a:r>
          </a:p>
          <a:p>
            <a:pPr marL="115888" indent="-115888">
              <a:buClr>
                <a:srgbClr val="0066CC"/>
              </a:buClr>
              <a:buFont typeface="Wingdings" pitchFamily="2" charset="2"/>
              <a:buNone/>
              <a:defRPr/>
            </a:pPr>
            <a:r>
              <a:rPr lang="en-US" sz="1000" dirty="0">
                <a:latin typeface="Arial" charset="0"/>
                <a:cs typeface="Arial" pitchFamily="34" charset="0"/>
              </a:rPr>
              <a:t>North American Convergent Service Provider</a:t>
            </a:r>
          </a:p>
        </p:txBody>
      </p:sp>
      <p:sp>
        <p:nvSpPr>
          <p:cNvPr id="36" name="Rectangle 34"/>
          <p:cNvSpPr>
            <a:spLocks noChangeArrowheads="1"/>
          </p:cNvSpPr>
          <p:nvPr/>
        </p:nvSpPr>
        <p:spPr bwMode="auto">
          <a:xfrm>
            <a:off x="419287" y="3565525"/>
            <a:ext cx="873125" cy="608013"/>
          </a:xfrm>
          <a:prstGeom prst="rect">
            <a:avLst/>
          </a:prstGeom>
          <a:solidFill>
            <a:schemeClr val="bg1"/>
          </a:solidFill>
          <a:ln w="6350">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800" dirty="0">
                <a:latin typeface="Arial" charset="0"/>
              </a:rPr>
              <a:t>Processes Replication</a:t>
            </a:r>
          </a:p>
        </p:txBody>
      </p:sp>
      <p:sp>
        <p:nvSpPr>
          <p:cNvPr id="37" name="Rectangle 35"/>
          <p:cNvSpPr>
            <a:spLocks noChangeArrowheads="1"/>
          </p:cNvSpPr>
          <p:nvPr/>
        </p:nvSpPr>
        <p:spPr bwMode="auto">
          <a:xfrm>
            <a:off x="1467037" y="3565525"/>
            <a:ext cx="935038" cy="608013"/>
          </a:xfrm>
          <a:prstGeom prst="rect">
            <a:avLst/>
          </a:prstGeom>
          <a:solidFill>
            <a:schemeClr val="bg1"/>
          </a:solidFill>
          <a:ln w="6350">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800" dirty="0">
                <a:latin typeface="Arial" charset="0"/>
              </a:rPr>
              <a:t>Processes </a:t>
            </a:r>
          </a:p>
          <a:p>
            <a:pPr algn="ctr">
              <a:defRPr/>
            </a:pPr>
            <a:r>
              <a:rPr lang="en-US" sz="800" dirty="0">
                <a:latin typeface="Arial" charset="0"/>
              </a:rPr>
              <a:t>Re-Engineering</a:t>
            </a:r>
          </a:p>
        </p:txBody>
      </p:sp>
      <p:sp>
        <p:nvSpPr>
          <p:cNvPr id="38" name="Rectangle 36"/>
          <p:cNvSpPr>
            <a:spLocks noChangeArrowheads="1"/>
          </p:cNvSpPr>
          <p:nvPr/>
        </p:nvSpPr>
        <p:spPr bwMode="auto">
          <a:xfrm>
            <a:off x="2584637" y="3565525"/>
            <a:ext cx="889000" cy="608013"/>
          </a:xfrm>
          <a:prstGeom prst="rect">
            <a:avLst/>
          </a:prstGeom>
          <a:solidFill>
            <a:schemeClr val="bg1"/>
          </a:solidFill>
          <a:ln w="6350">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800" dirty="0">
                <a:latin typeface="Arial" charset="0"/>
              </a:rPr>
              <a:t>Processes Automation</a:t>
            </a:r>
          </a:p>
        </p:txBody>
      </p:sp>
      <p:sp>
        <p:nvSpPr>
          <p:cNvPr id="39" name="Rectangle 37"/>
          <p:cNvSpPr>
            <a:spLocks noChangeArrowheads="1"/>
          </p:cNvSpPr>
          <p:nvPr/>
        </p:nvSpPr>
        <p:spPr bwMode="auto">
          <a:xfrm>
            <a:off x="3670487" y="3565525"/>
            <a:ext cx="828675" cy="608013"/>
          </a:xfrm>
          <a:prstGeom prst="rect">
            <a:avLst/>
          </a:prstGeom>
          <a:solidFill>
            <a:schemeClr val="bg1"/>
          </a:solidFill>
          <a:ln w="6350">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800" dirty="0">
                <a:latin typeface="Arial" charset="0"/>
              </a:rPr>
              <a:t>Rolout &amp; Fine Tune</a:t>
            </a:r>
          </a:p>
        </p:txBody>
      </p:sp>
      <p:sp>
        <p:nvSpPr>
          <p:cNvPr id="63571" name="Line 38"/>
          <p:cNvSpPr>
            <a:spLocks noChangeShapeType="1"/>
          </p:cNvSpPr>
          <p:nvPr/>
        </p:nvSpPr>
        <p:spPr bwMode="auto">
          <a:xfrm>
            <a:off x="1292225" y="3898900"/>
            <a:ext cx="177800" cy="7938"/>
          </a:xfrm>
          <a:prstGeom prst="line">
            <a:avLst/>
          </a:prstGeom>
          <a:noFill/>
          <a:ln w="9525">
            <a:solidFill>
              <a:schemeClr val="tx1"/>
            </a:solidFill>
            <a:round/>
            <a:headEnd/>
            <a:tailEnd type="triangle" w="med" len="med"/>
          </a:ln>
        </p:spPr>
        <p:txBody>
          <a:bodyPr anchor="ctr"/>
          <a:lstStyle/>
          <a:p>
            <a:endParaRPr lang="en-US"/>
          </a:p>
        </p:txBody>
      </p:sp>
      <p:sp>
        <p:nvSpPr>
          <p:cNvPr id="63572" name="Line 39"/>
          <p:cNvSpPr>
            <a:spLocks noChangeShapeType="1"/>
          </p:cNvSpPr>
          <p:nvPr/>
        </p:nvSpPr>
        <p:spPr bwMode="auto">
          <a:xfrm>
            <a:off x="2405063" y="3898900"/>
            <a:ext cx="179387" cy="7938"/>
          </a:xfrm>
          <a:prstGeom prst="line">
            <a:avLst/>
          </a:prstGeom>
          <a:noFill/>
          <a:ln w="9525">
            <a:solidFill>
              <a:schemeClr val="tx1"/>
            </a:solidFill>
            <a:round/>
            <a:headEnd/>
            <a:tailEnd type="triangle" w="med" len="med"/>
          </a:ln>
        </p:spPr>
        <p:txBody>
          <a:bodyPr anchor="ctr"/>
          <a:lstStyle/>
          <a:p>
            <a:endParaRPr lang="en-US"/>
          </a:p>
        </p:txBody>
      </p:sp>
      <p:sp>
        <p:nvSpPr>
          <p:cNvPr id="63573" name="Line 40"/>
          <p:cNvSpPr>
            <a:spLocks noChangeShapeType="1"/>
          </p:cNvSpPr>
          <p:nvPr/>
        </p:nvSpPr>
        <p:spPr bwMode="auto">
          <a:xfrm>
            <a:off x="3478213" y="3898900"/>
            <a:ext cx="177800" cy="7938"/>
          </a:xfrm>
          <a:prstGeom prst="line">
            <a:avLst/>
          </a:prstGeom>
          <a:noFill/>
          <a:ln w="9525">
            <a:solidFill>
              <a:schemeClr val="tx1"/>
            </a:solidFill>
            <a:round/>
            <a:headEnd/>
            <a:tailEnd type="triangle" w="med" len="med"/>
          </a:ln>
        </p:spPr>
        <p:txBody>
          <a:bodyPr anchor="ctr"/>
          <a:lstStyle/>
          <a:p>
            <a:endParaRPr lang="en-US"/>
          </a:p>
        </p:txBody>
      </p:sp>
      <p:sp>
        <p:nvSpPr>
          <p:cNvPr id="63574" name="Line 41"/>
          <p:cNvSpPr>
            <a:spLocks noChangeShapeType="1"/>
          </p:cNvSpPr>
          <p:nvPr/>
        </p:nvSpPr>
        <p:spPr bwMode="auto">
          <a:xfrm>
            <a:off x="4502150" y="3906838"/>
            <a:ext cx="179388" cy="6350"/>
          </a:xfrm>
          <a:prstGeom prst="line">
            <a:avLst/>
          </a:prstGeom>
          <a:noFill/>
          <a:ln w="9525">
            <a:solidFill>
              <a:schemeClr val="tx1"/>
            </a:solidFill>
            <a:round/>
            <a:headEnd/>
            <a:tailEnd type="triangle" w="med" len="med"/>
          </a:ln>
        </p:spPr>
        <p:txBody>
          <a:bodyPr anchor="ctr"/>
          <a:lstStyle/>
          <a:p>
            <a:endParaRPr lang="en-US"/>
          </a:p>
        </p:txBody>
      </p:sp>
      <p:sp>
        <p:nvSpPr>
          <p:cNvPr id="44" name="Rectangle 42"/>
          <p:cNvSpPr>
            <a:spLocks noChangeArrowheads="1"/>
          </p:cNvSpPr>
          <p:nvPr/>
        </p:nvSpPr>
        <p:spPr bwMode="auto">
          <a:xfrm>
            <a:off x="327212" y="4343400"/>
            <a:ext cx="8358188" cy="1828800"/>
          </a:xfrm>
          <a:prstGeom prst="rect">
            <a:avLst/>
          </a:prstGeom>
          <a:solidFill>
            <a:srgbClr val="EAE7E4"/>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lstStyle/>
          <a:p>
            <a:pPr marL="115888" indent="-115888">
              <a:buClr>
                <a:srgbClr val="0066CC"/>
              </a:buClr>
              <a:buFont typeface="Wingdings" pitchFamily="2" charset="2"/>
              <a:buNone/>
              <a:defRPr/>
            </a:pPr>
            <a:r>
              <a:rPr lang="en-US" sz="1100" b="1" dirty="0">
                <a:latin typeface="Arial" charset="0"/>
              </a:rPr>
              <a:t>Adapting to changes through process maturity &amp; Responsive System</a:t>
            </a:r>
          </a:p>
        </p:txBody>
      </p:sp>
      <p:sp>
        <p:nvSpPr>
          <p:cNvPr id="45" name="Rectangle 43"/>
          <p:cNvSpPr>
            <a:spLocks noChangeArrowheads="1"/>
          </p:cNvSpPr>
          <p:nvPr/>
        </p:nvSpPr>
        <p:spPr bwMode="auto">
          <a:xfrm>
            <a:off x="439926" y="4676775"/>
            <a:ext cx="4064840" cy="1362075"/>
          </a:xfrm>
          <a:prstGeom prst="rect">
            <a:avLst/>
          </a:prstGeom>
          <a:solidFill>
            <a:schemeClr val="bg1"/>
          </a:solidFill>
          <a:ln w="9525" algn="ctr">
            <a:noFill/>
            <a:miter lim="800000"/>
            <a:headEnd/>
            <a:tailEnd/>
          </a:ln>
          <a:effectLst/>
          <a:scene3d>
            <a:camera prst="orthographicFront">
              <a:rot lat="0" lon="0" rev="0"/>
            </a:camera>
            <a:lightRig rig="balanced" dir="t">
              <a:rot lat="0" lon="0" rev="8700000"/>
            </a:lightRig>
          </a:scene3d>
          <a:sp3d>
            <a:bevelT w="190500" h="38100"/>
          </a:sp3d>
        </p:spPr>
        <p:txBody>
          <a:bodyPr/>
          <a:lstStyle/>
          <a:p>
            <a:pPr marL="115888" indent="-115888">
              <a:lnSpc>
                <a:spcPct val="120000"/>
              </a:lnSpc>
              <a:buClr>
                <a:schemeClr val="hlink"/>
              </a:buClr>
              <a:buFontTx/>
              <a:buChar char="•"/>
              <a:defRPr/>
            </a:pPr>
            <a:r>
              <a:rPr lang="en-US" sz="1100" dirty="0">
                <a:latin typeface="Arial" charset="0"/>
              </a:rPr>
              <a:t>eTOM Process Maps</a:t>
            </a:r>
          </a:p>
          <a:p>
            <a:pPr marL="115888" indent="-115888">
              <a:lnSpc>
                <a:spcPct val="120000"/>
              </a:lnSpc>
              <a:buClr>
                <a:schemeClr val="hlink"/>
              </a:buClr>
              <a:buFontTx/>
              <a:buChar char="•"/>
              <a:defRPr/>
            </a:pPr>
            <a:r>
              <a:rPr lang="en-US" sz="1100" dirty="0">
                <a:latin typeface="Arial" charset="0"/>
              </a:rPr>
              <a:t>Best Practice based on Experiences </a:t>
            </a:r>
          </a:p>
          <a:p>
            <a:pPr marL="115888" indent="-115888">
              <a:lnSpc>
                <a:spcPct val="120000"/>
              </a:lnSpc>
              <a:buClr>
                <a:schemeClr val="hlink"/>
              </a:buClr>
              <a:buFontTx/>
              <a:buChar char="•"/>
              <a:defRPr/>
            </a:pPr>
            <a:r>
              <a:rPr lang="en-US" sz="1100" dirty="0">
                <a:latin typeface="Arial" charset="0"/>
              </a:rPr>
              <a:t>Adaptation to geography and service  provider type</a:t>
            </a:r>
          </a:p>
          <a:p>
            <a:pPr marL="115888" indent="-115888">
              <a:lnSpc>
                <a:spcPct val="120000"/>
              </a:lnSpc>
              <a:buClr>
                <a:schemeClr val="hlink"/>
              </a:buClr>
              <a:buFontTx/>
              <a:buChar char="•"/>
              <a:defRPr/>
            </a:pPr>
            <a:r>
              <a:rPr lang="en-US" sz="1100" dirty="0">
                <a:latin typeface="Arial" charset="0"/>
              </a:rPr>
              <a:t>Proven methodology</a:t>
            </a:r>
          </a:p>
        </p:txBody>
      </p:sp>
      <p:sp>
        <p:nvSpPr>
          <p:cNvPr id="46" name="Rectangle 45"/>
          <p:cNvSpPr>
            <a:spLocks noChangeArrowheads="1"/>
          </p:cNvSpPr>
          <p:nvPr/>
        </p:nvSpPr>
        <p:spPr bwMode="auto">
          <a:xfrm>
            <a:off x="4705537" y="3565525"/>
            <a:ext cx="869950" cy="608013"/>
          </a:xfrm>
          <a:prstGeom prst="rect">
            <a:avLst/>
          </a:prstGeom>
          <a:solidFill>
            <a:schemeClr val="bg1"/>
          </a:solidFill>
          <a:ln w="6350">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800" dirty="0">
                <a:latin typeface="Arial" charset="0"/>
              </a:rPr>
              <a:t>Transitioned</a:t>
            </a:r>
          </a:p>
        </p:txBody>
      </p:sp>
      <p:pic>
        <p:nvPicPr>
          <p:cNvPr id="63584" name="Picture 45" descr="10%"/>
          <p:cNvPicPr>
            <a:picLocks noChangeAspect="1" noChangeArrowheads="1"/>
          </p:cNvPicPr>
          <p:nvPr/>
        </p:nvPicPr>
        <p:blipFill>
          <a:blip r:embed="rId2" cstate="print"/>
          <a:srcRect/>
          <a:stretch>
            <a:fillRect/>
          </a:stretch>
        </p:blipFill>
        <p:spPr bwMode="auto">
          <a:xfrm>
            <a:off x="5916613" y="4556125"/>
            <a:ext cx="2641600" cy="1531938"/>
          </a:xfrm>
          <a:prstGeom prst="rect">
            <a:avLst/>
          </a:prstGeom>
          <a:noFill/>
          <a:ln w="12700" algn="ctr">
            <a:noFill/>
            <a:miter lim="800000"/>
            <a:headEnd/>
            <a:tailEnd/>
          </a:ln>
        </p:spPr>
      </p:pic>
      <p:sp>
        <p:nvSpPr>
          <p:cNvPr id="47"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49</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8"/>
          <p:cNvSpPr>
            <a:spLocks noChangeArrowheads="1"/>
          </p:cNvSpPr>
          <p:nvPr/>
        </p:nvSpPr>
        <p:spPr bwMode="auto">
          <a:xfrm>
            <a:off x="480020" y="873991"/>
            <a:ext cx="8369953" cy="4748887"/>
          </a:xfrm>
          <a:prstGeom prst="rect">
            <a:avLst/>
          </a:prstGeom>
          <a:solidFill>
            <a:schemeClr val="bg1">
              <a:lumMod val="85000"/>
              <a:alpha val="57000"/>
            </a:schemeClr>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lstStyle/>
          <a:p>
            <a:pPr marL="115888" indent="-115888" eaLnBrk="0" hangingPunct="0">
              <a:lnSpc>
                <a:spcPct val="110000"/>
              </a:lnSpc>
              <a:buClr>
                <a:schemeClr val="hlink"/>
              </a:buClr>
              <a:buFontTx/>
              <a:buChar char="•"/>
              <a:defRPr/>
            </a:pPr>
            <a:endParaRPr lang="en-US" sz="1300" dirty="0">
              <a:latin typeface="Arial" charset="0"/>
            </a:endParaRPr>
          </a:p>
        </p:txBody>
      </p:sp>
      <p:sp>
        <p:nvSpPr>
          <p:cNvPr id="2" name="Title 1"/>
          <p:cNvSpPr>
            <a:spLocks noGrp="1"/>
          </p:cNvSpPr>
          <p:nvPr>
            <p:ph type="title"/>
          </p:nvPr>
        </p:nvSpPr>
        <p:spPr>
          <a:xfrm>
            <a:off x="1304925" y="152400"/>
            <a:ext cx="8753475" cy="448521"/>
          </a:xfrm>
        </p:spPr>
        <p:txBody>
          <a:bodyPr>
            <a:noAutofit/>
          </a:bodyPr>
          <a:lstStyle/>
          <a:p>
            <a:r>
              <a:rPr lang="en-US" dirty="0"/>
              <a:t>Telecom Services Spread</a:t>
            </a:r>
          </a:p>
        </p:txBody>
      </p:sp>
      <p:grpSp>
        <p:nvGrpSpPr>
          <p:cNvPr id="3" name="Group 4"/>
          <p:cNvGrpSpPr/>
          <p:nvPr/>
        </p:nvGrpSpPr>
        <p:grpSpPr>
          <a:xfrm>
            <a:off x="1047457" y="1765676"/>
            <a:ext cx="3322953" cy="2938749"/>
            <a:chOff x="1115697" y="1943100"/>
            <a:chExt cx="3322953" cy="2938749"/>
          </a:xfrm>
        </p:grpSpPr>
        <p:sp>
          <p:nvSpPr>
            <p:cNvPr id="8" name="Line 62"/>
            <p:cNvSpPr>
              <a:spLocks noChangeShapeType="1"/>
            </p:cNvSpPr>
            <p:nvPr/>
          </p:nvSpPr>
          <p:spPr bwMode="auto">
            <a:xfrm>
              <a:off x="2105025" y="3957638"/>
              <a:ext cx="2333625" cy="0"/>
            </a:xfrm>
            <a:prstGeom prst="line">
              <a:avLst/>
            </a:prstGeom>
            <a:ln w="28575">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txBody>
            <a:bodyPr wrap="none" anchor="ctr"/>
            <a:lstStyle/>
            <a:p>
              <a:pPr algn="ctr">
                <a:defRPr/>
              </a:pPr>
              <a:endParaRPr lang="en-US" dirty="0"/>
            </a:p>
          </p:txBody>
        </p:sp>
        <p:sp>
          <p:nvSpPr>
            <p:cNvPr id="9" name="Line 60"/>
            <p:cNvSpPr>
              <a:spLocks noChangeShapeType="1"/>
            </p:cNvSpPr>
            <p:nvPr/>
          </p:nvSpPr>
          <p:spPr bwMode="auto">
            <a:xfrm>
              <a:off x="2181225" y="1943100"/>
              <a:ext cx="2257425" cy="0"/>
            </a:xfrm>
            <a:prstGeom prst="line">
              <a:avLst/>
            </a:prstGeom>
            <a:ln w="28575">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txBody>
            <a:bodyPr wrap="none" anchor="ctr"/>
            <a:lstStyle/>
            <a:p>
              <a:pPr algn="ctr">
                <a:defRPr/>
              </a:pPr>
              <a:endParaRPr lang="en-US" dirty="0"/>
            </a:p>
          </p:txBody>
        </p:sp>
        <p:sp>
          <p:nvSpPr>
            <p:cNvPr id="10" name="Line 63"/>
            <p:cNvSpPr>
              <a:spLocks noChangeShapeType="1"/>
            </p:cNvSpPr>
            <p:nvPr/>
          </p:nvSpPr>
          <p:spPr bwMode="auto">
            <a:xfrm>
              <a:off x="2105025" y="4881849"/>
              <a:ext cx="2333625" cy="0"/>
            </a:xfrm>
            <a:prstGeom prst="line">
              <a:avLst/>
            </a:prstGeom>
            <a:ln w="28575">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txBody>
            <a:bodyPr wrap="none" anchor="ctr"/>
            <a:lstStyle/>
            <a:p>
              <a:pPr algn="ctr">
                <a:defRPr/>
              </a:pPr>
              <a:endParaRPr lang="en-US" dirty="0"/>
            </a:p>
          </p:txBody>
        </p:sp>
        <p:sp>
          <p:nvSpPr>
            <p:cNvPr id="7" name="Line 61"/>
            <p:cNvSpPr>
              <a:spLocks noChangeShapeType="1"/>
            </p:cNvSpPr>
            <p:nvPr/>
          </p:nvSpPr>
          <p:spPr bwMode="auto">
            <a:xfrm>
              <a:off x="2105025" y="3062002"/>
              <a:ext cx="2333625" cy="0"/>
            </a:xfrm>
            <a:prstGeom prst="line">
              <a:avLst/>
            </a:prstGeom>
            <a:ln w="28575">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txBody>
            <a:bodyPr wrap="none" anchor="ctr"/>
            <a:lstStyle/>
            <a:p>
              <a:pPr algn="ctr">
                <a:defRPr/>
              </a:pPr>
              <a:endParaRPr lang="en-US" dirty="0"/>
            </a:p>
          </p:txBody>
        </p:sp>
        <p:sp>
          <p:nvSpPr>
            <p:cNvPr id="11" name="Rectangle 12"/>
            <p:cNvSpPr>
              <a:spLocks noChangeArrowheads="1"/>
            </p:cNvSpPr>
            <p:nvPr/>
          </p:nvSpPr>
          <p:spPr bwMode="auto">
            <a:xfrm rot="17542420">
              <a:off x="198996" y="3359788"/>
              <a:ext cx="2208406" cy="375004"/>
            </a:xfrm>
            <a:prstGeom prst="rect">
              <a:avLst/>
            </a:prstGeom>
            <a:noFill/>
            <a:ln w="12700" algn="ctr">
              <a:noFill/>
              <a:miter lim="800000"/>
              <a:headEnd/>
              <a:tailEnd/>
            </a:ln>
          </p:spPr>
          <p:txBody>
            <a:bodyPr/>
            <a:lstStyle/>
            <a:p>
              <a:pPr marL="115888" indent="-115888" eaLnBrk="0" hangingPunct="0">
                <a:lnSpc>
                  <a:spcPct val="110000"/>
                </a:lnSpc>
                <a:buClr>
                  <a:schemeClr val="hlink"/>
                </a:buClr>
              </a:pPr>
              <a:r>
                <a:rPr lang="en-US" sz="1300" dirty="0"/>
                <a:t>End-to-End Offerings</a:t>
              </a:r>
            </a:p>
          </p:txBody>
        </p:sp>
      </p:grpSp>
      <p:sp>
        <p:nvSpPr>
          <p:cNvPr id="40" name="Left-Right Arrow 39"/>
          <p:cNvSpPr/>
          <p:nvPr/>
        </p:nvSpPr>
        <p:spPr bwMode="auto">
          <a:xfrm rot="16200000">
            <a:off x="5329929" y="2985035"/>
            <a:ext cx="4387027" cy="446049"/>
          </a:xfrm>
          <a:prstGeom prst="leftRightArrow">
            <a:avLst/>
          </a:prstGeom>
          <a:solidFill>
            <a:schemeClr val="bg1">
              <a:lumMod val="75000"/>
            </a:schemeClr>
          </a:solidFill>
          <a:ln w="12700"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smtClean="0">
                <a:ln>
                  <a:noFill/>
                </a:ln>
                <a:solidFill>
                  <a:schemeClr val="tx1"/>
                </a:solidFill>
                <a:effectLst/>
                <a:latin typeface="+mj-lt"/>
              </a:rPr>
              <a:t>Telecom Service Providers</a:t>
            </a:r>
          </a:p>
        </p:txBody>
      </p:sp>
      <p:sp>
        <p:nvSpPr>
          <p:cNvPr id="41" name="Left-Right Arrow 40"/>
          <p:cNvSpPr/>
          <p:nvPr/>
        </p:nvSpPr>
        <p:spPr bwMode="auto">
          <a:xfrm rot="16200000">
            <a:off x="6326391" y="3538267"/>
            <a:ext cx="3293317" cy="420291"/>
          </a:xfrm>
          <a:prstGeom prst="leftRightArrow">
            <a:avLst/>
          </a:prstGeom>
          <a:solidFill>
            <a:srgbClr val="FF9933"/>
          </a:solidFill>
          <a:ln w="12700"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none" lIns="91440" tIns="45720" rIns="91440" bIns="45720" numCol="1" rtlCol="0" anchor="ctr" anchorCtr="0" compatLnSpc="1">
            <a:prstTxWarp prst="textNoShape">
              <a:avLst/>
            </a:prstTxWarp>
          </a:bodyPr>
          <a:lstStyle/>
          <a:p>
            <a:pPr algn="ctr"/>
            <a:r>
              <a:rPr lang="en-US" sz="1400" dirty="0" smtClean="0">
                <a:latin typeface="+mj-lt"/>
              </a:rPr>
              <a:t>Telecom Equipment Manufacturers</a:t>
            </a:r>
          </a:p>
        </p:txBody>
      </p:sp>
      <p:sp>
        <p:nvSpPr>
          <p:cNvPr id="42" name="Left-Right Arrow 41"/>
          <p:cNvSpPr/>
          <p:nvPr/>
        </p:nvSpPr>
        <p:spPr bwMode="auto">
          <a:xfrm rot="16200000">
            <a:off x="7373889" y="1871260"/>
            <a:ext cx="2145061" cy="471020"/>
          </a:xfrm>
          <a:prstGeom prst="leftRightArrow">
            <a:avLst/>
          </a:prstGeom>
          <a:solidFill>
            <a:srgbClr val="E1DE59"/>
          </a:solidFill>
          <a:ln w="12700"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smtClean="0">
                <a:ln>
                  <a:noFill/>
                </a:ln>
                <a:solidFill>
                  <a:schemeClr val="tx1"/>
                </a:solidFill>
                <a:effectLst/>
                <a:latin typeface="+mj-lt"/>
              </a:rPr>
              <a:t>OSS/BSS</a:t>
            </a:r>
          </a:p>
        </p:txBody>
      </p:sp>
      <p:sp>
        <p:nvSpPr>
          <p:cNvPr id="43" name="Left-Right Arrow 42"/>
          <p:cNvSpPr/>
          <p:nvPr/>
        </p:nvSpPr>
        <p:spPr bwMode="auto">
          <a:xfrm rot="16200000">
            <a:off x="7326746" y="4068290"/>
            <a:ext cx="2231521" cy="464023"/>
          </a:xfrm>
          <a:prstGeom prst="leftRightArrow">
            <a:avLst/>
          </a:prstGeom>
          <a:solidFill>
            <a:srgbClr val="6CCFF6"/>
          </a:solidFill>
          <a:ln w="12700"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smtClean="0">
                <a:ln>
                  <a:noFill/>
                </a:ln>
                <a:solidFill>
                  <a:schemeClr val="tx1"/>
                </a:solidFill>
                <a:effectLst/>
                <a:latin typeface="+mj-lt"/>
              </a:rPr>
              <a:t>Networks</a:t>
            </a:r>
          </a:p>
        </p:txBody>
      </p:sp>
      <p:sp>
        <p:nvSpPr>
          <p:cNvPr id="44" name="Round Diagonal Corner Rectangle 43"/>
          <p:cNvSpPr/>
          <p:nvPr/>
        </p:nvSpPr>
        <p:spPr bwMode="auto">
          <a:xfrm>
            <a:off x="4367283" y="1023579"/>
            <a:ext cx="2838734" cy="1009934"/>
          </a:xfrm>
          <a:prstGeom prst="round2DiagRect">
            <a:avLst/>
          </a:prstGeom>
          <a:solidFill>
            <a:srgbClr val="00B0F0">
              <a:alpha val="77000"/>
            </a:srgbClr>
          </a:solidFill>
          <a:ln w="12700" cap="flat" cmpd="sng" algn="ctr">
            <a:noFill/>
            <a:prstDash val="solid"/>
            <a:round/>
            <a:headEnd type="none" w="med" len="med"/>
            <a:tailEnd type="none" w="med" len="med"/>
          </a:ln>
          <a:effectLst>
            <a:outerShdw blurRad="50800" dist="38100" algn="l" rotWithShape="0">
              <a:prstClr val="black">
                <a:alpha val="40000"/>
              </a:prst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115888" indent="-115888" eaLnBrk="0" hangingPunct="0">
              <a:buClr>
                <a:schemeClr val="tx1"/>
              </a:buClr>
              <a:buFont typeface="Wingdings" pitchFamily="2" charset="2"/>
              <a:buChar char="§"/>
              <a:defRPr/>
            </a:pPr>
            <a:r>
              <a:rPr lang="en-US" sz="1050" dirty="0" smtClean="0">
                <a:solidFill>
                  <a:srgbClr val="000000"/>
                </a:solidFill>
                <a:latin typeface="Arial" charset="0"/>
              </a:rPr>
              <a:t>Finance and Controlling </a:t>
            </a:r>
          </a:p>
          <a:p>
            <a:pPr marL="115888" indent="-115888" eaLnBrk="0" hangingPunct="0">
              <a:buClr>
                <a:schemeClr val="tx1"/>
              </a:buClr>
              <a:buFont typeface="Wingdings" pitchFamily="2" charset="2"/>
              <a:buChar char="§"/>
              <a:defRPr/>
            </a:pPr>
            <a:r>
              <a:rPr lang="en-US" sz="1050" dirty="0" smtClean="0">
                <a:solidFill>
                  <a:srgbClr val="000000"/>
                </a:solidFill>
                <a:latin typeface="Arial" charset="0"/>
              </a:rPr>
              <a:t>Materials Management (e-Procurement) </a:t>
            </a:r>
          </a:p>
          <a:p>
            <a:pPr marL="115888" indent="-115888" eaLnBrk="0" hangingPunct="0">
              <a:buClr>
                <a:schemeClr val="tx1"/>
              </a:buClr>
              <a:buFont typeface="Wingdings" pitchFamily="2" charset="2"/>
              <a:buChar char="§"/>
              <a:defRPr/>
            </a:pPr>
            <a:r>
              <a:rPr lang="en-US" sz="1050" dirty="0" smtClean="0">
                <a:solidFill>
                  <a:srgbClr val="000000"/>
                </a:solidFill>
                <a:latin typeface="Arial" charset="0"/>
              </a:rPr>
              <a:t>Supplier/Partner Management </a:t>
            </a:r>
          </a:p>
          <a:p>
            <a:pPr marL="115888" indent="-115888" eaLnBrk="0" hangingPunct="0">
              <a:buClr>
                <a:schemeClr val="tx1"/>
              </a:buClr>
              <a:buFont typeface="Wingdings" pitchFamily="2" charset="2"/>
              <a:buChar char="§"/>
              <a:defRPr/>
            </a:pPr>
            <a:r>
              <a:rPr lang="en-US" sz="1050" dirty="0" smtClean="0">
                <a:solidFill>
                  <a:srgbClr val="000000"/>
                </a:solidFill>
                <a:latin typeface="Arial" charset="0"/>
              </a:rPr>
              <a:t>Enterprise Management </a:t>
            </a:r>
          </a:p>
          <a:p>
            <a:pPr marL="115888" indent="-115888" eaLnBrk="0" hangingPunct="0">
              <a:buClr>
                <a:schemeClr val="tx1"/>
              </a:buClr>
              <a:buFont typeface="Wingdings" pitchFamily="2" charset="2"/>
              <a:buChar char="§"/>
              <a:defRPr/>
            </a:pPr>
            <a:r>
              <a:rPr lang="en-US" sz="1050" dirty="0" smtClean="0">
                <a:solidFill>
                  <a:srgbClr val="000000"/>
                </a:solidFill>
                <a:latin typeface="Arial" charset="0"/>
              </a:rPr>
              <a:t>Customer Relationship Management</a:t>
            </a:r>
            <a:endParaRPr lang="en-US" sz="1050" dirty="0">
              <a:solidFill>
                <a:srgbClr val="000000"/>
              </a:solidFill>
              <a:latin typeface="Arial" charset="0"/>
            </a:endParaRPr>
          </a:p>
        </p:txBody>
      </p:sp>
      <p:sp>
        <p:nvSpPr>
          <p:cNvPr id="45" name="Round Diagonal Corner Rectangle 44"/>
          <p:cNvSpPr/>
          <p:nvPr/>
        </p:nvSpPr>
        <p:spPr bwMode="auto">
          <a:xfrm>
            <a:off x="4369558" y="2130481"/>
            <a:ext cx="2838734" cy="1009934"/>
          </a:xfrm>
          <a:prstGeom prst="round2DiagRect">
            <a:avLst/>
          </a:prstGeom>
          <a:solidFill>
            <a:schemeClr val="accent5">
              <a:lumMod val="90000"/>
            </a:schemeClr>
          </a:solidFill>
          <a:ln w="12700" cap="flat" cmpd="sng" algn="ctr">
            <a:noFill/>
            <a:prstDash val="solid"/>
            <a:round/>
            <a:headEnd type="none" w="med" len="med"/>
            <a:tailEnd type="none" w="med" len="med"/>
          </a:ln>
          <a:effectLst>
            <a:outerShdw blurRad="50800" dist="38100" algn="l" rotWithShape="0">
              <a:prstClr val="black">
                <a:alpha val="40000"/>
              </a:prst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115888" indent="-115888" eaLnBrk="0" hangingPunct="0">
              <a:buClr>
                <a:schemeClr val="tx1"/>
              </a:buClr>
              <a:buFont typeface="Wingdings" pitchFamily="2" charset="2"/>
              <a:buChar char="§"/>
              <a:defRPr/>
            </a:pPr>
            <a:r>
              <a:rPr lang="en-US" sz="1050" dirty="0" smtClean="0">
                <a:solidFill>
                  <a:srgbClr val="000000"/>
                </a:solidFill>
                <a:latin typeface="Arial" charset="0"/>
              </a:rPr>
              <a:t>Order Management</a:t>
            </a:r>
          </a:p>
          <a:p>
            <a:pPr marL="115888" indent="-115888" eaLnBrk="0" hangingPunct="0">
              <a:buClr>
                <a:schemeClr val="tx1"/>
              </a:buClr>
              <a:buFont typeface="Wingdings" pitchFamily="2" charset="2"/>
              <a:buChar char="§"/>
              <a:defRPr/>
            </a:pPr>
            <a:r>
              <a:rPr lang="en-US" sz="1050" dirty="0" smtClean="0">
                <a:solidFill>
                  <a:srgbClr val="000000"/>
                </a:solidFill>
                <a:latin typeface="Arial" charset="0"/>
              </a:rPr>
              <a:t>Service Provisioning</a:t>
            </a:r>
          </a:p>
          <a:p>
            <a:pPr marL="115888" indent="-115888" eaLnBrk="0" hangingPunct="0">
              <a:buClr>
                <a:schemeClr val="tx1"/>
              </a:buClr>
              <a:buFont typeface="Wingdings" pitchFamily="2" charset="2"/>
              <a:buChar char="§"/>
              <a:defRPr/>
            </a:pPr>
            <a:r>
              <a:rPr lang="en-US" sz="1050" dirty="0" smtClean="0">
                <a:solidFill>
                  <a:srgbClr val="000000"/>
                </a:solidFill>
                <a:latin typeface="Arial" charset="0"/>
              </a:rPr>
              <a:t>Customer Care</a:t>
            </a:r>
          </a:p>
          <a:p>
            <a:pPr marL="115888" indent="-115888" eaLnBrk="0" hangingPunct="0">
              <a:buClr>
                <a:schemeClr val="tx1"/>
              </a:buClr>
              <a:buFont typeface="Wingdings" pitchFamily="2" charset="2"/>
              <a:buChar char="§"/>
              <a:defRPr/>
            </a:pPr>
            <a:r>
              <a:rPr lang="en-US" sz="1050" dirty="0" smtClean="0">
                <a:solidFill>
                  <a:srgbClr val="000000"/>
                </a:solidFill>
                <a:latin typeface="Arial" charset="0"/>
              </a:rPr>
              <a:t>Fault &amp; Workforce Management </a:t>
            </a:r>
          </a:p>
          <a:p>
            <a:pPr marL="115888" indent="-115888" eaLnBrk="0" hangingPunct="0">
              <a:buClr>
                <a:schemeClr val="tx1"/>
              </a:buClr>
              <a:buFont typeface="Wingdings" pitchFamily="2" charset="2"/>
              <a:buChar char="§"/>
              <a:defRPr/>
            </a:pPr>
            <a:r>
              <a:rPr lang="en-US" sz="1050" dirty="0" smtClean="0">
                <a:solidFill>
                  <a:srgbClr val="000000"/>
                </a:solidFill>
                <a:latin typeface="Arial" charset="0"/>
              </a:rPr>
              <a:t>Billing (Retail/Wholesale/Inter-carrier) </a:t>
            </a:r>
            <a:endParaRPr lang="en-US" sz="1050" dirty="0">
              <a:solidFill>
                <a:srgbClr val="000000"/>
              </a:solidFill>
              <a:latin typeface="Arial" charset="0"/>
            </a:endParaRPr>
          </a:p>
        </p:txBody>
      </p:sp>
      <p:sp>
        <p:nvSpPr>
          <p:cNvPr id="46" name="Round Diagonal Corner Rectangle 45"/>
          <p:cNvSpPr/>
          <p:nvPr/>
        </p:nvSpPr>
        <p:spPr bwMode="auto">
          <a:xfrm>
            <a:off x="4355909" y="3234690"/>
            <a:ext cx="2838734" cy="1009934"/>
          </a:xfrm>
          <a:prstGeom prst="round2DiagRect">
            <a:avLst/>
          </a:prstGeom>
          <a:solidFill>
            <a:schemeClr val="accent1">
              <a:lumMod val="40000"/>
              <a:lumOff val="60000"/>
            </a:schemeClr>
          </a:solidFill>
          <a:ln w="12700" cap="flat" cmpd="sng" algn="ctr">
            <a:noFill/>
            <a:prstDash val="solid"/>
            <a:round/>
            <a:headEnd type="none" w="med" len="med"/>
            <a:tailEnd type="none" w="med" len="med"/>
          </a:ln>
          <a:effectLst>
            <a:outerShdw blurRad="50800" dist="38100" algn="l" rotWithShape="0">
              <a:prstClr val="black">
                <a:alpha val="40000"/>
              </a:prst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115888" indent="-115888" eaLnBrk="0" hangingPunct="0">
              <a:buClr>
                <a:schemeClr val="tx1"/>
              </a:buClr>
              <a:buFont typeface="Wingdings" pitchFamily="2" charset="2"/>
              <a:buChar char="§"/>
              <a:defRPr/>
            </a:pPr>
            <a:endParaRPr lang="en-US" sz="1050" dirty="0" smtClean="0">
              <a:solidFill>
                <a:srgbClr val="000000"/>
              </a:solidFill>
              <a:latin typeface="Arial" charset="0"/>
            </a:endParaRPr>
          </a:p>
          <a:p>
            <a:pPr marL="115888" indent="-115888" eaLnBrk="0" hangingPunct="0">
              <a:buClr>
                <a:schemeClr val="tx1"/>
              </a:buClr>
              <a:buFont typeface="Wingdings" pitchFamily="2" charset="2"/>
              <a:buChar char="§"/>
              <a:defRPr/>
            </a:pPr>
            <a:r>
              <a:rPr lang="en-US" sz="1050" dirty="0" smtClean="0">
                <a:solidFill>
                  <a:srgbClr val="000000"/>
                </a:solidFill>
                <a:latin typeface="Arial" charset="0"/>
              </a:rPr>
              <a:t>IP Transformation &amp; IMS</a:t>
            </a:r>
          </a:p>
          <a:p>
            <a:pPr marL="115888" indent="-115888" eaLnBrk="0" hangingPunct="0">
              <a:buClr>
                <a:schemeClr val="tx1"/>
              </a:buClr>
              <a:buFont typeface="Wingdings" pitchFamily="2" charset="2"/>
              <a:buChar char="§"/>
              <a:defRPr/>
            </a:pPr>
            <a:r>
              <a:rPr lang="en-US" sz="1050" dirty="0" smtClean="0">
                <a:solidFill>
                  <a:srgbClr val="000000"/>
                </a:solidFill>
                <a:latin typeface="Arial" charset="0"/>
              </a:rPr>
              <a:t>Network Engineering (Wireless &amp; Packet Networks)</a:t>
            </a:r>
          </a:p>
          <a:p>
            <a:pPr marL="115888" indent="-115888" eaLnBrk="0" hangingPunct="0">
              <a:buClr>
                <a:schemeClr val="tx1"/>
              </a:buClr>
              <a:buFont typeface="Wingdings" pitchFamily="2" charset="2"/>
              <a:buChar char="§"/>
              <a:defRPr/>
            </a:pPr>
            <a:r>
              <a:rPr lang="en-US" sz="1050" dirty="0" smtClean="0">
                <a:solidFill>
                  <a:srgbClr val="000000"/>
                </a:solidFill>
                <a:latin typeface="Arial" charset="0"/>
              </a:rPr>
              <a:t>Convergence Applications</a:t>
            </a:r>
          </a:p>
          <a:p>
            <a:pPr marL="115888" indent="-115888" eaLnBrk="0" hangingPunct="0">
              <a:buClr>
                <a:schemeClr val="tx1"/>
              </a:buClr>
              <a:buFont typeface="Wingdings" pitchFamily="2" charset="2"/>
              <a:buChar char="§"/>
              <a:defRPr/>
            </a:pPr>
            <a:r>
              <a:rPr lang="en-US" sz="1050" dirty="0" smtClean="0">
                <a:solidFill>
                  <a:srgbClr val="000000"/>
                </a:solidFill>
                <a:latin typeface="Arial" charset="0"/>
              </a:rPr>
              <a:t>Network Management Systems, Network Inventory Systems, Mediation Systems</a:t>
            </a:r>
          </a:p>
          <a:p>
            <a:pPr marL="115888" indent="-115888" eaLnBrk="0" hangingPunct="0">
              <a:buClr>
                <a:schemeClr val="tx1"/>
              </a:buClr>
              <a:buFont typeface="Wingdings" pitchFamily="2" charset="2"/>
              <a:buChar char="§"/>
              <a:defRPr/>
            </a:pPr>
            <a:endParaRPr lang="en-US" sz="1050" dirty="0">
              <a:solidFill>
                <a:srgbClr val="000000"/>
              </a:solidFill>
              <a:latin typeface="Arial" charset="0"/>
            </a:endParaRPr>
          </a:p>
        </p:txBody>
      </p:sp>
      <p:sp>
        <p:nvSpPr>
          <p:cNvPr id="47" name="Round Diagonal Corner Rectangle 46"/>
          <p:cNvSpPr/>
          <p:nvPr/>
        </p:nvSpPr>
        <p:spPr bwMode="auto">
          <a:xfrm>
            <a:off x="4358184" y="4327104"/>
            <a:ext cx="2838734" cy="1009934"/>
          </a:xfrm>
          <a:prstGeom prst="round2DiagRect">
            <a:avLst/>
          </a:prstGeom>
          <a:solidFill>
            <a:schemeClr val="accent6">
              <a:lumMod val="75000"/>
              <a:alpha val="57000"/>
            </a:schemeClr>
          </a:solidFill>
          <a:ln w="12700" cap="flat" cmpd="sng" algn="ctr">
            <a:noFill/>
            <a:prstDash val="solid"/>
            <a:round/>
            <a:headEnd type="none" w="med" len="med"/>
            <a:tailEnd type="none" w="med" len="med"/>
          </a:ln>
          <a:effectLst>
            <a:outerShdw blurRad="50800" dist="38100" algn="l" rotWithShape="0">
              <a:prstClr val="black">
                <a:alpha val="40000"/>
              </a:prst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115888" indent="-115888" eaLnBrk="0" hangingPunct="0">
              <a:buClr>
                <a:schemeClr val="tx1"/>
              </a:buClr>
              <a:buFont typeface="Wingdings" pitchFamily="2" charset="2"/>
              <a:buChar char="§"/>
              <a:defRPr/>
            </a:pPr>
            <a:r>
              <a:rPr lang="en-US" sz="1050" dirty="0" smtClean="0">
                <a:solidFill>
                  <a:srgbClr val="000000"/>
                </a:solidFill>
                <a:latin typeface="Arial" charset="0"/>
              </a:rPr>
              <a:t>Intelligent Networks</a:t>
            </a:r>
          </a:p>
          <a:p>
            <a:pPr marL="115888" indent="-115888" eaLnBrk="0" hangingPunct="0">
              <a:buClr>
                <a:schemeClr val="tx1"/>
              </a:buClr>
              <a:buFont typeface="Wingdings" pitchFamily="2" charset="2"/>
              <a:buChar char="§"/>
              <a:defRPr/>
            </a:pPr>
            <a:r>
              <a:rPr lang="en-US" sz="1050" dirty="0" smtClean="0">
                <a:solidFill>
                  <a:srgbClr val="000000"/>
                </a:solidFill>
                <a:latin typeface="Arial" charset="0"/>
              </a:rPr>
              <a:t>Product Engineering for NGN Elements</a:t>
            </a:r>
          </a:p>
          <a:p>
            <a:pPr marL="115888" indent="-115888" eaLnBrk="0" hangingPunct="0">
              <a:buClr>
                <a:schemeClr val="tx1"/>
              </a:buClr>
              <a:buFont typeface="Wingdings" pitchFamily="2" charset="2"/>
              <a:buChar char="§"/>
              <a:defRPr/>
            </a:pPr>
            <a:r>
              <a:rPr lang="en-US" sz="1050" dirty="0" smtClean="0">
                <a:solidFill>
                  <a:srgbClr val="000000"/>
                </a:solidFill>
                <a:latin typeface="Arial" charset="0"/>
              </a:rPr>
              <a:t>UMTS, 1xEVDV and Other Specialized Protocols and Stacks</a:t>
            </a:r>
          </a:p>
          <a:p>
            <a:pPr marL="115888" indent="-115888" eaLnBrk="0" hangingPunct="0">
              <a:buClr>
                <a:schemeClr val="tx1"/>
              </a:buClr>
              <a:buFont typeface="Wingdings" pitchFamily="2" charset="2"/>
              <a:buChar char="§"/>
              <a:defRPr/>
            </a:pPr>
            <a:r>
              <a:rPr lang="en-US" sz="1050" dirty="0" smtClean="0">
                <a:solidFill>
                  <a:srgbClr val="000000"/>
                </a:solidFill>
                <a:latin typeface="Arial" charset="0"/>
              </a:rPr>
              <a:t>Element Management Systems</a:t>
            </a:r>
            <a:endParaRPr lang="en-US" sz="1050" dirty="0">
              <a:solidFill>
                <a:srgbClr val="000000"/>
              </a:solidFill>
              <a:latin typeface="Arial" charset="0"/>
            </a:endParaRPr>
          </a:p>
        </p:txBody>
      </p:sp>
      <p:pic>
        <p:nvPicPr>
          <p:cNvPr id="21" name="Perspector Cone" descr="PER2D.tmp"/>
          <p:cNvPicPr>
            <a:picLocks/>
          </p:cNvPicPr>
          <p:nvPr>
            <p:custDataLst>
              <p:tags r:id="rId1"/>
            </p:custDataLst>
          </p:nvPr>
        </p:nvPicPr>
        <p:blipFill>
          <a:blip r:embed="rId3" cstate="print">
            <a:clrChange>
              <a:clrFrom>
                <a:srgbClr val="FFFFFF"/>
              </a:clrFrom>
              <a:clrTo>
                <a:srgbClr val="FFFFFF">
                  <a:alpha val="0"/>
                </a:srgbClr>
              </a:clrTo>
            </a:clrChange>
            <a:lum/>
          </a:blip>
          <a:stretch>
            <a:fillRect/>
          </a:stretch>
        </p:blipFill>
        <p:spPr>
          <a:xfrm>
            <a:off x="-228600" y="304800"/>
            <a:ext cx="4901439" cy="5964068"/>
          </a:xfrm>
          <a:prstGeom prst="rect">
            <a:avLst/>
          </a:prstGeom>
          <a:solidFill>
            <a:scrgbClr r="0" g="0" b="0">
              <a:alpha val="0"/>
            </a:scrgbClr>
          </a:solidFill>
          <a:effectLst/>
        </p:spPr>
      </p:pic>
      <p:sp>
        <p:nvSpPr>
          <p:cNvPr id="23"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5</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ppt_x"/>
                                          </p:val>
                                        </p:tav>
                                        <p:tav tm="100000">
                                          <p:val>
                                            <p:strVal val="#ppt_x"/>
                                          </p:val>
                                        </p:tav>
                                      </p:tavLst>
                                    </p:anim>
                                    <p:anim calcmode="lin" valueType="num">
                                      <p:cBhvr additive="base">
                                        <p:cTn id="12" dur="500" fill="hold"/>
                                        <p:tgtEl>
                                          <p:spTgt spid="41"/>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ppt_x"/>
                                          </p:val>
                                        </p:tav>
                                        <p:tav tm="100000">
                                          <p:val>
                                            <p:strVal val="#ppt_x"/>
                                          </p:val>
                                        </p:tav>
                                      </p:tavLst>
                                    </p:anim>
                                    <p:anim calcmode="lin" valueType="num">
                                      <p:cBhvr additive="base">
                                        <p:cTn id="16" dur="500" fill="hold"/>
                                        <p:tgtEl>
                                          <p:spTgt spid="4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1295400" y="207246"/>
            <a:ext cx="7543800" cy="350838"/>
          </a:xfrm>
        </p:spPr>
        <p:txBody>
          <a:bodyPr vert="horz" lIns="91440" tIns="45720" rIns="91440" bIns="45720" rtlCol="0" anchor="ctr">
            <a:noAutofit/>
          </a:bodyPr>
          <a:lstStyle/>
          <a:p>
            <a:r>
              <a:rPr lang="en-US" dirty="0"/>
              <a:t>Leading Carrier’s Carrier - Acquisition</a:t>
            </a:r>
          </a:p>
        </p:txBody>
      </p:sp>
      <p:sp>
        <p:nvSpPr>
          <p:cNvPr id="64515" name="Slide Number Placeholder 3"/>
          <p:cNvSpPr>
            <a:spLocks noGrp="1"/>
          </p:cNvSpPr>
          <p:nvPr>
            <p:ph type="sldNum" sz="quarter" idx="10"/>
          </p:nvPr>
        </p:nvSpPr>
        <p:spPr>
          <a:xfrm>
            <a:off x="356616" y="1032002"/>
            <a:ext cx="8439912" cy="914400"/>
          </a:xfrm>
          <a:noFill/>
        </p:spPr>
        <p:txBody>
          <a:bodyPr/>
          <a:lstStyle/>
          <a:p>
            <a:r>
              <a:rPr lang="en-US" smtClean="0">
                <a:latin typeface="Arial" pitchFamily="34" charset="0"/>
              </a:rPr>
              <a:t>- </a:t>
            </a:r>
            <a:fld id="{60098B39-9116-4F96-9885-00E4F1CE7D85}" type="slidenum">
              <a:rPr lang="en-US" smtClean="0">
                <a:latin typeface="Arial" pitchFamily="34" charset="0"/>
              </a:rPr>
              <a:pPr/>
              <a:t>50</a:t>
            </a:fld>
            <a:r>
              <a:rPr lang="en-US" smtClean="0">
                <a:latin typeface="Arial" pitchFamily="34" charset="0"/>
              </a:rPr>
              <a:t> -</a:t>
            </a:r>
          </a:p>
        </p:txBody>
      </p:sp>
      <p:sp>
        <p:nvSpPr>
          <p:cNvPr id="64516" name="Rectangle 3"/>
          <p:cNvSpPr>
            <a:spLocks noChangeArrowheads="1"/>
          </p:cNvSpPr>
          <p:nvPr/>
        </p:nvSpPr>
        <p:spPr bwMode="auto">
          <a:xfrm>
            <a:off x="492125" y="779463"/>
            <a:ext cx="2309813" cy="374650"/>
          </a:xfrm>
          <a:prstGeom prst="rect">
            <a:avLst/>
          </a:prstGeom>
          <a:solidFill>
            <a:srgbClr val="A7E2FA"/>
          </a:solidFill>
          <a:ln w="12700" algn="ctr">
            <a:solidFill>
              <a:srgbClr val="969696"/>
            </a:solidFill>
            <a:miter lim="800000"/>
            <a:headEnd/>
            <a:tailEnd/>
          </a:ln>
          <a:effectLst>
            <a:prstShdw prst="shdw17" dist="17961" dir="13500000">
              <a:srgbClr val="889398"/>
            </a:prstShdw>
          </a:effectLst>
        </p:spPr>
        <p:txBody>
          <a:bodyPr anchor="ctr"/>
          <a:lstStyle/>
          <a:p>
            <a:pPr algn="ctr">
              <a:lnSpc>
                <a:spcPct val="90000"/>
              </a:lnSpc>
              <a:spcBef>
                <a:spcPct val="20000"/>
              </a:spcBef>
              <a:buClr>
                <a:srgbClr val="283371"/>
              </a:buClr>
              <a:buSzPct val="60000"/>
              <a:buFont typeface="Zapf Dingbats"/>
              <a:buNone/>
            </a:pPr>
            <a:r>
              <a:rPr lang="en-US" sz="1100" b="1"/>
              <a:t>Carriers Carrier Service Provider</a:t>
            </a:r>
          </a:p>
        </p:txBody>
      </p:sp>
      <p:sp>
        <p:nvSpPr>
          <p:cNvPr id="64517" name="Rectangle 4"/>
          <p:cNvSpPr>
            <a:spLocks noChangeArrowheads="1"/>
          </p:cNvSpPr>
          <p:nvPr/>
        </p:nvSpPr>
        <p:spPr bwMode="auto">
          <a:xfrm>
            <a:off x="492125" y="1385888"/>
            <a:ext cx="2309813" cy="1370012"/>
          </a:xfrm>
          <a:prstGeom prst="rect">
            <a:avLst/>
          </a:prstGeom>
          <a:solidFill>
            <a:srgbClr val="E2F5FD"/>
          </a:solidFill>
          <a:ln w="12700" algn="ctr">
            <a:noFill/>
            <a:miter lim="800000"/>
            <a:headEnd/>
            <a:tailEnd/>
          </a:ln>
          <a:effectLst>
            <a:prstShdw prst="shdw17" dist="17961" dir="13500000">
              <a:srgbClr val="889398"/>
            </a:prstShdw>
          </a:effectLst>
        </p:spPr>
        <p:txBody>
          <a:bodyPr/>
          <a:lstStyle/>
          <a:p>
            <a:pPr marL="109538" indent="-109538">
              <a:lnSpc>
                <a:spcPct val="90000"/>
              </a:lnSpc>
              <a:spcBef>
                <a:spcPct val="20000"/>
              </a:spcBef>
              <a:buClr>
                <a:srgbClr val="4E84C4"/>
              </a:buClr>
              <a:buFontTx/>
              <a:buChar char="•"/>
            </a:pPr>
            <a:r>
              <a:rPr lang="en-US" sz="1100"/>
              <a:t>Based in Canada</a:t>
            </a:r>
          </a:p>
          <a:p>
            <a:pPr marL="109538" indent="-109538">
              <a:lnSpc>
                <a:spcPct val="90000"/>
              </a:lnSpc>
              <a:spcBef>
                <a:spcPct val="20000"/>
              </a:spcBef>
              <a:buClr>
                <a:srgbClr val="4E84C4"/>
              </a:buClr>
              <a:buFontTx/>
              <a:buChar char="•"/>
            </a:pPr>
            <a:r>
              <a:rPr lang="en-US" sz="1100"/>
              <a:t>More than 1200 customers</a:t>
            </a:r>
          </a:p>
          <a:p>
            <a:pPr marL="109538" indent="-109538">
              <a:lnSpc>
                <a:spcPct val="90000"/>
              </a:lnSpc>
              <a:spcBef>
                <a:spcPct val="20000"/>
              </a:spcBef>
              <a:buClr>
                <a:srgbClr val="4E84C4"/>
              </a:buClr>
              <a:buFontTx/>
              <a:buChar char="•"/>
            </a:pPr>
            <a:r>
              <a:rPr lang="en-US" sz="1100"/>
              <a:t>Routes to more than 240 countries</a:t>
            </a:r>
          </a:p>
          <a:p>
            <a:pPr marL="109538" indent="-109538">
              <a:lnSpc>
                <a:spcPct val="90000"/>
              </a:lnSpc>
              <a:spcBef>
                <a:spcPct val="20000"/>
              </a:spcBef>
              <a:buClr>
                <a:srgbClr val="4E84C4"/>
              </a:buClr>
              <a:buFontTx/>
              <a:buChar char="•"/>
            </a:pPr>
            <a:r>
              <a:rPr lang="en-US" sz="1100"/>
              <a:t>Provides Voice and Data services</a:t>
            </a:r>
          </a:p>
          <a:p>
            <a:pPr marL="109538" indent="-109538">
              <a:lnSpc>
                <a:spcPct val="90000"/>
              </a:lnSpc>
              <a:spcBef>
                <a:spcPct val="20000"/>
              </a:spcBef>
              <a:buClr>
                <a:srgbClr val="4E84C4"/>
              </a:buClr>
              <a:buFontTx/>
              <a:buChar char="•"/>
            </a:pPr>
            <a:r>
              <a:rPr lang="en-US" sz="1100"/>
              <a:t>Aggressive Organic growth</a:t>
            </a:r>
          </a:p>
        </p:txBody>
      </p:sp>
      <p:sp>
        <p:nvSpPr>
          <p:cNvPr id="7" name="Rectangle 5"/>
          <p:cNvSpPr>
            <a:spLocks noChangeArrowheads="1"/>
          </p:cNvSpPr>
          <p:nvPr/>
        </p:nvSpPr>
        <p:spPr bwMode="auto">
          <a:xfrm rot="5400000">
            <a:off x="1596433" y="-167432"/>
            <a:ext cx="116368" cy="2889574"/>
          </a:xfrm>
          <a:prstGeom prst="rect">
            <a:avLst/>
          </a:prstGeom>
          <a:solidFill>
            <a:srgbClr val="6CCFF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flatTx/>
          </a:bodyPr>
          <a:lstStyle/>
          <a:p>
            <a:pPr algn="ctr">
              <a:defRPr/>
            </a:pPr>
            <a:endParaRPr lang="en-US" sz="1100" dirty="0">
              <a:latin typeface="Arial" charset="0"/>
            </a:endParaRPr>
          </a:p>
        </p:txBody>
      </p:sp>
      <p:sp>
        <p:nvSpPr>
          <p:cNvPr id="8" name="Rectangle 6"/>
          <p:cNvSpPr>
            <a:spLocks noChangeArrowheads="1"/>
          </p:cNvSpPr>
          <p:nvPr/>
        </p:nvSpPr>
        <p:spPr bwMode="auto">
          <a:xfrm>
            <a:off x="324269" y="752661"/>
            <a:ext cx="102392" cy="2057401"/>
          </a:xfrm>
          <a:prstGeom prst="rect">
            <a:avLst/>
          </a:prstGeom>
          <a:solidFill>
            <a:srgbClr val="6CCFF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flatTx/>
          </a:bodyPr>
          <a:lstStyle/>
          <a:p>
            <a:pPr algn="ctr">
              <a:defRPr/>
            </a:pPr>
            <a:endParaRPr lang="en-US" sz="1100" dirty="0">
              <a:latin typeface="Arial" charset="0"/>
            </a:endParaRPr>
          </a:p>
        </p:txBody>
      </p:sp>
      <p:sp>
        <p:nvSpPr>
          <p:cNvPr id="9" name="Rectangle 7"/>
          <p:cNvSpPr>
            <a:spLocks noChangeArrowheads="1"/>
          </p:cNvSpPr>
          <p:nvPr/>
        </p:nvSpPr>
        <p:spPr bwMode="auto">
          <a:xfrm>
            <a:off x="2866010" y="752661"/>
            <a:ext cx="102392" cy="2057401"/>
          </a:xfrm>
          <a:prstGeom prst="rect">
            <a:avLst/>
          </a:prstGeom>
          <a:solidFill>
            <a:srgbClr val="6CCFF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flatTx/>
          </a:bodyPr>
          <a:lstStyle/>
          <a:p>
            <a:pPr algn="ctr">
              <a:defRPr/>
            </a:pPr>
            <a:endParaRPr lang="en-US" sz="1100" dirty="0">
              <a:latin typeface="Arial" charset="0"/>
            </a:endParaRPr>
          </a:p>
        </p:txBody>
      </p:sp>
      <p:sp>
        <p:nvSpPr>
          <p:cNvPr id="64527" name="Rectangle 3"/>
          <p:cNvSpPr>
            <a:spLocks noChangeArrowheads="1"/>
          </p:cNvSpPr>
          <p:nvPr/>
        </p:nvSpPr>
        <p:spPr bwMode="auto">
          <a:xfrm>
            <a:off x="3440113" y="779463"/>
            <a:ext cx="2309812" cy="374650"/>
          </a:xfrm>
          <a:prstGeom prst="rect">
            <a:avLst/>
          </a:prstGeom>
          <a:solidFill>
            <a:srgbClr val="E6E36E"/>
          </a:solidFill>
          <a:ln w="12700" algn="ctr">
            <a:solidFill>
              <a:srgbClr val="969696"/>
            </a:solidFill>
            <a:miter lim="800000"/>
            <a:headEnd/>
            <a:tailEnd/>
          </a:ln>
          <a:effectLst>
            <a:prstShdw prst="shdw17" dist="17961" dir="13500000">
              <a:srgbClr val="889398"/>
            </a:prstShdw>
          </a:effectLst>
        </p:spPr>
        <p:txBody>
          <a:bodyPr anchor="ctr"/>
          <a:lstStyle/>
          <a:p>
            <a:pPr algn="ctr">
              <a:lnSpc>
                <a:spcPct val="90000"/>
              </a:lnSpc>
              <a:spcBef>
                <a:spcPct val="20000"/>
              </a:spcBef>
              <a:buClr>
                <a:srgbClr val="283371"/>
              </a:buClr>
              <a:buSzPct val="60000"/>
              <a:buFont typeface="Zapf Dingbats"/>
              <a:buNone/>
            </a:pPr>
            <a:r>
              <a:rPr lang="en-US" sz="1100" b="1"/>
              <a:t>OSS System Profile</a:t>
            </a:r>
          </a:p>
        </p:txBody>
      </p:sp>
      <p:sp>
        <p:nvSpPr>
          <p:cNvPr id="64528" name="Rectangle 4"/>
          <p:cNvSpPr>
            <a:spLocks noChangeArrowheads="1"/>
          </p:cNvSpPr>
          <p:nvPr/>
        </p:nvSpPr>
        <p:spPr bwMode="auto">
          <a:xfrm>
            <a:off x="3440113" y="1398588"/>
            <a:ext cx="2309812" cy="1371600"/>
          </a:xfrm>
          <a:prstGeom prst="rect">
            <a:avLst/>
          </a:prstGeom>
          <a:solidFill>
            <a:srgbClr val="F2F1B6"/>
          </a:solidFill>
          <a:ln w="12700" algn="ctr">
            <a:solidFill>
              <a:srgbClr val="969696"/>
            </a:solidFill>
            <a:miter lim="800000"/>
            <a:headEnd/>
            <a:tailEnd/>
          </a:ln>
        </p:spPr>
        <p:txBody>
          <a:bodyPr/>
          <a:lstStyle/>
          <a:p>
            <a:pPr marL="109538" indent="-109538">
              <a:lnSpc>
                <a:spcPct val="90000"/>
              </a:lnSpc>
              <a:spcBef>
                <a:spcPct val="20000"/>
              </a:spcBef>
              <a:buClr>
                <a:srgbClr val="4E84C4"/>
              </a:buClr>
              <a:buFontTx/>
              <a:buChar char="•"/>
            </a:pPr>
            <a:r>
              <a:rPr lang="en-US" sz="1100"/>
              <a:t>Home grown systems</a:t>
            </a:r>
          </a:p>
          <a:p>
            <a:pPr marL="109538" indent="-109538">
              <a:lnSpc>
                <a:spcPct val="90000"/>
              </a:lnSpc>
              <a:spcBef>
                <a:spcPct val="20000"/>
              </a:spcBef>
              <a:buClr>
                <a:srgbClr val="4E84C4"/>
              </a:buClr>
              <a:buFontTx/>
              <a:buChar char="•"/>
            </a:pPr>
            <a:r>
              <a:rPr lang="en-US" sz="1100"/>
              <a:t>Strong Provisioning and Mediation system</a:t>
            </a:r>
          </a:p>
          <a:p>
            <a:pPr marL="109538" indent="-109538">
              <a:lnSpc>
                <a:spcPct val="90000"/>
              </a:lnSpc>
              <a:spcBef>
                <a:spcPct val="20000"/>
              </a:spcBef>
              <a:buClr>
                <a:srgbClr val="4E84C4"/>
              </a:buClr>
              <a:buFontTx/>
              <a:buChar char="•"/>
            </a:pPr>
            <a:r>
              <a:rPr lang="en-US" sz="1100"/>
              <a:t>Strong Rating &amp; Billing Engine</a:t>
            </a:r>
          </a:p>
          <a:p>
            <a:pPr marL="109538" indent="-109538">
              <a:lnSpc>
                <a:spcPct val="90000"/>
              </a:lnSpc>
              <a:spcBef>
                <a:spcPct val="20000"/>
              </a:spcBef>
              <a:buClr>
                <a:srgbClr val="4E84C4"/>
              </a:buClr>
              <a:buFontTx/>
              <a:buChar char="•"/>
            </a:pPr>
            <a:r>
              <a:rPr lang="en-US" sz="1100"/>
              <a:t>Strong Revenue Assurance</a:t>
            </a:r>
          </a:p>
          <a:p>
            <a:pPr marL="109538" indent="-109538">
              <a:lnSpc>
                <a:spcPct val="90000"/>
              </a:lnSpc>
              <a:spcBef>
                <a:spcPct val="20000"/>
              </a:spcBef>
              <a:buClr>
                <a:srgbClr val="4E84C4"/>
              </a:buClr>
              <a:buFontTx/>
              <a:buChar char="•"/>
            </a:pPr>
            <a:r>
              <a:rPr lang="en-US" sz="1100"/>
              <a:t>Strong LCR</a:t>
            </a:r>
          </a:p>
        </p:txBody>
      </p:sp>
      <p:sp>
        <p:nvSpPr>
          <p:cNvPr id="14" name="Rectangle 5"/>
          <p:cNvSpPr>
            <a:spLocks noChangeArrowheads="1"/>
          </p:cNvSpPr>
          <p:nvPr/>
        </p:nvSpPr>
        <p:spPr bwMode="auto">
          <a:xfrm rot="5400000">
            <a:off x="4544772" y="-167432"/>
            <a:ext cx="116368" cy="2889574"/>
          </a:xfrm>
          <a:prstGeom prst="rect">
            <a:avLst/>
          </a:prstGeom>
          <a:solidFill>
            <a:srgbClr val="D5D10E"/>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flatTx/>
          </a:bodyPr>
          <a:lstStyle/>
          <a:p>
            <a:pPr algn="ctr">
              <a:defRPr/>
            </a:pPr>
            <a:endParaRPr lang="en-US" sz="1100" dirty="0">
              <a:latin typeface="Arial" charset="0"/>
            </a:endParaRPr>
          </a:p>
        </p:txBody>
      </p:sp>
      <p:sp>
        <p:nvSpPr>
          <p:cNvPr id="15" name="Rectangle 6"/>
          <p:cNvSpPr>
            <a:spLocks noChangeArrowheads="1"/>
          </p:cNvSpPr>
          <p:nvPr/>
        </p:nvSpPr>
        <p:spPr bwMode="auto">
          <a:xfrm>
            <a:off x="3272608" y="752661"/>
            <a:ext cx="102392" cy="2057401"/>
          </a:xfrm>
          <a:prstGeom prst="rect">
            <a:avLst/>
          </a:prstGeom>
          <a:solidFill>
            <a:srgbClr val="D5D10E"/>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flatTx/>
          </a:bodyPr>
          <a:lstStyle/>
          <a:p>
            <a:pPr algn="ctr">
              <a:defRPr/>
            </a:pPr>
            <a:endParaRPr lang="en-US" sz="1100" dirty="0">
              <a:latin typeface="Arial" charset="0"/>
            </a:endParaRPr>
          </a:p>
        </p:txBody>
      </p:sp>
      <p:sp>
        <p:nvSpPr>
          <p:cNvPr id="16" name="Rectangle 7"/>
          <p:cNvSpPr>
            <a:spLocks noChangeArrowheads="1"/>
          </p:cNvSpPr>
          <p:nvPr/>
        </p:nvSpPr>
        <p:spPr bwMode="auto">
          <a:xfrm>
            <a:off x="5814349" y="752661"/>
            <a:ext cx="102392" cy="2057401"/>
          </a:xfrm>
          <a:prstGeom prst="rect">
            <a:avLst/>
          </a:prstGeom>
          <a:solidFill>
            <a:srgbClr val="D5D10E"/>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flatTx/>
          </a:bodyPr>
          <a:lstStyle/>
          <a:p>
            <a:pPr algn="ctr">
              <a:defRPr/>
            </a:pPr>
            <a:endParaRPr lang="en-US" sz="1100" dirty="0">
              <a:latin typeface="Arial" charset="0"/>
            </a:endParaRPr>
          </a:p>
        </p:txBody>
      </p:sp>
      <p:sp>
        <p:nvSpPr>
          <p:cNvPr id="64538" name="Rectangle 3"/>
          <p:cNvSpPr>
            <a:spLocks noChangeArrowheads="1"/>
          </p:cNvSpPr>
          <p:nvPr/>
        </p:nvSpPr>
        <p:spPr bwMode="auto">
          <a:xfrm>
            <a:off x="6388100" y="779463"/>
            <a:ext cx="2309813" cy="374650"/>
          </a:xfrm>
          <a:prstGeom prst="rect">
            <a:avLst/>
          </a:prstGeom>
          <a:solidFill>
            <a:srgbClr val="FDD085"/>
          </a:solidFill>
          <a:ln w="12700" algn="ctr">
            <a:solidFill>
              <a:srgbClr val="969696"/>
            </a:solidFill>
            <a:miter lim="800000"/>
            <a:headEnd/>
            <a:tailEnd/>
          </a:ln>
          <a:effectLst>
            <a:prstShdw prst="shdw17" dist="17961" dir="13500000">
              <a:srgbClr val="889398"/>
            </a:prstShdw>
          </a:effectLst>
        </p:spPr>
        <p:txBody>
          <a:bodyPr anchor="ctr"/>
          <a:lstStyle/>
          <a:p>
            <a:pPr algn="ctr">
              <a:lnSpc>
                <a:spcPct val="90000"/>
              </a:lnSpc>
              <a:spcBef>
                <a:spcPct val="20000"/>
              </a:spcBef>
              <a:buClr>
                <a:srgbClr val="283371"/>
              </a:buClr>
              <a:buSzPct val="60000"/>
              <a:buFont typeface="Zapf Dingbats"/>
              <a:buNone/>
            </a:pPr>
            <a:r>
              <a:rPr lang="en-US" sz="1100" b="1"/>
              <a:t>Statistics</a:t>
            </a:r>
          </a:p>
        </p:txBody>
      </p:sp>
      <p:sp>
        <p:nvSpPr>
          <p:cNvPr id="64539" name="Rectangle 4"/>
          <p:cNvSpPr>
            <a:spLocks noChangeArrowheads="1"/>
          </p:cNvSpPr>
          <p:nvPr/>
        </p:nvSpPr>
        <p:spPr bwMode="auto">
          <a:xfrm>
            <a:off x="6388100" y="1398588"/>
            <a:ext cx="2309813" cy="1371600"/>
          </a:xfrm>
          <a:prstGeom prst="rect">
            <a:avLst/>
          </a:prstGeom>
          <a:solidFill>
            <a:srgbClr val="FEE7C2"/>
          </a:solidFill>
          <a:ln w="12700" algn="ctr">
            <a:solidFill>
              <a:srgbClr val="969696"/>
            </a:solidFill>
            <a:miter lim="800000"/>
            <a:headEnd/>
            <a:tailEnd/>
          </a:ln>
        </p:spPr>
        <p:txBody>
          <a:bodyPr/>
          <a:lstStyle/>
          <a:p>
            <a:pPr marL="109538" indent="-109538">
              <a:lnSpc>
                <a:spcPct val="90000"/>
              </a:lnSpc>
              <a:spcBef>
                <a:spcPct val="20000"/>
              </a:spcBef>
              <a:buClr>
                <a:srgbClr val="4E84C4"/>
              </a:buClr>
              <a:buFontTx/>
              <a:buChar char="•"/>
            </a:pPr>
            <a:r>
              <a:rPr lang="en-US" sz="1100"/>
              <a:t>Users	  - 600 users</a:t>
            </a:r>
          </a:p>
          <a:p>
            <a:pPr marL="109538" indent="-109538">
              <a:lnSpc>
                <a:spcPct val="90000"/>
              </a:lnSpc>
              <a:spcBef>
                <a:spcPct val="20000"/>
              </a:spcBef>
              <a:buClr>
                <a:srgbClr val="4E84C4"/>
              </a:buClr>
              <a:buFontTx/>
              <a:buChar char="•"/>
            </a:pPr>
            <a:r>
              <a:rPr lang="en-US" sz="1100"/>
              <a:t>CDRs	  -  25 Million per Day</a:t>
            </a:r>
          </a:p>
          <a:p>
            <a:pPr marL="109538" indent="-109538">
              <a:lnSpc>
                <a:spcPct val="90000"/>
              </a:lnSpc>
              <a:spcBef>
                <a:spcPct val="20000"/>
              </a:spcBef>
              <a:buClr>
                <a:srgbClr val="4E84C4"/>
              </a:buClr>
              <a:buFontTx/>
              <a:buChar char="•"/>
            </a:pPr>
            <a:r>
              <a:rPr lang="en-US" sz="1100"/>
              <a:t>Rate Change </a:t>
            </a:r>
          </a:p>
          <a:p>
            <a:pPr marL="109538" indent="-109538">
              <a:lnSpc>
                <a:spcPct val="90000"/>
              </a:lnSpc>
              <a:spcBef>
                <a:spcPct val="20000"/>
              </a:spcBef>
              <a:buClr>
                <a:srgbClr val="4E84C4"/>
              </a:buClr>
            </a:pPr>
            <a:r>
              <a:rPr lang="en-US" sz="1100"/>
              <a:t>	(SLA)	   -  4 hrs</a:t>
            </a:r>
          </a:p>
        </p:txBody>
      </p:sp>
      <p:sp>
        <p:nvSpPr>
          <p:cNvPr id="20" name="Rectangle 5"/>
          <p:cNvSpPr>
            <a:spLocks noChangeArrowheads="1"/>
          </p:cNvSpPr>
          <p:nvPr/>
        </p:nvSpPr>
        <p:spPr bwMode="auto">
          <a:xfrm rot="5400000">
            <a:off x="7493111" y="-167432"/>
            <a:ext cx="116368" cy="2889574"/>
          </a:xfrm>
          <a:prstGeom prst="rect">
            <a:avLst/>
          </a:prstGeom>
          <a:solidFill>
            <a:srgbClr val="FBB034"/>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wrap="none" anchor="ctr">
            <a:flatTx/>
          </a:bodyPr>
          <a:lstStyle/>
          <a:p>
            <a:pPr algn="ctr">
              <a:defRPr/>
            </a:pPr>
            <a:endParaRPr lang="en-US" sz="1100" dirty="0">
              <a:latin typeface="Arial" charset="0"/>
            </a:endParaRPr>
          </a:p>
        </p:txBody>
      </p:sp>
      <p:sp>
        <p:nvSpPr>
          <p:cNvPr id="21" name="Rectangle 6"/>
          <p:cNvSpPr>
            <a:spLocks noChangeArrowheads="1"/>
          </p:cNvSpPr>
          <p:nvPr/>
        </p:nvSpPr>
        <p:spPr bwMode="auto">
          <a:xfrm>
            <a:off x="6220947" y="752661"/>
            <a:ext cx="102392" cy="2057401"/>
          </a:xfrm>
          <a:prstGeom prst="rect">
            <a:avLst/>
          </a:prstGeom>
          <a:solidFill>
            <a:srgbClr val="FBB034"/>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wrap="none" anchor="ctr">
            <a:flatTx/>
          </a:bodyPr>
          <a:lstStyle/>
          <a:p>
            <a:pPr algn="ctr">
              <a:defRPr/>
            </a:pPr>
            <a:endParaRPr lang="en-US" sz="1100" dirty="0">
              <a:latin typeface="Arial" charset="0"/>
            </a:endParaRPr>
          </a:p>
        </p:txBody>
      </p:sp>
      <p:sp>
        <p:nvSpPr>
          <p:cNvPr id="22" name="Rectangle 7"/>
          <p:cNvSpPr>
            <a:spLocks noChangeArrowheads="1"/>
          </p:cNvSpPr>
          <p:nvPr/>
        </p:nvSpPr>
        <p:spPr bwMode="auto">
          <a:xfrm>
            <a:off x="8762688" y="752661"/>
            <a:ext cx="102392" cy="2057401"/>
          </a:xfrm>
          <a:prstGeom prst="rect">
            <a:avLst/>
          </a:prstGeom>
          <a:solidFill>
            <a:srgbClr val="FBB034"/>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wrap="none" anchor="ctr">
            <a:flatTx/>
          </a:bodyPr>
          <a:lstStyle/>
          <a:p>
            <a:pPr algn="ctr">
              <a:defRPr/>
            </a:pPr>
            <a:endParaRPr lang="en-US" sz="1100" dirty="0">
              <a:latin typeface="Arial" charset="0"/>
            </a:endParaRPr>
          </a:p>
        </p:txBody>
      </p:sp>
      <p:sp>
        <p:nvSpPr>
          <p:cNvPr id="64549" name="Rectangle 3"/>
          <p:cNvSpPr>
            <a:spLocks noChangeArrowheads="1"/>
          </p:cNvSpPr>
          <p:nvPr/>
        </p:nvSpPr>
        <p:spPr bwMode="auto">
          <a:xfrm>
            <a:off x="496888" y="3079750"/>
            <a:ext cx="4787900" cy="374650"/>
          </a:xfrm>
          <a:prstGeom prst="rect">
            <a:avLst/>
          </a:prstGeom>
          <a:solidFill>
            <a:srgbClr val="D6D0C9"/>
          </a:solidFill>
          <a:ln w="12700" algn="ctr">
            <a:solidFill>
              <a:srgbClr val="969696"/>
            </a:solidFill>
            <a:miter lim="800000"/>
            <a:headEnd/>
            <a:tailEnd/>
          </a:ln>
          <a:effectLst>
            <a:prstShdw prst="shdw17" dist="17961" dir="13500000">
              <a:srgbClr val="889398"/>
            </a:prstShdw>
          </a:effectLst>
        </p:spPr>
        <p:txBody>
          <a:bodyPr anchor="ctr"/>
          <a:lstStyle/>
          <a:p>
            <a:pPr algn="ctr">
              <a:lnSpc>
                <a:spcPct val="90000"/>
              </a:lnSpc>
              <a:spcBef>
                <a:spcPct val="20000"/>
              </a:spcBef>
              <a:buClr>
                <a:srgbClr val="283371"/>
              </a:buClr>
              <a:buSzPct val="60000"/>
              <a:buFont typeface="Zapf Dingbats"/>
              <a:buNone/>
            </a:pPr>
            <a:r>
              <a:rPr lang="en-US" sz="1100" b="1"/>
              <a:t>Operational Challenges</a:t>
            </a:r>
          </a:p>
        </p:txBody>
      </p:sp>
      <p:sp>
        <p:nvSpPr>
          <p:cNvPr id="28" name="Rectangle 4"/>
          <p:cNvSpPr>
            <a:spLocks noChangeArrowheads="1"/>
          </p:cNvSpPr>
          <p:nvPr/>
        </p:nvSpPr>
        <p:spPr bwMode="auto">
          <a:xfrm>
            <a:off x="496888" y="3684588"/>
            <a:ext cx="4787900" cy="2716212"/>
          </a:xfrm>
          <a:prstGeom prst="rect">
            <a:avLst/>
          </a:prstGeom>
          <a:solidFill>
            <a:srgbClr val="F1EFED"/>
          </a:solidFill>
          <a:ln w="12700" algn="ctr">
            <a:solidFill>
              <a:srgbClr val="969696"/>
            </a:solidFill>
            <a:miter lim="800000"/>
            <a:headEnd/>
            <a:tailEnd/>
          </a:ln>
          <a:effectLst/>
        </p:spPr>
        <p:txBody>
          <a:bodyPr/>
          <a:lstStyle/>
          <a:p>
            <a:pPr marL="109538" indent="-109538">
              <a:lnSpc>
                <a:spcPct val="90000"/>
              </a:lnSpc>
              <a:spcBef>
                <a:spcPct val="20000"/>
              </a:spcBef>
              <a:buClr>
                <a:srgbClr val="4E84C4"/>
              </a:buClr>
              <a:buFontTx/>
              <a:buChar char="•"/>
              <a:defRPr/>
            </a:pPr>
            <a:r>
              <a:rPr lang="en-US" sz="1050" dirty="0">
                <a:latin typeface="Arial" charset="0"/>
              </a:rPr>
              <a:t>Applications overlaps/gaps in functional blocks in the OSS</a:t>
            </a:r>
          </a:p>
          <a:p>
            <a:pPr marL="403225" lvl="1" indent="-174625">
              <a:lnSpc>
                <a:spcPct val="90000"/>
              </a:lnSpc>
              <a:spcBef>
                <a:spcPct val="20000"/>
              </a:spcBef>
              <a:buClr>
                <a:srgbClr val="4E84C4"/>
              </a:buClr>
              <a:buFont typeface="Arial" pitchFamily="34" charset="0"/>
              <a:buChar char="–"/>
              <a:defRPr/>
            </a:pPr>
            <a:r>
              <a:rPr lang="en-US" sz="1050" dirty="0">
                <a:latin typeface="Arial" charset="0"/>
              </a:rPr>
              <a:t>Multiple systems (separate packages for rating, inter-carrier accounting etc.)</a:t>
            </a:r>
          </a:p>
          <a:p>
            <a:pPr marL="403225" lvl="1" indent="-174625">
              <a:lnSpc>
                <a:spcPct val="90000"/>
              </a:lnSpc>
              <a:spcBef>
                <a:spcPct val="20000"/>
              </a:spcBef>
              <a:buClr>
                <a:srgbClr val="4E84C4"/>
              </a:buClr>
              <a:buFont typeface="Arial" pitchFamily="34" charset="0"/>
              <a:buChar char="–"/>
              <a:defRPr/>
            </a:pPr>
            <a:r>
              <a:rPr lang="en-US" sz="1050" dirty="0">
                <a:latin typeface="Arial" charset="0"/>
              </a:rPr>
              <a:t>Multiple Databanks for same data across FAB channels</a:t>
            </a:r>
          </a:p>
          <a:p>
            <a:pPr marL="109538" indent="-109538">
              <a:lnSpc>
                <a:spcPct val="90000"/>
              </a:lnSpc>
              <a:spcBef>
                <a:spcPct val="20000"/>
              </a:spcBef>
              <a:buClr>
                <a:srgbClr val="4E84C4"/>
              </a:buClr>
              <a:buFontTx/>
              <a:buChar char="•"/>
              <a:defRPr/>
            </a:pPr>
            <a:r>
              <a:rPr lang="en-US" sz="1050" dirty="0">
                <a:latin typeface="Arial" charset="0"/>
              </a:rPr>
              <a:t>Middleware Solutions</a:t>
            </a:r>
          </a:p>
          <a:p>
            <a:pPr marL="403225" lvl="1" indent="-174625">
              <a:lnSpc>
                <a:spcPct val="90000"/>
              </a:lnSpc>
              <a:spcBef>
                <a:spcPct val="20000"/>
              </a:spcBef>
              <a:buClr>
                <a:srgbClr val="4E84C4"/>
              </a:buClr>
              <a:buFont typeface="Arial" pitchFamily="34" charset="0"/>
              <a:buChar char="–"/>
              <a:defRPr/>
            </a:pPr>
            <a:r>
              <a:rPr lang="en-US" sz="1050" dirty="0">
                <a:latin typeface="Arial" charset="0"/>
              </a:rPr>
              <a:t>Home grown solutions grafted on multiple new technologies</a:t>
            </a:r>
          </a:p>
          <a:p>
            <a:pPr marL="403225" lvl="1" indent="-174625">
              <a:lnSpc>
                <a:spcPct val="90000"/>
              </a:lnSpc>
              <a:spcBef>
                <a:spcPct val="20000"/>
              </a:spcBef>
              <a:buClr>
                <a:srgbClr val="4E84C4"/>
              </a:buClr>
              <a:buFont typeface="Arial" pitchFamily="34" charset="0"/>
              <a:buChar char="–"/>
              <a:defRPr/>
            </a:pPr>
            <a:r>
              <a:rPr lang="en-US" sz="1050" dirty="0">
                <a:latin typeface="Arial" charset="0"/>
              </a:rPr>
              <a:t>Lack of inter-operability/multiple stacks </a:t>
            </a:r>
          </a:p>
          <a:p>
            <a:pPr marL="109538" indent="-109538">
              <a:lnSpc>
                <a:spcPct val="90000"/>
              </a:lnSpc>
              <a:spcBef>
                <a:spcPct val="20000"/>
              </a:spcBef>
              <a:buClr>
                <a:srgbClr val="4E84C4"/>
              </a:buClr>
              <a:buFontTx/>
              <a:buChar char="•"/>
              <a:defRPr/>
            </a:pPr>
            <a:r>
              <a:rPr lang="en-US" sz="1050" dirty="0">
                <a:latin typeface="Arial" charset="0"/>
              </a:rPr>
              <a:t>OS and Databanks</a:t>
            </a:r>
          </a:p>
          <a:p>
            <a:pPr marL="403225" lvl="1" indent="-174625">
              <a:lnSpc>
                <a:spcPct val="90000"/>
              </a:lnSpc>
              <a:spcBef>
                <a:spcPct val="20000"/>
              </a:spcBef>
              <a:buClr>
                <a:srgbClr val="4E84C4"/>
              </a:buClr>
              <a:buFont typeface="Arial" pitchFamily="34" charset="0"/>
              <a:buChar char="–"/>
              <a:defRPr/>
            </a:pPr>
            <a:r>
              <a:rPr lang="en-US" sz="1050" dirty="0">
                <a:latin typeface="Arial" charset="0"/>
              </a:rPr>
              <a:t>Performance enhancements done at OS Level</a:t>
            </a:r>
          </a:p>
          <a:p>
            <a:pPr marL="109538" indent="-109538">
              <a:lnSpc>
                <a:spcPct val="90000"/>
              </a:lnSpc>
              <a:spcBef>
                <a:spcPct val="20000"/>
              </a:spcBef>
              <a:buClr>
                <a:srgbClr val="4E84C4"/>
              </a:buClr>
              <a:buFontTx/>
              <a:buChar char="•"/>
              <a:defRPr/>
            </a:pPr>
            <a:r>
              <a:rPr lang="en-US" sz="1050" dirty="0">
                <a:latin typeface="Arial" charset="0"/>
              </a:rPr>
              <a:t>Front-ends</a:t>
            </a:r>
          </a:p>
          <a:p>
            <a:pPr marL="403225" lvl="1" indent="-174625">
              <a:lnSpc>
                <a:spcPct val="90000"/>
              </a:lnSpc>
              <a:spcBef>
                <a:spcPct val="20000"/>
              </a:spcBef>
              <a:buClr>
                <a:srgbClr val="4E84C4"/>
              </a:buClr>
              <a:buFont typeface="Arial" pitchFamily="34" charset="0"/>
              <a:buChar char="–"/>
              <a:defRPr/>
            </a:pPr>
            <a:r>
              <a:rPr lang="en-US" sz="1050" dirty="0">
                <a:latin typeface="Arial" charset="0"/>
              </a:rPr>
              <a:t>Interconnections between Front-end applications</a:t>
            </a:r>
          </a:p>
          <a:p>
            <a:pPr marL="403225" lvl="1" indent="-174625">
              <a:lnSpc>
                <a:spcPct val="90000"/>
              </a:lnSpc>
              <a:spcBef>
                <a:spcPct val="20000"/>
              </a:spcBef>
              <a:buClr>
                <a:srgbClr val="4E84C4"/>
              </a:buClr>
              <a:buFont typeface="Arial" pitchFamily="34" charset="0"/>
              <a:buChar char="–"/>
              <a:defRPr/>
            </a:pPr>
            <a:r>
              <a:rPr lang="en-US" sz="1050" dirty="0">
                <a:latin typeface="Arial" charset="0"/>
              </a:rPr>
              <a:t>Thin Apps - lead to late error trapping</a:t>
            </a:r>
          </a:p>
          <a:p>
            <a:pPr marL="403225" lvl="1" indent="-174625">
              <a:lnSpc>
                <a:spcPct val="90000"/>
              </a:lnSpc>
              <a:spcBef>
                <a:spcPct val="20000"/>
              </a:spcBef>
              <a:buClr>
                <a:srgbClr val="4E84C4"/>
              </a:buClr>
              <a:buFont typeface="Arial" pitchFamily="34" charset="0"/>
              <a:buChar char="–"/>
              <a:defRPr/>
            </a:pPr>
            <a:r>
              <a:rPr lang="en-US" sz="1050" dirty="0">
                <a:latin typeface="Arial" charset="0"/>
              </a:rPr>
              <a:t>Standards limited to look-and-feel criteria, not on architecture</a:t>
            </a:r>
          </a:p>
          <a:p>
            <a:pPr marL="403225" lvl="1" indent="-174625">
              <a:lnSpc>
                <a:spcPct val="90000"/>
              </a:lnSpc>
              <a:spcBef>
                <a:spcPct val="20000"/>
              </a:spcBef>
              <a:buClr>
                <a:srgbClr val="4E84C4"/>
              </a:buClr>
              <a:buFont typeface="Arial" pitchFamily="34" charset="0"/>
              <a:buChar char="–"/>
              <a:defRPr/>
            </a:pPr>
            <a:r>
              <a:rPr lang="en-US" sz="1050" dirty="0">
                <a:latin typeface="Arial" charset="0"/>
              </a:rPr>
              <a:t>Literal implementation of Screen-by-Screen navigation of transaction/workflows</a:t>
            </a:r>
          </a:p>
        </p:txBody>
      </p:sp>
      <p:sp>
        <p:nvSpPr>
          <p:cNvPr id="29" name="Rectangle 5"/>
          <p:cNvSpPr>
            <a:spLocks noChangeArrowheads="1"/>
          </p:cNvSpPr>
          <p:nvPr/>
        </p:nvSpPr>
        <p:spPr bwMode="auto">
          <a:xfrm rot="5400000">
            <a:off x="2828117" y="873438"/>
            <a:ext cx="102749" cy="5393111"/>
          </a:xfrm>
          <a:prstGeom prst="rect">
            <a:avLst/>
          </a:prstGeom>
          <a:solidFill>
            <a:srgbClr val="BBB1A5"/>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wrap="none" anchor="ctr">
            <a:flatTx/>
          </a:bodyPr>
          <a:lstStyle/>
          <a:p>
            <a:pPr algn="ctr">
              <a:defRPr/>
            </a:pPr>
            <a:endParaRPr lang="en-US" sz="1100" dirty="0">
              <a:latin typeface="Arial" charset="0"/>
            </a:endParaRPr>
          </a:p>
        </p:txBody>
      </p:sp>
      <p:sp>
        <p:nvSpPr>
          <p:cNvPr id="32" name="Rectangle 6"/>
          <p:cNvSpPr>
            <a:spLocks noChangeArrowheads="1"/>
          </p:cNvSpPr>
          <p:nvPr/>
        </p:nvSpPr>
        <p:spPr bwMode="auto">
          <a:xfrm>
            <a:off x="317353" y="3038662"/>
            <a:ext cx="112954" cy="3334871"/>
          </a:xfrm>
          <a:prstGeom prst="rect">
            <a:avLst/>
          </a:prstGeom>
          <a:solidFill>
            <a:srgbClr val="BBB1A5"/>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wrap="none" anchor="ctr">
            <a:flatTx/>
          </a:bodyPr>
          <a:lstStyle/>
          <a:p>
            <a:pPr algn="ctr">
              <a:defRPr/>
            </a:pPr>
            <a:endParaRPr lang="en-US" sz="1100" dirty="0">
              <a:latin typeface="Arial" charset="0"/>
            </a:endParaRPr>
          </a:p>
        </p:txBody>
      </p:sp>
      <p:sp>
        <p:nvSpPr>
          <p:cNvPr id="33" name="Rectangle 6"/>
          <p:cNvSpPr>
            <a:spLocks noChangeArrowheads="1"/>
          </p:cNvSpPr>
          <p:nvPr/>
        </p:nvSpPr>
        <p:spPr bwMode="auto">
          <a:xfrm>
            <a:off x="5333108" y="3038662"/>
            <a:ext cx="112954" cy="3334871"/>
          </a:xfrm>
          <a:prstGeom prst="rect">
            <a:avLst/>
          </a:prstGeom>
          <a:solidFill>
            <a:srgbClr val="BBB1A5"/>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wrap="none" anchor="ctr">
            <a:flatTx/>
          </a:bodyPr>
          <a:lstStyle/>
          <a:p>
            <a:pPr algn="ctr">
              <a:defRPr/>
            </a:pPr>
            <a:endParaRPr lang="en-US" sz="1100" dirty="0">
              <a:latin typeface="Arial" charset="0"/>
            </a:endParaRPr>
          </a:p>
        </p:txBody>
      </p:sp>
      <p:pic>
        <p:nvPicPr>
          <p:cNvPr id="64560" name="Picture 2"/>
          <p:cNvPicPr>
            <a:picLocks noChangeAspect="1" noChangeArrowheads="1"/>
          </p:cNvPicPr>
          <p:nvPr/>
        </p:nvPicPr>
        <p:blipFill>
          <a:blip r:embed="rId2" cstate="print"/>
          <a:srcRect/>
          <a:stretch>
            <a:fillRect/>
          </a:stretch>
        </p:blipFill>
        <p:spPr bwMode="auto">
          <a:xfrm>
            <a:off x="5702300" y="3333750"/>
            <a:ext cx="3173413" cy="3030538"/>
          </a:xfrm>
          <a:prstGeom prst="rect">
            <a:avLst/>
          </a:prstGeom>
          <a:noFill/>
          <a:ln w="9525">
            <a:noFill/>
            <a:miter lim="800000"/>
            <a:headEnd/>
            <a:tailEnd/>
          </a:ln>
        </p:spPr>
      </p:pic>
      <p:sp>
        <p:nvSpPr>
          <p:cNvPr id="64561" name="Rectangle 34"/>
          <p:cNvSpPr>
            <a:spLocks noChangeArrowheads="1"/>
          </p:cNvSpPr>
          <p:nvPr/>
        </p:nvSpPr>
        <p:spPr bwMode="auto">
          <a:xfrm>
            <a:off x="5611813" y="3057525"/>
            <a:ext cx="1577975" cy="277813"/>
          </a:xfrm>
          <a:prstGeom prst="rect">
            <a:avLst/>
          </a:prstGeom>
          <a:noFill/>
          <a:ln w="9525">
            <a:noFill/>
            <a:miter lim="800000"/>
            <a:headEnd/>
            <a:tailEnd/>
          </a:ln>
        </p:spPr>
        <p:txBody>
          <a:bodyPr wrap="none">
            <a:spAutoFit/>
          </a:bodyPr>
          <a:lstStyle/>
          <a:p>
            <a:pPr algn="ctr">
              <a:buClr>
                <a:srgbClr val="0066CC"/>
              </a:buClr>
              <a:buFont typeface="Wingdings" pitchFamily="2" charset="2"/>
              <a:buNone/>
            </a:pPr>
            <a:r>
              <a:rPr lang="en-US" sz="1200" b="1"/>
              <a:t>Target ßco Vs OFIs</a:t>
            </a:r>
          </a:p>
        </p:txBody>
      </p:sp>
      <p:sp>
        <p:nvSpPr>
          <p:cNvPr id="26"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50</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1178283" y="160337"/>
            <a:ext cx="8753475" cy="449263"/>
          </a:xfrm>
        </p:spPr>
        <p:txBody>
          <a:bodyPr>
            <a:noAutofit/>
          </a:bodyPr>
          <a:lstStyle/>
          <a:p>
            <a:pPr eaLnBrk="1" hangingPunct="1"/>
            <a:r>
              <a:rPr lang="en-US" sz="2700" dirty="0" smtClean="0"/>
              <a:t>Leading Carrier’s Carrier - Business Consolidation</a:t>
            </a:r>
          </a:p>
        </p:txBody>
      </p:sp>
      <p:sp>
        <p:nvSpPr>
          <p:cNvPr id="6" name="Rectangle 4"/>
          <p:cNvSpPr>
            <a:spLocks noChangeArrowheads="1"/>
          </p:cNvSpPr>
          <p:nvPr/>
        </p:nvSpPr>
        <p:spPr bwMode="auto">
          <a:xfrm>
            <a:off x="431147" y="1161490"/>
            <a:ext cx="8161524" cy="4190439"/>
          </a:xfrm>
          <a:prstGeom prst="rect">
            <a:avLst/>
          </a:prstGeom>
          <a:solidFill>
            <a:srgbClr val="F1EFED"/>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endParaRPr lang="en-US" dirty="0">
              <a:latin typeface="Arial" charset="0"/>
            </a:endParaRPr>
          </a:p>
        </p:txBody>
      </p:sp>
      <p:sp>
        <p:nvSpPr>
          <p:cNvPr id="65543" name="Rectangle 6"/>
          <p:cNvSpPr>
            <a:spLocks noChangeArrowheads="1"/>
          </p:cNvSpPr>
          <p:nvPr/>
        </p:nvSpPr>
        <p:spPr bwMode="auto">
          <a:xfrm>
            <a:off x="806450" y="1858963"/>
            <a:ext cx="7583488" cy="354012"/>
          </a:xfrm>
          <a:prstGeom prst="rect">
            <a:avLst/>
          </a:prstGeom>
          <a:noFill/>
          <a:ln w="9525" algn="ctr">
            <a:noFill/>
            <a:miter lim="800000"/>
            <a:headEnd/>
            <a:tailEnd/>
          </a:ln>
        </p:spPr>
        <p:txBody>
          <a:bodyPr/>
          <a:lstStyle/>
          <a:p>
            <a:pPr marL="115888" indent="-115888" algn="ctr">
              <a:buClr>
                <a:srgbClr val="0066CC"/>
              </a:buClr>
              <a:buFont typeface="Wingdings" pitchFamily="2" charset="2"/>
              <a:buNone/>
            </a:pPr>
            <a:r>
              <a:rPr lang="en-US" sz="1400" b="1">
                <a:cs typeface="Arial" pitchFamily="34" charset="0"/>
              </a:rPr>
              <a:t>North American Carrier’s Carrier</a:t>
            </a:r>
          </a:p>
        </p:txBody>
      </p:sp>
      <p:sp>
        <p:nvSpPr>
          <p:cNvPr id="8" name="Rectangle 9"/>
          <p:cNvSpPr>
            <a:spLocks noChangeArrowheads="1"/>
          </p:cNvSpPr>
          <p:nvPr/>
        </p:nvSpPr>
        <p:spPr bwMode="auto">
          <a:xfrm>
            <a:off x="735993" y="1444438"/>
            <a:ext cx="7466714" cy="381000"/>
          </a:xfrm>
          <a:prstGeom prst="rect">
            <a:avLst/>
          </a:prstGeom>
          <a:solidFill>
            <a:srgbClr val="0069BE"/>
          </a:solidFill>
          <a:ln w="12700">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lnSpc>
                <a:spcPct val="110000"/>
              </a:lnSpc>
              <a:defRPr/>
            </a:pPr>
            <a:r>
              <a:rPr lang="en-US" sz="1400" b="1" dirty="0">
                <a:solidFill>
                  <a:schemeClr val="bg1"/>
                </a:solidFill>
                <a:latin typeface="Arial" charset="0"/>
              </a:rPr>
              <a:t>Business Process Synchronization - Acquisition </a:t>
            </a:r>
          </a:p>
        </p:txBody>
      </p:sp>
      <p:sp>
        <p:nvSpPr>
          <p:cNvPr id="9" name="Rectangle 12"/>
          <p:cNvSpPr>
            <a:spLocks noChangeArrowheads="1"/>
          </p:cNvSpPr>
          <p:nvPr/>
        </p:nvSpPr>
        <p:spPr bwMode="auto">
          <a:xfrm>
            <a:off x="6907882" y="2300288"/>
            <a:ext cx="1260875" cy="1066800"/>
          </a:xfrm>
          <a:prstGeom prst="rect">
            <a:avLst/>
          </a:prstGeom>
          <a:solidFill>
            <a:srgbClr val="FFF199"/>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buClr>
                <a:srgbClr val="0066CC"/>
              </a:buClr>
              <a:buFont typeface="Wingdings" pitchFamily="2" charset="2"/>
              <a:buNone/>
              <a:defRPr/>
            </a:pPr>
            <a:r>
              <a:rPr lang="en-US" sz="1300" dirty="0">
                <a:latin typeface="Arial" charset="0"/>
                <a:cs typeface="Arial" pitchFamily="34" charset="0"/>
              </a:rPr>
              <a:t>Enhanced NEWCO process</a:t>
            </a:r>
          </a:p>
        </p:txBody>
      </p:sp>
      <p:sp>
        <p:nvSpPr>
          <p:cNvPr id="10" name="Rectangle 15"/>
          <p:cNvSpPr>
            <a:spLocks noChangeArrowheads="1"/>
          </p:cNvSpPr>
          <p:nvPr/>
        </p:nvSpPr>
        <p:spPr bwMode="auto">
          <a:xfrm>
            <a:off x="4937377" y="4148138"/>
            <a:ext cx="1335409" cy="979488"/>
          </a:xfrm>
          <a:prstGeom prst="rect">
            <a:avLst/>
          </a:prstGeom>
          <a:solidFill>
            <a:srgbClr val="FFF199"/>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buClr>
                <a:srgbClr val="0066CC"/>
              </a:buClr>
              <a:buFont typeface="Wingdings" pitchFamily="2" charset="2"/>
              <a:buNone/>
              <a:defRPr/>
            </a:pPr>
            <a:r>
              <a:rPr lang="en-US" sz="1300" dirty="0">
                <a:latin typeface="Arial" charset="0"/>
                <a:cs typeface="Arial" pitchFamily="34" charset="0"/>
              </a:rPr>
              <a:t>Implementation Plan</a:t>
            </a:r>
          </a:p>
        </p:txBody>
      </p:sp>
      <p:sp>
        <p:nvSpPr>
          <p:cNvPr id="65553" name="Line 16"/>
          <p:cNvSpPr>
            <a:spLocks noChangeShapeType="1"/>
          </p:cNvSpPr>
          <p:nvPr/>
        </p:nvSpPr>
        <p:spPr bwMode="auto">
          <a:xfrm>
            <a:off x="1609725" y="3748088"/>
            <a:ext cx="5738813" cy="0"/>
          </a:xfrm>
          <a:prstGeom prst="line">
            <a:avLst/>
          </a:prstGeom>
          <a:noFill/>
          <a:ln w="28575">
            <a:solidFill>
              <a:schemeClr val="tx1"/>
            </a:solidFill>
            <a:round/>
            <a:headEnd/>
            <a:tailEnd/>
          </a:ln>
        </p:spPr>
        <p:txBody>
          <a:bodyPr wrap="none" anchor="ctr"/>
          <a:lstStyle/>
          <a:p>
            <a:endParaRPr lang="en-US"/>
          </a:p>
        </p:txBody>
      </p:sp>
      <p:sp>
        <p:nvSpPr>
          <p:cNvPr id="65554" name="Line 17"/>
          <p:cNvSpPr>
            <a:spLocks noChangeShapeType="1"/>
          </p:cNvSpPr>
          <p:nvPr/>
        </p:nvSpPr>
        <p:spPr bwMode="auto">
          <a:xfrm>
            <a:off x="1609725" y="3748088"/>
            <a:ext cx="0" cy="381000"/>
          </a:xfrm>
          <a:prstGeom prst="line">
            <a:avLst/>
          </a:prstGeom>
          <a:noFill/>
          <a:ln w="28575">
            <a:solidFill>
              <a:schemeClr val="tx1"/>
            </a:solidFill>
            <a:round/>
            <a:headEnd/>
            <a:tailEnd type="triangle" w="med" len="med"/>
          </a:ln>
        </p:spPr>
        <p:txBody>
          <a:bodyPr wrap="none" anchor="ctr"/>
          <a:lstStyle/>
          <a:p>
            <a:endParaRPr lang="en-US"/>
          </a:p>
        </p:txBody>
      </p:sp>
      <p:sp>
        <p:nvSpPr>
          <p:cNvPr id="65555" name="Line 18"/>
          <p:cNvSpPr>
            <a:spLocks noChangeShapeType="1"/>
          </p:cNvSpPr>
          <p:nvPr/>
        </p:nvSpPr>
        <p:spPr bwMode="auto">
          <a:xfrm>
            <a:off x="7348538" y="3367088"/>
            <a:ext cx="0" cy="381000"/>
          </a:xfrm>
          <a:prstGeom prst="line">
            <a:avLst/>
          </a:prstGeom>
          <a:noFill/>
          <a:ln w="28575">
            <a:solidFill>
              <a:schemeClr val="tx1"/>
            </a:solidFill>
            <a:round/>
            <a:headEnd/>
            <a:tailEnd/>
          </a:ln>
        </p:spPr>
        <p:txBody>
          <a:bodyPr wrap="none" anchor="ctr"/>
          <a:lstStyle/>
          <a:p>
            <a:endParaRPr lang="en-US"/>
          </a:p>
        </p:txBody>
      </p:sp>
      <p:sp>
        <p:nvSpPr>
          <p:cNvPr id="65556" name="Line 19"/>
          <p:cNvSpPr>
            <a:spLocks noChangeShapeType="1"/>
          </p:cNvSpPr>
          <p:nvPr/>
        </p:nvSpPr>
        <p:spPr bwMode="auto">
          <a:xfrm>
            <a:off x="2108200" y="2838450"/>
            <a:ext cx="917575" cy="0"/>
          </a:xfrm>
          <a:prstGeom prst="line">
            <a:avLst/>
          </a:prstGeom>
          <a:noFill/>
          <a:ln w="28575">
            <a:solidFill>
              <a:schemeClr val="tx1"/>
            </a:solidFill>
            <a:round/>
            <a:headEnd/>
            <a:tailEnd type="triangle" w="med" len="med"/>
          </a:ln>
        </p:spPr>
        <p:txBody>
          <a:bodyPr wrap="none" anchor="ctr"/>
          <a:lstStyle/>
          <a:p>
            <a:endParaRPr lang="en-US"/>
          </a:p>
        </p:txBody>
      </p:sp>
      <p:sp>
        <p:nvSpPr>
          <p:cNvPr id="65557" name="Line 20"/>
          <p:cNvSpPr>
            <a:spLocks noChangeShapeType="1"/>
          </p:cNvSpPr>
          <p:nvPr/>
        </p:nvSpPr>
        <p:spPr bwMode="auto">
          <a:xfrm>
            <a:off x="4116388" y="2838450"/>
            <a:ext cx="847725" cy="0"/>
          </a:xfrm>
          <a:prstGeom prst="line">
            <a:avLst/>
          </a:prstGeom>
          <a:noFill/>
          <a:ln w="28575">
            <a:solidFill>
              <a:schemeClr val="tx1"/>
            </a:solidFill>
            <a:round/>
            <a:headEnd/>
            <a:tailEnd type="triangle" w="med" len="med"/>
          </a:ln>
        </p:spPr>
        <p:txBody>
          <a:bodyPr wrap="none" anchor="ctr"/>
          <a:lstStyle/>
          <a:p>
            <a:endParaRPr lang="en-US"/>
          </a:p>
        </p:txBody>
      </p:sp>
      <p:sp>
        <p:nvSpPr>
          <p:cNvPr id="65558" name="Line 21"/>
          <p:cNvSpPr>
            <a:spLocks noChangeShapeType="1"/>
          </p:cNvSpPr>
          <p:nvPr/>
        </p:nvSpPr>
        <p:spPr bwMode="auto">
          <a:xfrm>
            <a:off x="5913438" y="2838450"/>
            <a:ext cx="989012" cy="0"/>
          </a:xfrm>
          <a:prstGeom prst="line">
            <a:avLst/>
          </a:prstGeom>
          <a:noFill/>
          <a:ln w="28575">
            <a:solidFill>
              <a:schemeClr val="tx1"/>
            </a:solidFill>
            <a:round/>
            <a:headEnd/>
            <a:tailEnd type="triangle" w="med" len="med"/>
          </a:ln>
        </p:spPr>
        <p:txBody>
          <a:bodyPr wrap="none" anchor="ctr"/>
          <a:lstStyle/>
          <a:p>
            <a:endParaRPr lang="en-US"/>
          </a:p>
        </p:txBody>
      </p:sp>
      <p:sp>
        <p:nvSpPr>
          <p:cNvPr id="65559" name="Line 22"/>
          <p:cNvSpPr>
            <a:spLocks noChangeShapeType="1"/>
          </p:cNvSpPr>
          <p:nvPr/>
        </p:nvSpPr>
        <p:spPr bwMode="auto">
          <a:xfrm>
            <a:off x="2066925" y="4681538"/>
            <a:ext cx="930275" cy="0"/>
          </a:xfrm>
          <a:prstGeom prst="line">
            <a:avLst/>
          </a:prstGeom>
          <a:noFill/>
          <a:ln w="28575">
            <a:solidFill>
              <a:schemeClr val="tx1"/>
            </a:solidFill>
            <a:round/>
            <a:headEnd/>
            <a:tailEnd type="triangle" w="med" len="med"/>
          </a:ln>
        </p:spPr>
        <p:txBody>
          <a:bodyPr wrap="none" anchor="ctr"/>
          <a:lstStyle/>
          <a:p>
            <a:endParaRPr lang="en-US"/>
          </a:p>
        </p:txBody>
      </p:sp>
      <p:sp>
        <p:nvSpPr>
          <p:cNvPr id="65560" name="Line 23"/>
          <p:cNvSpPr>
            <a:spLocks noChangeShapeType="1"/>
          </p:cNvSpPr>
          <p:nvPr/>
        </p:nvSpPr>
        <p:spPr bwMode="auto">
          <a:xfrm>
            <a:off x="4213225" y="4681538"/>
            <a:ext cx="722313" cy="0"/>
          </a:xfrm>
          <a:prstGeom prst="line">
            <a:avLst/>
          </a:prstGeom>
          <a:noFill/>
          <a:ln w="28575">
            <a:solidFill>
              <a:schemeClr val="tx1"/>
            </a:solidFill>
            <a:round/>
            <a:headEnd/>
            <a:tailEnd type="triangle" w="med" len="med"/>
          </a:ln>
        </p:spPr>
        <p:txBody>
          <a:bodyPr wrap="none" anchor="ctr"/>
          <a:lstStyle/>
          <a:p>
            <a:endParaRPr lang="en-US"/>
          </a:p>
        </p:txBody>
      </p:sp>
      <p:sp>
        <p:nvSpPr>
          <p:cNvPr id="19" name="Rectangle 7"/>
          <p:cNvSpPr>
            <a:spLocks noChangeArrowheads="1"/>
          </p:cNvSpPr>
          <p:nvPr/>
        </p:nvSpPr>
        <p:spPr bwMode="auto">
          <a:xfrm>
            <a:off x="1094193" y="2300288"/>
            <a:ext cx="1260875" cy="1066800"/>
          </a:xfrm>
          <a:prstGeom prst="rect">
            <a:avLst/>
          </a:prstGeom>
          <a:solidFill>
            <a:srgbClr val="FFF199"/>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buClr>
                <a:srgbClr val="0066CC"/>
              </a:buClr>
              <a:buFont typeface="Wingdings" pitchFamily="2" charset="2"/>
              <a:buNone/>
              <a:defRPr/>
            </a:pPr>
            <a:r>
              <a:rPr lang="en-US" sz="1300" dirty="0">
                <a:latin typeface="Arial" charset="0"/>
                <a:cs typeface="Arial" pitchFamily="34" charset="0"/>
              </a:rPr>
              <a:t>AS IS Process Study of Primary Company</a:t>
            </a:r>
          </a:p>
        </p:txBody>
      </p:sp>
      <p:sp>
        <p:nvSpPr>
          <p:cNvPr id="20" name="Rectangle 10"/>
          <p:cNvSpPr>
            <a:spLocks noChangeArrowheads="1"/>
          </p:cNvSpPr>
          <p:nvPr/>
        </p:nvSpPr>
        <p:spPr bwMode="auto">
          <a:xfrm>
            <a:off x="3032089" y="2300288"/>
            <a:ext cx="1260875" cy="1066800"/>
          </a:xfrm>
          <a:prstGeom prst="rect">
            <a:avLst/>
          </a:prstGeom>
          <a:solidFill>
            <a:srgbClr val="FFF199"/>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buClr>
                <a:srgbClr val="0066CC"/>
              </a:buClr>
              <a:buFont typeface="Wingdings" pitchFamily="2" charset="2"/>
              <a:buNone/>
              <a:defRPr/>
            </a:pPr>
            <a:r>
              <a:rPr lang="en-US" sz="1300" dirty="0">
                <a:latin typeface="Arial" charset="0"/>
                <a:cs typeface="Arial" pitchFamily="34" charset="0"/>
              </a:rPr>
              <a:t>Enhance with Best Practices for TOBE Process</a:t>
            </a:r>
          </a:p>
        </p:txBody>
      </p:sp>
      <p:sp>
        <p:nvSpPr>
          <p:cNvPr id="21" name="Rectangle 11"/>
          <p:cNvSpPr>
            <a:spLocks noChangeArrowheads="1"/>
          </p:cNvSpPr>
          <p:nvPr/>
        </p:nvSpPr>
        <p:spPr bwMode="auto">
          <a:xfrm>
            <a:off x="4969985" y="2300288"/>
            <a:ext cx="1260875" cy="1066800"/>
          </a:xfrm>
          <a:prstGeom prst="rect">
            <a:avLst/>
          </a:prstGeom>
          <a:solidFill>
            <a:srgbClr val="FFF199"/>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buClr>
                <a:srgbClr val="0066CC"/>
              </a:buClr>
              <a:buFont typeface="Wingdings" pitchFamily="2" charset="2"/>
              <a:buNone/>
              <a:defRPr/>
            </a:pPr>
            <a:r>
              <a:rPr lang="en-US" sz="1300" dirty="0">
                <a:latin typeface="Arial" charset="0"/>
                <a:cs typeface="Arial" pitchFamily="34" charset="0"/>
              </a:rPr>
              <a:t>Process Gap Analysis with the acquired company</a:t>
            </a:r>
          </a:p>
        </p:txBody>
      </p:sp>
      <p:sp>
        <p:nvSpPr>
          <p:cNvPr id="22" name="Rectangle 13"/>
          <p:cNvSpPr>
            <a:spLocks noChangeArrowheads="1"/>
          </p:cNvSpPr>
          <p:nvPr/>
        </p:nvSpPr>
        <p:spPr bwMode="auto">
          <a:xfrm>
            <a:off x="1087982" y="4148138"/>
            <a:ext cx="1260875" cy="979488"/>
          </a:xfrm>
          <a:prstGeom prst="rect">
            <a:avLst/>
          </a:prstGeom>
          <a:solidFill>
            <a:srgbClr val="FFF199"/>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buClr>
                <a:srgbClr val="0066CC"/>
              </a:buClr>
              <a:buFont typeface="Wingdings" pitchFamily="2" charset="2"/>
              <a:buNone/>
              <a:defRPr/>
            </a:pPr>
            <a:r>
              <a:rPr lang="en-US" sz="1300" dirty="0">
                <a:latin typeface="Arial" charset="0"/>
                <a:cs typeface="Arial" pitchFamily="34" charset="0"/>
              </a:rPr>
              <a:t>System Gap Analysis</a:t>
            </a:r>
          </a:p>
        </p:txBody>
      </p:sp>
      <p:sp>
        <p:nvSpPr>
          <p:cNvPr id="23" name="Rectangle 14"/>
          <p:cNvSpPr>
            <a:spLocks noChangeArrowheads="1"/>
          </p:cNvSpPr>
          <p:nvPr/>
        </p:nvSpPr>
        <p:spPr bwMode="auto">
          <a:xfrm>
            <a:off x="3025878" y="4148138"/>
            <a:ext cx="1260875" cy="979488"/>
          </a:xfrm>
          <a:prstGeom prst="rect">
            <a:avLst/>
          </a:prstGeom>
          <a:solidFill>
            <a:srgbClr val="FFF199"/>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buClr>
                <a:srgbClr val="0066CC"/>
              </a:buClr>
              <a:buFont typeface="Wingdings" pitchFamily="2" charset="2"/>
              <a:buNone/>
              <a:defRPr/>
            </a:pPr>
            <a:r>
              <a:rPr lang="en-US" sz="1300" dirty="0">
                <a:latin typeface="Arial" charset="0"/>
                <a:cs typeface="Arial" pitchFamily="34" charset="0"/>
              </a:rPr>
              <a:t>Enterprise Architecture Roadmap </a:t>
            </a:r>
          </a:p>
        </p:txBody>
      </p:sp>
      <p:sp>
        <p:nvSpPr>
          <p:cNvPr id="24"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51</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1295400" y="76200"/>
            <a:ext cx="8077200" cy="609600"/>
          </a:xfrm>
        </p:spPr>
        <p:txBody>
          <a:bodyPr>
            <a:noAutofit/>
          </a:bodyPr>
          <a:lstStyle/>
          <a:p>
            <a:pPr eaLnBrk="1" hangingPunct="1"/>
            <a:r>
              <a:rPr lang="en-US" sz="2700" dirty="0" smtClean="0"/>
              <a:t>Leading Carrier’s Carrier Application Consolidation</a:t>
            </a:r>
          </a:p>
        </p:txBody>
      </p:sp>
      <p:sp>
        <p:nvSpPr>
          <p:cNvPr id="66564" name="Line 2"/>
          <p:cNvSpPr>
            <a:spLocks noChangeShapeType="1"/>
          </p:cNvSpPr>
          <p:nvPr/>
        </p:nvSpPr>
        <p:spPr bwMode="auto">
          <a:xfrm>
            <a:off x="6867525" y="5246688"/>
            <a:ext cx="1477963" cy="0"/>
          </a:xfrm>
          <a:prstGeom prst="line">
            <a:avLst/>
          </a:prstGeom>
          <a:noFill/>
          <a:ln w="9525">
            <a:solidFill>
              <a:schemeClr val="tx1"/>
            </a:solidFill>
            <a:round/>
            <a:headEnd/>
            <a:tailEnd/>
          </a:ln>
        </p:spPr>
        <p:txBody>
          <a:bodyPr wrap="none" anchor="ctr"/>
          <a:lstStyle/>
          <a:p>
            <a:endParaRPr lang="en-US"/>
          </a:p>
        </p:txBody>
      </p:sp>
      <p:sp>
        <p:nvSpPr>
          <p:cNvPr id="66565" name="Line 3"/>
          <p:cNvSpPr>
            <a:spLocks noChangeShapeType="1"/>
          </p:cNvSpPr>
          <p:nvPr/>
        </p:nvSpPr>
        <p:spPr bwMode="auto">
          <a:xfrm flipH="1">
            <a:off x="1841500" y="4548188"/>
            <a:ext cx="1033463" cy="0"/>
          </a:xfrm>
          <a:prstGeom prst="line">
            <a:avLst/>
          </a:prstGeom>
          <a:noFill/>
          <a:ln w="9525">
            <a:solidFill>
              <a:schemeClr val="tx1"/>
            </a:solidFill>
            <a:round/>
            <a:headEnd/>
            <a:tailEnd/>
          </a:ln>
        </p:spPr>
        <p:txBody>
          <a:bodyPr wrap="none" anchor="ctr"/>
          <a:lstStyle/>
          <a:p>
            <a:endParaRPr lang="en-US"/>
          </a:p>
        </p:txBody>
      </p:sp>
      <p:sp>
        <p:nvSpPr>
          <p:cNvPr id="66566" name="Line 4"/>
          <p:cNvSpPr>
            <a:spLocks noChangeShapeType="1"/>
          </p:cNvSpPr>
          <p:nvPr/>
        </p:nvSpPr>
        <p:spPr bwMode="auto">
          <a:xfrm flipH="1">
            <a:off x="1027113" y="4548188"/>
            <a:ext cx="665162" cy="0"/>
          </a:xfrm>
          <a:prstGeom prst="line">
            <a:avLst/>
          </a:prstGeom>
          <a:noFill/>
          <a:ln w="9525">
            <a:solidFill>
              <a:schemeClr val="tx1"/>
            </a:solidFill>
            <a:round/>
            <a:headEnd/>
            <a:tailEnd/>
          </a:ln>
        </p:spPr>
        <p:txBody>
          <a:bodyPr wrap="none" anchor="ctr"/>
          <a:lstStyle/>
          <a:p>
            <a:endParaRPr lang="en-US"/>
          </a:p>
        </p:txBody>
      </p:sp>
      <p:sp>
        <p:nvSpPr>
          <p:cNvPr id="66567" name="Line 5"/>
          <p:cNvSpPr>
            <a:spLocks noChangeShapeType="1"/>
          </p:cNvSpPr>
          <p:nvPr/>
        </p:nvSpPr>
        <p:spPr bwMode="auto">
          <a:xfrm>
            <a:off x="1692275" y="4319588"/>
            <a:ext cx="0" cy="228600"/>
          </a:xfrm>
          <a:prstGeom prst="line">
            <a:avLst/>
          </a:prstGeom>
          <a:noFill/>
          <a:ln w="9525">
            <a:solidFill>
              <a:schemeClr val="tx1"/>
            </a:solidFill>
            <a:round/>
            <a:headEnd/>
            <a:tailEnd/>
          </a:ln>
        </p:spPr>
        <p:txBody>
          <a:bodyPr wrap="none" anchor="ctr"/>
          <a:lstStyle/>
          <a:p>
            <a:endParaRPr lang="en-US"/>
          </a:p>
        </p:txBody>
      </p:sp>
      <p:sp>
        <p:nvSpPr>
          <p:cNvPr id="66568" name="Line 6"/>
          <p:cNvSpPr>
            <a:spLocks noChangeShapeType="1"/>
          </p:cNvSpPr>
          <p:nvPr/>
        </p:nvSpPr>
        <p:spPr bwMode="auto">
          <a:xfrm>
            <a:off x="1841500" y="4319588"/>
            <a:ext cx="0" cy="228600"/>
          </a:xfrm>
          <a:prstGeom prst="line">
            <a:avLst/>
          </a:prstGeom>
          <a:noFill/>
          <a:ln w="9525">
            <a:solidFill>
              <a:schemeClr val="tx1"/>
            </a:solidFill>
            <a:round/>
            <a:headEnd/>
            <a:tailEnd/>
          </a:ln>
        </p:spPr>
        <p:txBody>
          <a:bodyPr wrap="none" anchor="ctr"/>
          <a:lstStyle/>
          <a:p>
            <a:endParaRPr lang="en-US"/>
          </a:p>
        </p:txBody>
      </p:sp>
      <p:sp>
        <p:nvSpPr>
          <p:cNvPr id="66569" name="Line 7"/>
          <p:cNvSpPr>
            <a:spLocks noChangeShapeType="1"/>
          </p:cNvSpPr>
          <p:nvPr/>
        </p:nvSpPr>
        <p:spPr bwMode="auto">
          <a:xfrm>
            <a:off x="954088" y="3328988"/>
            <a:ext cx="442912" cy="0"/>
          </a:xfrm>
          <a:prstGeom prst="line">
            <a:avLst/>
          </a:prstGeom>
          <a:noFill/>
          <a:ln w="9525">
            <a:solidFill>
              <a:schemeClr val="tx1"/>
            </a:solidFill>
            <a:round/>
            <a:headEnd/>
            <a:tailEnd/>
          </a:ln>
        </p:spPr>
        <p:txBody>
          <a:bodyPr wrap="none" anchor="ctr"/>
          <a:lstStyle/>
          <a:p>
            <a:endParaRPr lang="en-US"/>
          </a:p>
        </p:txBody>
      </p:sp>
      <p:sp>
        <p:nvSpPr>
          <p:cNvPr id="66570" name="Line 8"/>
          <p:cNvSpPr>
            <a:spLocks noChangeShapeType="1"/>
          </p:cNvSpPr>
          <p:nvPr/>
        </p:nvSpPr>
        <p:spPr bwMode="auto">
          <a:xfrm>
            <a:off x="6497638" y="1500188"/>
            <a:ext cx="0" cy="304800"/>
          </a:xfrm>
          <a:prstGeom prst="line">
            <a:avLst/>
          </a:prstGeom>
          <a:noFill/>
          <a:ln w="9525">
            <a:solidFill>
              <a:schemeClr val="tx1"/>
            </a:solidFill>
            <a:round/>
            <a:headEnd/>
            <a:tailEnd/>
          </a:ln>
        </p:spPr>
        <p:txBody>
          <a:bodyPr wrap="none" anchor="ctr"/>
          <a:lstStyle/>
          <a:p>
            <a:endParaRPr lang="en-US"/>
          </a:p>
        </p:txBody>
      </p:sp>
      <p:sp>
        <p:nvSpPr>
          <p:cNvPr id="66571" name="Line 9"/>
          <p:cNvSpPr>
            <a:spLocks noChangeShapeType="1"/>
          </p:cNvSpPr>
          <p:nvPr/>
        </p:nvSpPr>
        <p:spPr bwMode="auto">
          <a:xfrm>
            <a:off x="7088188" y="1576388"/>
            <a:ext cx="0" cy="1981200"/>
          </a:xfrm>
          <a:prstGeom prst="line">
            <a:avLst/>
          </a:prstGeom>
          <a:noFill/>
          <a:ln w="9525">
            <a:solidFill>
              <a:schemeClr val="tx1"/>
            </a:solidFill>
            <a:round/>
            <a:headEnd/>
            <a:tailEnd/>
          </a:ln>
        </p:spPr>
        <p:txBody>
          <a:bodyPr wrap="none" anchor="ctr"/>
          <a:lstStyle/>
          <a:p>
            <a:endParaRPr lang="en-US"/>
          </a:p>
        </p:txBody>
      </p:sp>
      <p:sp>
        <p:nvSpPr>
          <p:cNvPr id="66572" name="Line 10"/>
          <p:cNvSpPr>
            <a:spLocks noChangeShapeType="1"/>
          </p:cNvSpPr>
          <p:nvPr/>
        </p:nvSpPr>
        <p:spPr bwMode="auto">
          <a:xfrm flipH="1">
            <a:off x="7310438" y="1881188"/>
            <a:ext cx="812800" cy="0"/>
          </a:xfrm>
          <a:prstGeom prst="line">
            <a:avLst/>
          </a:prstGeom>
          <a:noFill/>
          <a:ln w="9525">
            <a:solidFill>
              <a:schemeClr val="tx1"/>
            </a:solidFill>
            <a:round/>
            <a:headEnd/>
            <a:tailEnd/>
          </a:ln>
        </p:spPr>
        <p:txBody>
          <a:bodyPr wrap="none" anchor="ctr"/>
          <a:lstStyle/>
          <a:p>
            <a:endParaRPr lang="en-US"/>
          </a:p>
        </p:txBody>
      </p:sp>
      <p:sp>
        <p:nvSpPr>
          <p:cNvPr id="66573" name="Line 11"/>
          <p:cNvSpPr>
            <a:spLocks noChangeShapeType="1"/>
          </p:cNvSpPr>
          <p:nvPr/>
        </p:nvSpPr>
        <p:spPr bwMode="auto">
          <a:xfrm flipH="1">
            <a:off x="5757863" y="3938588"/>
            <a:ext cx="592137" cy="0"/>
          </a:xfrm>
          <a:prstGeom prst="line">
            <a:avLst/>
          </a:prstGeom>
          <a:noFill/>
          <a:ln w="9525">
            <a:solidFill>
              <a:schemeClr val="tx1"/>
            </a:solidFill>
            <a:round/>
            <a:headEnd/>
            <a:tailEnd/>
          </a:ln>
        </p:spPr>
        <p:txBody>
          <a:bodyPr wrap="none" anchor="ctr"/>
          <a:lstStyle/>
          <a:p>
            <a:endParaRPr lang="en-US"/>
          </a:p>
        </p:txBody>
      </p:sp>
      <p:sp>
        <p:nvSpPr>
          <p:cNvPr id="66574" name="Line 12"/>
          <p:cNvSpPr>
            <a:spLocks noChangeShapeType="1"/>
          </p:cNvSpPr>
          <p:nvPr/>
        </p:nvSpPr>
        <p:spPr bwMode="auto">
          <a:xfrm>
            <a:off x="7827963" y="2338388"/>
            <a:ext cx="369887" cy="0"/>
          </a:xfrm>
          <a:prstGeom prst="line">
            <a:avLst/>
          </a:prstGeom>
          <a:noFill/>
          <a:ln w="9525">
            <a:solidFill>
              <a:schemeClr val="tx1"/>
            </a:solidFill>
            <a:round/>
            <a:headEnd/>
            <a:tailEnd/>
          </a:ln>
        </p:spPr>
        <p:txBody>
          <a:bodyPr wrap="none" anchor="ctr"/>
          <a:lstStyle/>
          <a:p>
            <a:endParaRPr lang="en-US"/>
          </a:p>
        </p:txBody>
      </p:sp>
      <p:sp>
        <p:nvSpPr>
          <p:cNvPr id="66575" name="Line 13"/>
          <p:cNvSpPr>
            <a:spLocks noChangeShapeType="1"/>
          </p:cNvSpPr>
          <p:nvPr/>
        </p:nvSpPr>
        <p:spPr bwMode="auto">
          <a:xfrm>
            <a:off x="7827963" y="1347788"/>
            <a:ext cx="0" cy="990600"/>
          </a:xfrm>
          <a:prstGeom prst="line">
            <a:avLst/>
          </a:prstGeom>
          <a:noFill/>
          <a:ln w="9525">
            <a:solidFill>
              <a:schemeClr val="tx1"/>
            </a:solidFill>
            <a:round/>
            <a:headEnd/>
            <a:tailEnd/>
          </a:ln>
        </p:spPr>
        <p:txBody>
          <a:bodyPr wrap="none" anchor="ctr"/>
          <a:lstStyle/>
          <a:p>
            <a:endParaRPr lang="en-US"/>
          </a:p>
        </p:txBody>
      </p:sp>
      <p:sp>
        <p:nvSpPr>
          <p:cNvPr id="66576" name="Line 14"/>
          <p:cNvSpPr>
            <a:spLocks noChangeShapeType="1"/>
          </p:cNvSpPr>
          <p:nvPr/>
        </p:nvSpPr>
        <p:spPr bwMode="auto">
          <a:xfrm>
            <a:off x="7827963" y="1347788"/>
            <a:ext cx="369887" cy="0"/>
          </a:xfrm>
          <a:prstGeom prst="line">
            <a:avLst/>
          </a:prstGeom>
          <a:noFill/>
          <a:ln w="9525">
            <a:solidFill>
              <a:schemeClr val="tx1"/>
            </a:solidFill>
            <a:round/>
            <a:headEnd/>
            <a:tailEnd/>
          </a:ln>
        </p:spPr>
        <p:txBody>
          <a:bodyPr wrap="none" anchor="ctr"/>
          <a:lstStyle/>
          <a:p>
            <a:endParaRPr lang="en-US"/>
          </a:p>
        </p:txBody>
      </p:sp>
      <p:sp>
        <p:nvSpPr>
          <p:cNvPr id="66577" name="Line 15"/>
          <p:cNvSpPr>
            <a:spLocks noChangeShapeType="1"/>
          </p:cNvSpPr>
          <p:nvPr/>
        </p:nvSpPr>
        <p:spPr bwMode="auto">
          <a:xfrm>
            <a:off x="2874963" y="1957388"/>
            <a:ext cx="0" cy="304800"/>
          </a:xfrm>
          <a:prstGeom prst="line">
            <a:avLst/>
          </a:prstGeom>
          <a:noFill/>
          <a:ln w="9525">
            <a:solidFill>
              <a:srgbClr val="0066CC"/>
            </a:solidFill>
            <a:round/>
            <a:headEnd/>
            <a:tailEnd/>
          </a:ln>
        </p:spPr>
        <p:txBody>
          <a:bodyPr wrap="none" anchor="ctr"/>
          <a:lstStyle/>
          <a:p>
            <a:endParaRPr lang="en-US"/>
          </a:p>
        </p:txBody>
      </p:sp>
      <p:sp>
        <p:nvSpPr>
          <p:cNvPr id="66578" name="Line 16"/>
          <p:cNvSpPr>
            <a:spLocks noChangeShapeType="1"/>
          </p:cNvSpPr>
          <p:nvPr/>
        </p:nvSpPr>
        <p:spPr bwMode="auto">
          <a:xfrm>
            <a:off x="2062163" y="3176588"/>
            <a:ext cx="444500" cy="0"/>
          </a:xfrm>
          <a:prstGeom prst="line">
            <a:avLst/>
          </a:prstGeom>
          <a:noFill/>
          <a:ln w="9525">
            <a:solidFill>
              <a:schemeClr val="tx1"/>
            </a:solidFill>
            <a:round/>
            <a:headEnd/>
            <a:tailEnd/>
          </a:ln>
        </p:spPr>
        <p:txBody>
          <a:bodyPr wrap="none" anchor="ctr"/>
          <a:lstStyle/>
          <a:p>
            <a:endParaRPr lang="en-US"/>
          </a:p>
        </p:txBody>
      </p:sp>
      <p:sp>
        <p:nvSpPr>
          <p:cNvPr id="66579" name="Line 17"/>
          <p:cNvSpPr>
            <a:spLocks noChangeShapeType="1"/>
          </p:cNvSpPr>
          <p:nvPr/>
        </p:nvSpPr>
        <p:spPr bwMode="auto">
          <a:xfrm>
            <a:off x="2506663" y="3621088"/>
            <a:ext cx="442912" cy="762000"/>
          </a:xfrm>
          <a:prstGeom prst="line">
            <a:avLst/>
          </a:prstGeom>
          <a:noFill/>
          <a:ln w="9525">
            <a:solidFill>
              <a:schemeClr val="tx1"/>
            </a:solidFill>
            <a:round/>
            <a:headEnd/>
            <a:tailEnd/>
          </a:ln>
        </p:spPr>
        <p:txBody>
          <a:bodyPr wrap="none" anchor="ctr"/>
          <a:lstStyle/>
          <a:p>
            <a:endParaRPr lang="en-US"/>
          </a:p>
        </p:txBody>
      </p:sp>
      <p:sp>
        <p:nvSpPr>
          <p:cNvPr id="66580" name="Line 18"/>
          <p:cNvSpPr>
            <a:spLocks noChangeShapeType="1"/>
          </p:cNvSpPr>
          <p:nvPr/>
        </p:nvSpPr>
        <p:spPr bwMode="auto">
          <a:xfrm rot="5400000">
            <a:off x="2643188" y="3938588"/>
            <a:ext cx="762000" cy="0"/>
          </a:xfrm>
          <a:prstGeom prst="line">
            <a:avLst/>
          </a:prstGeom>
          <a:noFill/>
          <a:ln w="9525">
            <a:solidFill>
              <a:schemeClr val="tx1"/>
            </a:solidFill>
            <a:round/>
            <a:headEnd/>
            <a:tailEnd type="triangle" w="med" len="med"/>
          </a:ln>
        </p:spPr>
        <p:txBody>
          <a:bodyPr wrap="none" anchor="ctr"/>
          <a:lstStyle/>
          <a:p>
            <a:endParaRPr lang="en-US"/>
          </a:p>
        </p:txBody>
      </p:sp>
      <p:sp>
        <p:nvSpPr>
          <p:cNvPr id="66581" name="Line 19"/>
          <p:cNvSpPr>
            <a:spLocks noChangeShapeType="1"/>
          </p:cNvSpPr>
          <p:nvPr/>
        </p:nvSpPr>
        <p:spPr bwMode="auto">
          <a:xfrm rot="10800000">
            <a:off x="3244850" y="4471988"/>
            <a:ext cx="296863" cy="1587"/>
          </a:xfrm>
          <a:prstGeom prst="line">
            <a:avLst/>
          </a:prstGeom>
          <a:noFill/>
          <a:ln w="9525">
            <a:solidFill>
              <a:schemeClr val="tx1"/>
            </a:solidFill>
            <a:round/>
            <a:headEnd/>
            <a:tailEnd type="triangle" w="med" len="med"/>
          </a:ln>
        </p:spPr>
        <p:txBody>
          <a:bodyPr wrap="none" anchor="ctr"/>
          <a:lstStyle/>
          <a:p>
            <a:endParaRPr lang="en-US"/>
          </a:p>
        </p:txBody>
      </p:sp>
      <p:sp>
        <p:nvSpPr>
          <p:cNvPr id="66582" name="Line 20"/>
          <p:cNvSpPr>
            <a:spLocks noChangeShapeType="1"/>
          </p:cNvSpPr>
          <p:nvPr/>
        </p:nvSpPr>
        <p:spPr bwMode="auto">
          <a:xfrm>
            <a:off x="1101725" y="5386388"/>
            <a:ext cx="295275" cy="0"/>
          </a:xfrm>
          <a:prstGeom prst="line">
            <a:avLst/>
          </a:prstGeom>
          <a:noFill/>
          <a:ln w="9525">
            <a:solidFill>
              <a:schemeClr val="tx1"/>
            </a:solidFill>
            <a:round/>
            <a:headEnd/>
            <a:tailEnd type="triangle" w="med" len="med"/>
          </a:ln>
        </p:spPr>
        <p:txBody>
          <a:bodyPr wrap="none" anchor="ctr"/>
          <a:lstStyle/>
          <a:p>
            <a:endParaRPr lang="en-US"/>
          </a:p>
        </p:txBody>
      </p:sp>
      <p:sp>
        <p:nvSpPr>
          <p:cNvPr id="66583" name="Line 21"/>
          <p:cNvSpPr>
            <a:spLocks noChangeShapeType="1"/>
          </p:cNvSpPr>
          <p:nvPr/>
        </p:nvSpPr>
        <p:spPr bwMode="auto">
          <a:xfrm flipV="1">
            <a:off x="3984625" y="2566988"/>
            <a:ext cx="0" cy="685800"/>
          </a:xfrm>
          <a:prstGeom prst="line">
            <a:avLst/>
          </a:prstGeom>
          <a:noFill/>
          <a:ln w="9525">
            <a:solidFill>
              <a:schemeClr val="tx1"/>
            </a:solidFill>
            <a:round/>
            <a:headEnd/>
            <a:tailEnd/>
          </a:ln>
        </p:spPr>
        <p:txBody>
          <a:bodyPr wrap="none" anchor="ctr"/>
          <a:lstStyle/>
          <a:p>
            <a:endParaRPr lang="en-US"/>
          </a:p>
        </p:txBody>
      </p:sp>
      <p:sp>
        <p:nvSpPr>
          <p:cNvPr id="66584" name="Line 22"/>
          <p:cNvSpPr>
            <a:spLocks noChangeShapeType="1"/>
          </p:cNvSpPr>
          <p:nvPr/>
        </p:nvSpPr>
        <p:spPr bwMode="auto">
          <a:xfrm>
            <a:off x="3614738" y="2338388"/>
            <a:ext cx="369887" cy="0"/>
          </a:xfrm>
          <a:prstGeom prst="line">
            <a:avLst/>
          </a:prstGeom>
          <a:noFill/>
          <a:ln w="9525">
            <a:solidFill>
              <a:schemeClr val="tx1"/>
            </a:solidFill>
            <a:round/>
            <a:headEnd/>
            <a:tailEnd/>
          </a:ln>
        </p:spPr>
        <p:txBody>
          <a:bodyPr wrap="none" anchor="ctr"/>
          <a:lstStyle/>
          <a:p>
            <a:endParaRPr lang="en-US"/>
          </a:p>
        </p:txBody>
      </p:sp>
      <p:sp>
        <p:nvSpPr>
          <p:cNvPr id="66585" name="Line 23"/>
          <p:cNvSpPr>
            <a:spLocks noChangeShapeType="1"/>
          </p:cNvSpPr>
          <p:nvPr/>
        </p:nvSpPr>
        <p:spPr bwMode="auto">
          <a:xfrm flipV="1">
            <a:off x="1471613" y="1949450"/>
            <a:ext cx="2540000" cy="7938"/>
          </a:xfrm>
          <a:prstGeom prst="line">
            <a:avLst/>
          </a:prstGeom>
          <a:noFill/>
          <a:ln w="9525">
            <a:solidFill>
              <a:schemeClr val="tx1"/>
            </a:solidFill>
            <a:round/>
            <a:headEnd/>
            <a:tailEnd/>
          </a:ln>
        </p:spPr>
        <p:txBody>
          <a:bodyPr wrap="none" anchor="ctr"/>
          <a:lstStyle/>
          <a:p>
            <a:endParaRPr lang="en-US"/>
          </a:p>
        </p:txBody>
      </p:sp>
      <p:sp>
        <p:nvSpPr>
          <p:cNvPr id="28" name="Rectangle 24"/>
          <p:cNvSpPr>
            <a:spLocks noChangeArrowheads="1"/>
          </p:cNvSpPr>
          <p:nvPr/>
        </p:nvSpPr>
        <p:spPr bwMode="auto">
          <a:xfrm>
            <a:off x="2653974" y="1728975"/>
            <a:ext cx="591329" cy="4572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700" dirty="0">
                <a:solidFill>
                  <a:srgbClr val="A50021"/>
                </a:solidFill>
                <a:latin typeface="Arial" charset="0"/>
              </a:rPr>
              <a:t>REPC</a:t>
            </a:r>
          </a:p>
          <a:p>
            <a:pPr algn="ctr">
              <a:defRPr/>
            </a:pPr>
            <a:r>
              <a:rPr lang="en-US" sz="700" dirty="0">
                <a:latin typeface="Arial" charset="0"/>
              </a:rPr>
              <a:t>Order</a:t>
            </a:r>
          </a:p>
          <a:p>
            <a:pPr algn="ctr">
              <a:defRPr/>
            </a:pPr>
            <a:r>
              <a:rPr lang="en-US" sz="700" dirty="0">
                <a:latin typeface="Arial" charset="0"/>
              </a:rPr>
              <a:t>Entry</a:t>
            </a:r>
          </a:p>
        </p:txBody>
      </p:sp>
      <p:sp>
        <p:nvSpPr>
          <p:cNvPr id="29" name="Rectangle 25"/>
          <p:cNvSpPr>
            <a:spLocks noChangeArrowheads="1"/>
          </p:cNvSpPr>
          <p:nvPr/>
        </p:nvSpPr>
        <p:spPr bwMode="auto">
          <a:xfrm>
            <a:off x="1175650" y="1728975"/>
            <a:ext cx="591329" cy="4572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600" dirty="0">
                <a:solidFill>
                  <a:srgbClr val="A50021"/>
                </a:solidFill>
                <a:latin typeface="Arial" charset="0"/>
              </a:rPr>
              <a:t>REPC</a:t>
            </a:r>
          </a:p>
          <a:p>
            <a:pPr algn="ctr">
              <a:defRPr/>
            </a:pPr>
            <a:r>
              <a:rPr lang="en-US" sz="700" dirty="0">
                <a:latin typeface="Arial" charset="0"/>
              </a:rPr>
              <a:t>Web Order</a:t>
            </a:r>
          </a:p>
        </p:txBody>
      </p:sp>
      <p:sp>
        <p:nvSpPr>
          <p:cNvPr id="30" name="Rectangle 26"/>
          <p:cNvSpPr>
            <a:spLocks noChangeArrowheads="1"/>
          </p:cNvSpPr>
          <p:nvPr/>
        </p:nvSpPr>
        <p:spPr bwMode="auto">
          <a:xfrm>
            <a:off x="1914812" y="1728975"/>
            <a:ext cx="591329" cy="4572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700" dirty="0">
                <a:solidFill>
                  <a:srgbClr val="A50021"/>
                </a:solidFill>
                <a:latin typeface="Arial" charset="0"/>
              </a:rPr>
              <a:t>SECS</a:t>
            </a:r>
          </a:p>
          <a:p>
            <a:pPr algn="ctr">
              <a:defRPr/>
            </a:pPr>
            <a:r>
              <a:rPr lang="en-US" sz="700" dirty="0">
                <a:latin typeface="Arial" charset="0"/>
              </a:rPr>
              <a:t>CustomerAccount </a:t>
            </a:r>
          </a:p>
          <a:p>
            <a:pPr algn="ctr">
              <a:defRPr/>
            </a:pPr>
            <a:r>
              <a:rPr lang="en-US" sz="700" dirty="0">
                <a:latin typeface="Arial" charset="0"/>
              </a:rPr>
              <a:t>Creation</a:t>
            </a:r>
          </a:p>
        </p:txBody>
      </p:sp>
      <p:sp>
        <p:nvSpPr>
          <p:cNvPr id="31" name="Rectangle 27"/>
          <p:cNvSpPr>
            <a:spLocks noChangeArrowheads="1"/>
          </p:cNvSpPr>
          <p:nvPr/>
        </p:nvSpPr>
        <p:spPr bwMode="auto">
          <a:xfrm>
            <a:off x="4354046" y="1271775"/>
            <a:ext cx="221749" cy="4603750"/>
          </a:xfrm>
          <a:prstGeom prst="rect">
            <a:avLst/>
          </a:prstGeom>
          <a:solidFill>
            <a:srgbClr val="4E84C4"/>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a:defRPr/>
            </a:pPr>
            <a:endParaRPr lang="en-US" sz="1800" dirty="0">
              <a:latin typeface="Arial" charset="0"/>
            </a:endParaRPr>
          </a:p>
        </p:txBody>
      </p:sp>
      <p:sp>
        <p:nvSpPr>
          <p:cNvPr id="32" name="Rectangle 29"/>
          <p:cNvSpPr>
            <a:spLocks noChangeArrowheads="1"/>
          </p:cNvSpPr>
          <p:nvPr/>
        </p:nvSpPr>
        <p:spPr bwMode="auto">
          <a:xfrm>
            <a:off x="257857" y="2719575"/>
            <a:ext cx="769960" cy="1371600"/>
          </a:xfrm>
          <a:prstGeom prst="rect">
            <a:avLst/>
          </a:prstGeom>
          <a:solidFill>
            <a:srgbClr val="89D9F8"/>
          </a:solidFill>
          <a:ln w="12700" algn="ctr">
            <a:noFill/>
            <a:miter lim="800000"/>
            <a:headEnd/>
            <a:tailEnd/>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lstStyle/>
          <a:p>
            <a:pPr algn="ctr">
              <a:defRPr/>
            </a:pPr>
            <a:r>
              <a:rPr lang="en-US" sz="700" b="1" dirty="0">
                <a:latin typeface="Arial" charset="0"/>
              </a:rPr>
              <a:t>Rates/ Contracts</a:t>
            </a:r>
          </a:p>
          <a:p>
            <a:pPr algn="ctr">
              <a:defRPr/>
            </a:pPr>
            <a:endParaRPr lang="en-US" sz="700" b="1" dirty="0">
              <a:latin typeface="Arial" charset="0"/>
            </a:endParaRPr>
          </a:p>
        </p:txBody>
      </p:sp>
      <p:sp>
        <p:nvSpPr>
          <p:cNvPr id="33" name="Rectangle 31"/>
          <p:cNvSpPr>
            <a:spLocks noChangeArrowheads="1"/>
          </p:cNvSpPr>
          <p:nvPr/>
        </p:nvSpPr>
        <p:spPr bwMode="auto">
          <a:xfrm>
            <a:off x="282496" y="760132"/>
            <a:ext cx="8686692" cy="382868"/>
          </a:xfrm>
          <a:prstGeom prst="rect">
            <a:avLst/>
          </a:prstGeom>
          <a:solidFill>
            <a:srgbClr val="0069BE"/>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defRPr/>
            </a:pPr>
            <a:r>
              <a:rPr lang="en-US" sz="1400" dirty="0">
                <a:solidFill>
                  <a:schemeClr val="bg1"/>
                </a:solidFill>
                <a:latin typeface="Arial" charset="0"/>
                <a:cs typeface="Arial" pitchFamily="34" charset="0"/>
              </a:rPr>
              <a:t>Application Rationalization - Consolidation of 13 Applications</a:t>
            </a:r>
          </a:p>
        </p:txBody>
      </p:sp>
      <p:sp>
        <p:nvSpPr>
          <p:cNvPr id="34" name="Rectangle 33"/>
          <p:cNvSpPr>
            <a:spLocks noChangeArrowheads="1"/>
          </p:cNvSpPr>
          <p:nvPr/>
        </p:nvSpPr>
        <p:spPr bwMode="auto">
          <a:xfrm>
            <a:off x="1306543" y="2338575"/>
            <a:ext cx="822318" cy="2057400"/>
          </a:xfrm>
          <a:prstGeom prst="rect">
            <a:avLst/>
          </a:prstGeom>
          <a:solidFill>
            <a:srgbClr val="89D9F8"/>
          </a:solidFill>
          <a:ln w="12700">
            <a:noFill/>
            <a:miter lim="800000"/>
            <a:headEnd/>
            <a:tailEnd/>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a:defRPr/>
            </a:pPr>
            <a:r>
              <a:rPr lang="en-US" sz="700" b="1" dirty="0">
                <a:latin typeface="Arial" charset="0"/>
              </a:rPr>
              <a:t>Rating/Billing</a:t>
            </a:r>
          </a:p>
        </p:txBody>
      </p:sp>
      <p:sp>
        <p:nvSpPr>
          <p:cNvPr id="66607" name="Rectangle 34"/>
          <p:cNvSpPr>
            <a:spLocks noChangeArrowheads="1"/>
          </p:cNvSpPr>
          <p:nvPr/>
        </p:nvSpPr>
        <p:spPr bwMode="auto">
          <a:xfrm>
            <a:off x="6188075" y="1966913"/>
            <a:ext cx="1452563" cy="106362"/>
          </a:xfrm>
          <a:prstGeom prst="rect">
            <a:avLst/>
          </a:prstGeom>
          <a:gradFill rotWithShape="1">
            <a:gsLst>
              <a:gs pos="0">
                <a:srgbClr val="F7FDA9"/>
              </a:gs>
              <a:gs pos="100000">
                <a:srgbClr val="FFFFFF"/>
              </a:gs>
            </a:gsLst>
            <a:lin ang="2700000" scaled="1"/>
          </a:gradFill>
          <a:ln w="9525">
            <a:noFill/>
            <a:miter lim="800000"/>
            <a:headEnd/>
            <a:tailEnd/>
          </a:ln>
        </p:spPr>
        <p:txBody>
          <a:bodyPr wrap="none" lIns="0" tIns="0" rIns="0" bIns="0">
            <a:spAutoFit/>
          </a:bodyPr>
          <a:lstStyle/>
          <a:p>
            <a:pPr algn="ctr"/>
            <a:r>
              <a:rPr lang="en-US" sz="700">
                <a:solidFill>
                  <a:srgbClr val="FFFFFF"/>
                </a:solidFill>
              </a:rPr>
              <a:t>Prospect, Customer, Account &amp; Order</a:t>
            </a:r>
            <a:endParaRPr lang="en-US" sz="700"/>
          </a:p>
        </p:txBody>
      </p:sp>
      <p:sp>
        <p:nvSpPr>
          <p:cNvPr id="36" name="Rectangle 35"/>
          <p:cNvSpPr>
            <a:spLocks noChangeArrowheads="1"/>
          </p:cNvSpPr>
          <p:nvPr/>
        </p:nvSpPr>
        <p:spPr bwMode="auto">
          <a:xfrm>
            <a:off x="510404" y="1271775"/>
            <a:ext cx="443497" cy="3810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600" dirty="0">
                <a:solidFill>
                  <a:srgbClr val="A50021"/>
                </a:solidFill>
                <a:latin typeface="Arial" charset="0"/>
              </a:rPr>
              <a:t>ICW</a:t>
            </a:r>
          </a:p>
          <a:p>
            <a:pPr algn="ctr">
              <a:defRPr/>
            </a:pPr>
            <a:r>
              <a:rPr lang="en-US" sz="700" dirty="0">
                <a:latin typeface="Arial" charset="0"/>
              </a:rPr>
              <a:t>Capacity</a:t>
            </a:r>
          </a:p>
          <a:p>
            <a:pPr algn="ctr">
              <a:defRPr/>
            </a:pPr>
            <a:r>
              <a:rPr lang="en-US" sz="700" dirty="0">
                <a:latin typeface="Arial" charset="0"/>
              </a:rPr>
              <a:t>Inventory</a:t>
            </a:r>
          </a:p>
        </p:txBody>
      </p:sp>
      <p:sp>
        <p:nvSpPr>
          <p:cNvPr id="37" name="Rectangle 36"/>
          <p:cNvSpPr>
            <a:spLocks noChangeArrowheads="1"/>
          </p:cNvSpPr>
          <p:nvPr/>
        </p:nvSpPr>
        <p:spPr bwMode="auto">
          <a:xfrm>
            <a:off x="510404" y="1728975"/>
            <a:ext cx="443497" cy="3810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600" dirty="0">
                <a:solidFill>
                  <a:srgbClr val="A50021"/>
                </a:solidFill>
                <a:latin typeface="Arial" charset="0"/>
              </a:rPr>
              <a:t>MAPR</a:t>
            </a:r>
          </a:p>
          <a:p>
            <a:pPr algn="ctr">
              <a:defRPr/>
            </a:pPr>
            <a:r>
              <a:rPr lang="en-US" sz="700" dirty="0">
                <a:latin typeface="Arial" charset="0"/>
              </a:rPr>
              <a:t>Pricer</a:t>
            </a:r>
          </a:p>
        </p:txBody>
      </p:sp>
      <p:sp>
        <p:nvSpPr>
          <p:cNvPr id="38" name="Rectangle 37"/>
          <p:cNvSpPr>
            <a:spLocks noChangeArrowheads="1"/>
          </p:cNvSpPr>
          <p:nvPr/>
        </p:nvSpPr>
        <p:spPr bwMode="auto">
          <a:xfrm>
            <a:off x="510404" y="2186175"/>
            <a:ext cx="443497" cy="3810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ESTL</a:t>
            </a:r>
          </a:p>
          <a:p>
            <a:pPr algn="ctr">
              <a:defRPr/>
            </a:pPr>
            <a:r>
              <a:rPr lang="en-US" sz="700" dirty="0">
                <a:latin typeface="Arial" charset="0"/>
              </a:rPr>
              <a:t>Pricer</a:t>
            </a:r>
          </a:p>
        </p:txBody>
      </p:sp>
      <p:sp>
        <p:nvSpPr>
          <p:cNvPr id="39" name="Oval 38"/>
          <p:cNvSpPr>
            <a:spLocks noChangeArrowheads="1"/>
          </p:cNvSpPr>
          <p:nvPr/>
        </p:nvSpPr>
        <p:spPr bwMode="auto">
          <a:xfrm>
            <a:off x="3319220" y="1728975"/>
            <a:ext cx="295665" cy="457200"/>
          </a:xfrm>
          <a:prstGeom prst="ellipse">
            <a:avLst/>
          </a:prstGeom>
          <a:solidFill>
            <a:srgbClr val="FDDFAE"/>
          </a:solidFill>
          <a:ln w="12700" algn="ctr">
            <a:noFill/>
            <a:round/>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600" dirty="0">
                <a:latin typeface="Arial" charset="0"/>
              </a:rPr>
              <a:t>VITRIA</a:t>
            </a:r>
          </a:p>
        </p:txBody>
      </p:sp>
      <p:sp>
        <p:nvSpPr>
          <p:cNvPr id="40" name="Rectangle 39"/>
          <p:cNvSpPr>
            <a:spLocks noChangeArrowheads="1"/>
          </p:cNvSpPr>
          <p:nvPr/>
        </p:nvSpPr>
        <p:spPr bwMode="auto">
          <a:xfrm>
            <a:off x="1463615" y="2567175"/>
            <a:ext cx="517413" cy="3810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GBS</a:t>
            </a:r>
          </a:p>
          <a:p>
            <a:pPr algn="ctr">
              <a:defRPr/>
            </a:pPr>
            <a:r>
              <a:rPr lang="en-US" sz="700" dirty="0">
                <a:latin typeface="Arial" charset="0"/>
              </a:rPr>
              <a:t>Billing</a:t>
            </a:r>
          </a:p>
        </p:txBody>
      </p:sp>
      <p:sp>
        <p:nvSpPr>
          <p:cNvPr id="41" name="Rectangle 40"/>
          <p:cNvSpPr>
            <a:spLocks noChangeArrowheads="1"/>
          </p:cNvSpPr>
          <p:nvPr/>
        </p:nvSpPr>
        <p:spPr bwMode="auto">
          <a:xfrm>
            <a:off x="1463615" y="3024375"/>
            <a:ext cx="517413" cy="3810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SGRF</a:t>
            </a:r>
          </a:p>
          <a:p>
            <a:pPr algn="ctr">
              <a:defRPr/>
            </a:pPr>
            <a:r>
              <a:rPr lang="en-US" sz="700" dirty="0">
                <a:latin typeface="Arial" charset="0"/>
              </a:rPr>
              <a:t>Billing</a:t>
            </a:r>
          </a:p>
        </p:txBody>
      </p:sp>
      <p:sp>
        <p:nvSpPr>
          <p:cNvPr id="42" name="Rectangle 41"/>
          <p:cNvSpPr>
            <a:spLocks noChangeArrowheads="1"/>
          </p:cNvSpPr>
          <p:nvPr/>
        </p:nvSpPr>
        <p:spPr bwMode="auto">
          <a:xfrm>
            <a:off x="1463615" y="3481575"/>
            <a:ext cx="517413" cy="3810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700" dirty="0">
                <a:solidFill>
                  <a:srgbClr val="A50021"/>
                </a:solidFill>
                <a:latin typeface="Arial" charset="0"/>
              </a:rPr>
              <a:t>SETS</a:t>
            </a:r>
          </a:p>
          <a:p>
            <a:pPr algn="ctr">
              <a:defRPr/>
            </a:pPr>
            <a:r>
              <a:rPr lang="en-US" sz="700" dirty="0">
                <a:latin typeface="Arial" charset="0"/>
              </a:rPr>
              <a:t>TAX Module</a:t>
            </a:r>
          </a:p>
        </p:txBody>
      </p:sp>
      <p:sp>
        <p:nvSpPr>
          <p:cNvPr id="43" name="Rectangle 42"/>
          <p:cNvSpPr>
            <a:spLocks noChangeArrowheads="1"/>
          </p:cNvSpPr>
          <p:nvPr/>
        </p:nvSpPr>
        <p:spPr bwMode="auto">
          <a:xfrm>
            <a:off x="1463615" y="3938775"/>
            <a:ext cx="517413" cy="3810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IPR</a:t>
            </a:r>
          </a:p>
          <a:p>
            <a:pPr algn="ctr">
              <a:defRPr/>
            </a:pPr>
            <a:r>
              <a:rPr lang="en-US" sz="700" dirty="0">
                <a:latin typeface="Arial" charset="0"/>
              </a:rPr>
              <a:t>IP Rating</a:t>
            </a:r>
          </a:p>
        </p:txBody>
      </p:sp>
      <p:sp>
        <p:nvSpPr>
          <p:cNvPr id="44" name="Rectangle 43"/>
          <p:cNvSpPr>
            <a:spLocks noChangeArrowheads="1"/>
          </p:cNvSpPr>
          <p:nvPr/>
        </p:nvSpPr>
        <p:spPr bwMode="auto">
          <a:xfrm>
            <a:off x="3762717" y="3176775"/>
            <a:ext cx="443497" cy="3810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REGP</a:t>
            </a:r>
            <a:r>
              <a:rPr lang="en-US" sz="700" dirty="0">
                <a:solidFill>
                  <a:srgbClr val="0066CC"/>
                </a:solidFill>
                <a:latin typeface="Arial" charset="0"/>
              </a:rPr>
              <a:t>/ </a:t>
            </a:r>
          </a:p>
          <a:p>
            <a:pPr algn="ctr">
              <a:defRPr/>
            </a:pPr>
            <a:r>
              <a:rPr lang="en-US" sz="700" dirty="0">
                <a:solidFill>
                  <a:srgbClr val="A50021"/>
                </a:solidFill>
                <a:latin typeface="Arial" charset="0"/>
              </a:rPr>
              <a:t>GCSC</a:t>
            </a:r>
          </a:p>
        </p:txBody>
      </p:sp>
      <p:sp>
        <p:nvSpPr>
          <p:cNvPr id="45" name="Rectangle 44"/>
          <p:cNvSpPr>
            <a:spLocks noChangeArrowheads="1"/>
          </p:cNvSpPr>
          <p:nvPr/>
        </p:nvSpPr>
        <p:spPr bwMode="auto">
          <a:xfrm>
            <a:off x="2358309" y="2643375"/>
            <a:ext cx="443497" cy="3810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CCMS</a:t>
            </a:r>
          </a:p>
          <a:p>
            <a:pPr algn="ctr">
              <a:defRPr/>
            </a:pPr>
            <a:r>
              <a:rPr lang="en-US" sz="700" dirty="0">
                <a:latin typeface="Arial" charset="0"/>
              </a:rPr>
              <a:t>Contacts</a:t>
            </a:r>
          </a:p>
        </p:txBody>
      </p:sp>
      <p:sp>
        <p:nvSpPr>
          <p:cNvPr id="46" name="Rectangle 45"/>
          <p:cNvSpPr>
            <a:spLocks noChangeArrowheads="1"/>
          </p:cNvSpPr>
          <p:nvPr/>
        </p:nvSpPr>
        <p:spPr bwMode="auto">
          <a:xfrm>
            <a:off x="2801806" y="3252975"/>
            <a:ext cx="517413" cy="3810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RETR</a:t>
            </a:r>
          </a:p>
          <a:p>
            <a:pPr algn="ctr">
              <a:defRPr/>
            </a:pPr>
            <a:r>
              <a:rPr lang="en-US" sz="700" dirty="0">
                <a:latin typeface="Arial" charset="0"/>
              </a:rPr>
              <a:t>CDR Detail</a:t>
            </a:r>
          </a:p>
        </p:txBody>
      </p:sp>
      <p:sp>
        <p:nvSpPr>
          <p:cNvPr id="47" name="Rectangle 46"/>
          <p:cNvSpPr>
            <a:spLocks noChangeArrowheads="1"/>
          </p:cNvSpPr>
          <p:nvPr/>
        </p:nvSpPr>
        <p:spPr bwMode="auto">
          <a:xfrm>
            <a:off x="2164279" y="3329175"/>
            <a:ext cx="563611" cy="3810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600" dirty="0">
                <a:solidFill>
                  <a:srgbClr val="A50021"/>
                </a:solidFill>
                <a:latin typeface="Arial" charset="0"/>
              </a:rPr>
              <a:t>Oracle</a:t>
            </a:r>
          </a:p>
          <a:p>
            <a:pPr algn="ctr">
              <a:defRPr/>
            </a:pPr>
            <a:r>
              <a:rPr lang="en-US" sz="600" dirty="0">
                <a:solidFill>
                  <a:srgbClr val="A50021"/>
                </a:solidFill>
                <a:latin typeface="Arial" charset="0"/>
              </a:rPr>
              <a:t>Financials</a:t>
            </a:r>
            <a:r>
              <a:rPr lang="en-US" sz="600" dirty="0">
                <a:solidFill>
                  <a:srgbClr val="0066CC"/>
                </a:solidFill>
                <a:latin typeface="Arial" charset="0"/>
              </a:rPr>
              <a:t> </a:t>
            </a:r>
          </a:p>
          <a:p>
            <a:pPr algn="ctr">
              <a:defRPr/>
            </a:pPr>
            <a:r>
              <a:rPr lang="en-US" sz="600" dirty="0">
                <a:solidFill>
                  <a:srgbClr val="A50021"/>
                </a:solidFill>
                <a:latin typeface="Arial" charset="0"/>
              </a:rPr>
              <a:t>AR/AP/GL</a:t>
            </a:r>
          </a:p>
        </p:txBody>
      </p:sp>
      <p:sp>
        <p:nvSpPr>
          <p:cNvPr id="48" name="Rectangle 47"/>
          <p:cNvSpPr>
            <a:spLocks noChangeArrowheads="1"/>
          </p:cNvSpPr>
          <p:nvPr/>
        </p:nvSpPr>
        <p:spPr bwMode="auto">
          <a:xfrm>
            <a:off x="362572" y="2948175"/>
            <a:ext cx="591329" cy="3048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Athena</a:t>
            </a:r>
          </a:p>
          <a:p>
            <a:pPr algn="ctr">
              <a:defRPr/>
            </a:pPr>
            <a:r>
              <a:rPr lang="en-US" sz="700" dirty="0">
                <a:latin typeface="Arial" charset="0"/>
              </a:rPr>
              <a:t>Rate Master</a:t>
            </a:r>
          </a:p>
        </p:txBody>
      </p:sp>
      <p:sp>
        <p:nvSpPr>
          <p:cNvPr id="49" name="Rectangle 48"/>
          <p:cNvSpPr>
            <a:spLocks noChangeArrowheads="1"/>
          </p:cNvSpPr>
          <p:nvPr/>
        </p:nvSpPr>
        <p:spPr bwMode="auto">
          <a:xfrm>
            <a:off x="362572" y="3329175"/>
            <a:ext cx="591329" cy="3048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SGRF</a:t>
            </a:r>
          </a:p>
          <a:p>
            <a:pPr algn="ctr">
              <a:defRPr/>
            </a:pPr>
            <a:r>
              <a:rPr lang="en-US" sz="700" dirty="0">
                <a:latin typeface="Arial" charset="0"/>
              </a:rPr>
              <a:t>Rate Master</a:t>
            </a:r>
          </a:p>
        </p:txBody>
      </p:sp>
      <p:sp>
        <p:nvSpPr>
          <p:cNvPr id="50" name="Rectangle 49"/>
          <p:cNvSpPr>
            <a:spLocks noChangeArrowheads="1"/>
          </p:cNvSpPr>
          <p:nvPr/>
        </p:nvSpPr>
        <p:spPr bwMode="auto">
          <a:xfrm>
            <a:off x="362572" y="3710175"/>
            <a:ext cx="591329" cy="3048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SERM</a:t>
            </a:r>
          </a:p>
          <a:p>
            <a:pPr algn="ctr">
              <a:defRPr/>
            </a:pPr>
            <a:r>
              <a:rPr lang="en-US" sz="700" dirty="0">
                <a:latin typeface="Arial" charset="0"/>
              </a:rPr>
              <a:t>Rate Master</a:t>
            </a:r>
          </a:p>
        </p:txBody>
      </p:sp>
      <p:sp>
        <p:nvSpPr>
          <p:cNvPr id="51" name="Rectangle 50"/>
          <p:cNvSpPr>
            <a:spLocks noChangeArrowheads="1"/>
          </p:cNvSpPr>
          <p:nvPr/>
        </p:nvSpPr>
        <p:spPr bwMode="auto">
          <a:xfrm>
            <a:off x="243998" y="4243575"/>
            <a:ext cx="1005568" cy="1676400"/>
          </a:xfrm>
          <a:prstGeom prst="rect">
            <a:avLst/>
          </a:prstGeom>
          <a:solidFill>
            <a:srgbClr val="89D9F8"/>
          </a:solidFill>
          <a:ln w="12700" algn="ctr">
            <a:noFill/>
            <a:miter lim="800000"/>
            <a:headEnd/>
            <a:tailEnd/>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lstStyle/>
          <a:p>
            <a:pPr algn="ctr">
              <a:defRPr/>
            </a:pPr>
            <a:r>
              <a:rPr lang="en-US" sz="700" b="1" dirty="0">
                <a:latin typeface="Arial" charset="0"/>
              </a:rPr>
              <a:t>Collector</a:t>
            </a:r>
          </a:p>
          <a:p>
            <a:pPr algn="ctr">
              <a:defRPr/>
            </a:pPr>
            <a:endParaRPr lang="en-US" sz="700" b="1" dirty="0">
              <a:latin typeface="Arial" charset="0"/>
            </a:endParaRPr>
          </a:p>
        </p:txBody>
      </p:sp>
      <p:sp>
        <p:nvSpPr>
          <p:cNvPr id="52" name="Rectangle 51"/>
          <p:cNvSpPr>
            <a:spLocks noChangeArrowheads="1"/>
          </p:cNvSpPr>
          <p:nvPr/>
        </p:nvSpPr>
        <p:spPr bwMode="auto">
          <a:xfrm>
            <a:off x="288656" y="4624575"/>
            <a:ext cx="443497" cy="2286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RETTG</a:t>
            </a:r>
          </a:p>
          <a:p>
            <a:pPr algn="ctr">
              <a:defRPr/>
            </a:pPr>
            <a:r>
              <a:rPr lang="en-US" sz="700" dirty="0">
                <a:latin typeface="Arial" charset="0"/>
              </a:rPr>
              <a:t>Collector</a:t>
            </a:r>
          </a:p>
        </p:txBody>
      </p:sp>
      <p:sp>
        <p:nvSpPr>
          <p:cNvPr id="53" name="Rectangle 52"/>
          <p:cNvSpPr>
            <a:spLocks noChangeArrowheads="1"/>
          </p:cNvSpPr>
          <p:nvPr/>
        </p:nvSpPr>
        <p:spPr bwMode="auto">
          <a:xfrm>
            <a:off x="288656" y="4929375"/>
            <a:ext cx="443497" cy="2286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RECS</a:t>
            </a:r>
          </a:p>
          <a:p>
            <a:pPr algn="ctr">
              <a:defRPr/>
            </a:pPr>
            <a:r>
              <a:rPr lang="en-US" sz="700" dirty="0">
                <a:latin typeface="Arial" charset="0"/>
              </a:rPr>
              <a:t>Collector</a:t>
            </a:r>
          </a:p>
        </p:txBody>
      </p:sp>
      <p:sp>
        <p:nvSpPr>
          <p:cNvPr id="54" name="Rectangle 53"/>
          <p:cNvSpPr>
            <a:spLocks noChangeArrowheads="1"/>
          </p:cNvSpPr>
          <p:nvPr/>
        </p:nvSpPr>
        <p:spPr bwMode="auto">
          <a:xfrm>
            <a:off x="288656" y="5234175"/>
            <a:ext cx="443497" cy="2286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RECI</a:t>
            </a:r>
          </a:p>
          <a:p>
            <a:pPr algn="ctr">
              <a:defRPr/>
            </a:pPr>
            <a:r>
              <a:rPr lang="en-US" sz="700" dirty="0">
                <a:latin typeface="Arial" charset="0"/>
              </a:rPr>
              <a:t>Collector</a:t>
            </a:r>
          </a:p>
        </p:txBody>
      </p:sp>
      <p:sp>
        <p:nvSpPr>
          <p:cNvPr id="55" name="Rectangle 54"/>
          <p:cNvSpPr>
            <a:spLocks noChangeArrowheads="1"/>
          </p:cNvSpPr>
          <p:nvPr/>
        </p:nvSpPr>
        <p:spPr bwMode="auto">
          <a:xfrm>
            <a:off x="288656" y="5538975"/>
            <a:ext cx="443497" cy="2286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IPCM</a:t>
            </a:r>
          </a:p>
          <a:p>
            <a:pPr algn="ctr">
              <a:defRPr/>
            </a:pPr>
            <a:r>
              <a:rPr lang="en-US" sz="700" dirty="0">
                <a:latin typeface="Arial" charset="0"/>
              </a:rPr>
              <a:t>Collector</a:t>
            </a:r>
          </a:p>
        </p:txBody>
      </p:sp>
      <p:sp>
        <p:nvSpPr>
          <p:cNvPr id="56" name="Rectangle 55"/>
          <p:cNvSpPr>
            <a:spLocks noChangeArrowheads="1"/>
          </p:cNvSpPr>
          <p:nvPr/>
        </p:nvSpPr>
        <p:spPr bwMode="auto">
          <a:xfrm>
            <a:off x="806069" y="4853175"/>
            <a:ext cx="421938" cy="3810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600" dirty="0">
                <a:solidFill>
                  <a:srgbClr val="A50021"/>
                </a:solidFill>
                <a:latin typeface="Arial" charset="0"/>
              </a:rPr>
              <a:t>RETR</a:t>
            </a:r>
          </a:p>
          <a:p>
            <a:pPr algn="ctr">
              <a:defRPr/>
            </a:pPr>
            <a:r>
              <a:rPr lang="en-US" sz="600" dirty="0">
                <a:latin typeface="Arial" charset="0"/>
              </a:rPr>
              <a:t>Mediator</a:t>
            </a:r>
          </a:p>
        </p:txBody>
      </p:sp>
      <p:sp>
        <p:nvSpPr>
          <p:cNvPr id="57" name="Rectangle 56"/>
          <p:cNvSpPr>
            <a:spLocks noChangeArrowheads="1"/>
          </p:cNvSpPr>
          <p:nvPr/>
        </p:nvSpPr>
        <p:spPr bwMode="auto">
          <a:xfrm>
            <a:off x="1389699" y="4700775"/>
            <a:ext cx="746861" cy="1143000"/>
          </a:xfrm>
          <a:prstGeom prst="rect">
            <a:avLst/>
          </a:prstGeom>
          <a:solidFill>
            <a:srgbClr val="89D9F8"/>
          </a:solidFill>
          <a:ln w="12700" algn="ctr">
            <a:noFill/>
            <a:miter lim="800000"/>
            <a:headEnd/>
            <a:tailEnd/>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lstStyle/>
          <a:p>
            <a:pPr algn="ctr">
              <a:defRPr/>
            </a:pPr>
            <a:r>
              <a:rPr lang="en-US" sz="700" b="1" dirty="0">
                <a:latin typeface="Arial" charset="0"/>
              </a:rPr>
              <a:t>Analysis Tools</a:t>
            </a:r>
          </a:p>
          <a:p>
            <a:pPr algn="ctr">
              <a:defRPr/>
            </a:pPr>
            <a:endParaRPr lang="en-US" sz="700" b="1" dirty="0">
              <a:latin typeface="Arial" charset="0"/>
            </a:endParaRPr>
          </a:p>
        </p:txBody>
      </p:sp>
      <p:sp>
        <p:nvSpPr>
          <p:cNvPr id="58" name="Rectangle 57"/>
          <p:cNvSpPr>
            <a:spLocks noChangeArrowheads="1"/>
          </p:cNvSpPr>
          <p:nvPr/>
        </p:nvSpPr>
        <p:spPr bwMode="auto">
          <a:xfrm>
            <a:off x="1463615" y="4929375"/>
            <a:ext cx="569771" cy="2286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RTDAS</a:t>
            </a:r>
          </a:p>
        </p:txBody>
      </p:sp>
      <p:sp>
        <p:nvSpPr>
          <p:cNvPr id="59" name="Rectangle 58"/>
          <p:cNvSpPr>
            <a:spLocks noChangeArrowheads="1"/>
          </p:cNvSpPr>
          <p:nvPr/>
        </p:nvSpPr>
        <p:spPr bwMode="auto">
          <a:xfrm>
            <a:off x="1463615" y="5234175"/>
            <a:ext cx="569771" cy="2286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NDAS</a:t>
            </a:r>
          </a:p>
        </p:txBody>
      </p:sp>
      <p:sp>
        <p:nvSpPr>
          <p:cNvPr id="60" name="Rectangle 59"/>
          <p:cNvSpPr>
            <a:spLocks noChangeArrowheads="1"/>
          </p:cNvSpPr>
          <p:nvPr/>
        </p:nvSpPr>
        <p:spPr bwMode="auto">
          <a:xfrm>
            <a:off x="1463615" y="5538975"/>
            <a:ext cx="569771" cy="2286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LCR</a:t>
            </a:r>
          </a:p>
          <a:p>
            <a:pPr algn="ctr">
              <a:defRPr/>
            </a:pPr>
            <a:r>
              <a:rPr lang="en-US" sz="700" dirty="0">
                <a:latin typeface="Arial" charset="0"/>
              </a:rPr>
              <a:t>Traffic Info</a:t>
            </a:r>
          </a:p>
        </p:txBody>
      </p:sp>
      <p:sp>
        <p:nvSpPr>
          <p:cNvPr id="61" name="Rectangle 60"/>
          <p:cNvSpPr>
            <a:spLocks noChangeArrowheads="1"/>
          </p:cNvSpPr>
          <p:nvPr/>
        </p:nvSpPr>
        <p:spPr bwMode="auto">
          <a:xfrm>
            <a:off x="2638575" y="4319775"/>
            <a:ext cx="606729" cy="381000"/>
          </a:xfrm>
          <a:prstGeom prst="rect">
            <a:avLst/>
          </a:prstGeom>
          <a:solidFill>
            <a:srgbClr val="EAE88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Manual</a:t>
            </a:r>
          </a:p>
          <a:p>
            <a:pPr algn="ctr">
              <a:defRPr/>
            </a:pPr>
            <a:r>
              <a:rPr lang="en-US" sz="700" dirty="0">
                <a:latin typeface="Arial" charset="0"/>
              </a:rPr>
              <a:t>Settlements</a:t>
            </a:r>
          </a:p>
        </p:txBody>
      </p:sp>
      <p:sp>
        <p:nvSpPr>
          <p:cNvPr id="62" name="Rectangle 61"/>
          <p:cNvSpPr>
            <a:spLocks noChangeArrowheads="1"/>
          </p:cNvSpPr>
          <p:nvPr/>
        </p:nvSpPr>
        <p:spPr bwMode="auto">
          <a:xfrm>
            <a:off x="3393136" y="4167375"/>
            <a:ext cx="443497" cy="5334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SEAT</a:t>
            </a:r>
          </a:p>
          <a:p>
            <a:pPr algn="ctr">
              <a:defRPr/>
            </a:pPr>
            <a:r>
              <a:rPr lang="en-US" sz="700" dirty="0">
                <a:latin typeface="Arial" charset="0"/>
              </a:rPr>
              <a:t>Inward </a:t>
            </a:r>
          </a:p>
          <a:p>
            <a:pPr algn="ctr">
              <a:defRPr/>
            </a:pPr>
            <a:r>
              <a:rPr lang="en-US" sz="700" dirty="0">
                <a:latin typeface="Arial" charset="0"/>
              </a:rPr>
              <a:t>Traffic </a:t>
            </a:r>
          </a:p>
          <a:p>
            <a:pPr algn="ctr">
              <a:defRPr/>
            </a:pPr>
            <a:r>
              <a:rPr lang="en-US" sz="700" dirty="0">
                <a:latin typeface="Arial" charset="0"/>
              </a:rPr>
              <a:t>Matching</a:t>
            </a:r>
          </a:p>
        </p:txBody>
      </p:sp>
      <p:sp>
        <p:nvSpPr>
          <p:cNvPr id="63" name="AutoShape 62"/>
          <p:cNvSpPr>
            <a:spLocks noChangeArrowheads="1"/>
          </p:cNvSpPr>
          <p:nvPr/>
        </p:nvSpPr>
        <p:spPr bwMode="auto">
          <a:xfrm>
            <a:off x="3134429" y="5005575"/>
            <a:ext cx="813078" cy="304800"/>
          </a:xfrm>
          <a:prstGeom prst="parallelogram">
            <a:avLst>
              <a:gd name="adj" fmla="val 68750"/>
            </a:avLst>
          </a:prstGeom>
          <a:solidFill>
            <a:srgbClr val="FDDFAE"/>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latin typeface="Arial" charset="0"/>
              </a:rPr>
              <a:t>A/R</a:t>
            </a:r>
          </a:p>
          <a:p>
            <a:pPr algn="ctr">
              <a:defRPr/>
            </a:pPr>
            <a:r>
              <a:rPr lang="en-US" sz="700" dirty="0">
                <a:latin typeface="Arial" charset="0"/>
              </a:rPr>
              <a:t>Declaration</a:t>
            </a:r>
          </a:p>
        </p:txBody>
      </p:sp>
      <p:sp>
        <p:nvSpPr>
          <p:cNvPr id="64" name="Rectangle 63"/>
          <p:cNvSpPr>
            <a:spLocks noChangeArrowheads="1"/>
          </p:cNvSpPr>
          <p:nvPr/>
        </p:nvSpPr>
        <p:spPr bwMode="auto">
          <a:xfrm>
            <a:off x="7975939" y="1271775"/>
            <a:ext cx="591329" cy="3810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RERT</a:t>
            </a:r>
          </a:p>
          <a:p>
            <a:pPr algn="ctr">
              <a:defRPr/>
            </a:pPr>
            <a:r>
              <a:rPr lang="en-US" sz="700" dirty="0">
                <a:latin typeface="Arial" charset="0"/>
              </a:rPr>
              <a:t>Site Code</a:t>
            </a:r>
          </a:p>
        </p:txBody>
      </p:sp>
      <p:sp>
        <p:nvSpPr>
          <p:cNvPr id="65" name="Rectangle 64"/>
          <p:cNvSpPr>
            <a:spLocks noChangeArrowheads="1"/>
          </p:cNvSpPr>
          <p:nvPr/>
        </p:nvSpPr>
        <p:spPr bwMode="auto">
          <a:xfrm>
            <a:off x="7975939" y="1728975"/>
            <a:ext cx="591329" cy="3810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REACT</a:t>
            </a:r>
          </a:p>
          <a:p>
            <a:pPr algn="ctr">
              <a:defRPr/>
            </a:pPr>
            <a:r>
              <a:rPr lang="en-US" sz="700" dirty="0">
                <a:latin typeface="Arial" charset="0"/>
              </a:rPr>
              <a:t>Provisioning</a:t>
            </a:r>
          </a:p>
        </p:txBody>
      </p:sp>
      <p:sp>
        <p:nvSpPr>
          <p:cNvPr id="66" name="Rectangle 65"/>
          <p:cNvSpPr>
            <a:spLocks noChangeArrowheads="1"/>
          </p:cNvSpPr>
          <p:nvPr/>
        </p:nvSpPr>
        <p:spPr bwMode="auto">
          <a:xfrm>
            <a:off x="7975939" y="2186175"/>
            <a:ext cx="591329" cy="3810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NIMS</a:t>
            </a:r>
          </a:p>
          <a:p>
            <a:pPr algn="ctr">
              <a:defRPr/>
            </a:pPr>
            <a:r>
              <a:rPr lang="en-US" sz="700" dirty="0">
                <a:latin typeface="Arial" charset="0"/>
              </a:rPr>
              <a:t>Inventory</a:t>
            </a:r>
          </a:p>
        </p:txBody>
      </p:sp>
      <p:sp>
        <p:nvSpPr>
          <p:cNvPr id="67" name="Rectangle 66"/>
          <p:cNvSpPr>
            <a:spLocks noChangeArrowheads="1"/>
          </p:cNvSpPr>
          <p:nvPr/>
        </p:nvSpPr>
        <p:spPr bwMode="auto">
          <a:xfrm>
            <a:off x="8049855" y="2871975"/>
            <a:ext cx="443497" cy="3810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REGP/ </a:t>
            </a:r>
          </a:p>
          <a:p>
            <a:pPr algn="ctr">
              <a:defRPr/>
            </a:pPr>
            <a:r>
              <a:rPr lang="en-US" sz="700" dirty="0">
                <a:solidFill>
                  <a:srgbClr val="A50021"/>
                </a:solidFill>
                <a:latin typeface="Arial" charset="0"/>
              </a:rPr>
              <a:t>GCSC</a:t>
            </a:r>
          </a:p>
        </p:txBody>
      </p:sp>
      <p:sp>
        <p:nvSpPr>
          <p:cNvPr id="68" name="Rectangle 67"/>
          <p:cNvSpPr>
            <a:spLocks noChangeArrowheads="1"/>
          </p:cNvSpPr>
          <p:nvPr/>
        </p:nvSpPr>
        <p:spPr bwMode="auto">
          <a:xfrm>
            <a:off x="4797543" y="3862575"/>
            <a:ext cx="1108743" cy="1524000"/>
          </a:xfrm>
          <a:prstGeom prst="rect">
            <a:avLst/>
          </a:prstGeom>
          <a:solidFill>
            <a:srgbClr val="89D9F8"/>
          </a:solidFill>
          <a:ln w="12700" algn="ctr">
            <a:noFill/>
            <a:miter lim="800000"/>
            <a:headEnd/>
            <a:tailEnd/>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lstStyle/>
          <a:p>
            <a:pPr algn="ctr">
              <a:defRPr/>
            </a:pPr>
            <a:r>
              <a:rPr lang="en-US" sz="700" b="1" dirty="0">
                <a:latin typeface="Arial" charset="0"/>
              </a:rPr>
              <a:t>Collector</a:t>
            </a:r>
          </a:p>
          <a:p>
            <a:pPr algn="ctr">
              <a:defRPr/>
            </a:pPr>
            <a:endParaRPr lang="en-US" sz="700" b="1" dirty="0">
              <a:latin typeface="Arial" charset="0"/>
            </a:endParaRPr>
          </a:p>
        </p:txBody>
      </p:sp>
      <p:sp>
        <p:nvSpPr>
          <p:cNvPr id="69" name="Rectangle 68"/>
          <p:cNvSpPr>
            <a:spLocks noChangeArrowheads="1"/>
          </p:cNvSpPr>
          <p:nvPr/>
        </p:nvSpPr>
        <p:spPr bwMode="auto">
          <a:xfrm>
            <a:off x="4865300" y="4167375"/>
            <a:ext cx="443497" cy="2286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RETTG</a:t>
            </a:r>
          </a:p>
          <a:p>
            <a:pPr algn="ctr">
              <a:defRPr/>
            </a:pPr>
            <a:r>
              <a:rPr lang="en-US" sz="700" dirty="0">
                <a:latin typeface="Arial" charset="0"/>
              </a:rPr>
              <a:t>Collector</a:t>
            </a:r>
          </a:p>
        </p:txBody>
      </p:sp>
      <p:sp>
        <p:nvSpPr>
          <p:cNvPr id="70" name="Rectangle 69"/>
          <p:cNvSpPr>
            <a:spLocks noChangeArrowheads="1"/>
          </p:cNvSpPr>
          <p:nvPr/>
        </p:nvSpPr>
        <p:spPr bwMode="auto">
          <a:xfrm>
            <a:off x="4865300" y="4472175"/>
            <a:ext cx="443497" cy="2286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latin typeface="Arial" charset="0"/>
              </a:rPr>
              <a:t>RECS</a:t>
            </a:r>
          </a:p>
          <a:p>
            <a:pPr algn="ctr">
              <a:defRPr/>
            </a:pPr>
            <a:r>
              <a:rPr lang="en-US" sz="700" dirty="0">
                <a:latin typeface="Arial" charset="0"/>
              </a:rPr>
              <a:t>Collector</a:t>
            </a:r>
          </a:p>
        </p:txBody>
      </p:sp>
      <p:sp>
        <p:nvSpPr>
          <p:cNvPr id="71" name="Rectangle 70"/>
          <p:cNvSpPr>
            <a:spLocks noChangeArrowheads="1"/>
          </p:cNvSpPr>
          <p:nvPr/>
        </p:nvSpPr>
        <p:spPr bwMode="auto">
          <a:xfrm>
            <a:off x="4865300" y="4776975"/>
            <a:ext cx="443497" cy="2286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RECI</a:t>
            </a:r>
          </a:p>
          <a:p>
            <a:pPr algn="ctr">
              <a:defRPr/>
            </a:pPr>
            <a:r>
              <a:rPr lang="en-US" sz="700" dirty="0">
                <a:latin typeface="Arial" charset="0"/>
              </a:rPr>
              <a:t>Collector</a:t>
            </a:r>
          </a:p>
        </p:txBody>
      </p:sp>
      <p:sp>
        <p:nvSpPr>
          <p:cNvPr id="72" name="Rectangle 71"/>
          <p:cNvSpPr>
            <a:spLocks noChangeArrowheads="1"/>
          </p:cNvSpPr>
          <p:nvPr/>
        </p:nvSpPr>
        <p:spPr bwMode="auto">
          <a:xfrm>
            <a:off x="4865300" y="5102412"/>
            <a:ext cx="443497" cy="2286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IPCM</a:t>
            </a:r>
          </a:p>
          <a:p>
            <a:pPr algn="ctr">
              <a:defRPr/>
            </a:pPr>
            <a:r>
              <a:rPr lang="en-US" sz="700" dirty="0">
                <a:latin typeface="Arial" charset="0"/>
              </a:rPr>
              <a:t>Collector</a:t>
            </a:r>
          </a:p>
        </p:txBody>
      </p:sp>
      <p:sp>
        <p:nvSpPr>
          <p:cNvPr id="73" name="Rectangle 72"/>
          <p:cNvSpPr>
            <a:spLocks noChangeArrowheads="1"/>
          </p:cNvSpPr>
          <p:nvPr/>
        </p:nvSpPr>
        <p:spPr bwMode="auto">
          <a:xfrm>
            <a:off x="5382713" y="4472175"/>
            <a:ext cx="443497" cy="2286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RETR</a:t>
            </a:r>
          </a:p>
          <a:p>
            <a:pPr algn="ctr">
              <a:defRPr/>
            </a:pPr>
            <a:r>
              <a:rPr lang="en-US" sz="700" dirty="0">
                <a:latin typeface="Arial" charset="0"/>
              </a:rPr>
              <a:t>Mediator</a:t>
            </a:r>
          </a:p>
        </p:txBody>
      </p:sp>
      <p:sp>
        <p:nvSpPr>
          <p:cNvPr id="74" name="Rectangle 73"/>
          <p:cNvSpPr>
            <a:spLocks noChangeArrowheads="1"/>
          </p:cNvSpPr>
          <p:nvPr/>
        </p:nvSpPr>
        <p:spPr bwMode="auto">
          <a:xfrm>
            <a:off x="6237369" y="4299137"/>
            <a:ext cx="739162" cy="1087438"/>
          </a:xfrm>
          <a:prstGeom prst="rect">
            <a:avLst/>
          </a:prstGeom>
          <a:solidFill>
            <a:srgbClr val="89D9F8"/>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lstStyle/>
          <a:p>
            <a:pPr algn="ctr">
              <a:defRPr/>
            </a:pPr>
            <a:r>
              <a:rPr lang="en-US" sz="700" dirty="0">
                <a:latin typeface="Arial" charset="0"/>
              </a:rPr>
              <a:t>Analysis Tools</a:t>
            </a:r>
          </a:p>
          <a:p>
            <a:pPr algn="ctr">
              <a:defRPr/>
            </a:pPr>
            <a:endParaRPr lang="en-US" sz="700" dirty="0">
              <a:latin typeface="Arial" charset="0"/>
            </a:endParaRPr>
          </a:p>
        </p:txBody>
      </p:sp>
      <p:sp>
        <p:nvSpPr>
          <p:cNvPr id="75" name="Rectangle 74"/>
          <p:cNvSpPr>
            <a:spLocks noChangeArrowheads="1"/>
          </p:cNvSpPr>
          <p:nvPr/>
        </p:nvSpPr>
        <p:spPr bwMode="auto">
          <a:xfrm>
            <a:off x="6329764" y="4522975"/>
            <a:ext cx="569771" cy="2286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RTDAS</a:t>
            </a:r>
          </a:p>
        </p:txBody>
      </p:sp>
      <p:sp>
        <p:nvSpPr>
          <p:cNvPr id="76" name="Rectangle 75"/>
          <p:cNvSpPr>
            <a:spLocks noChangeArrowheads="1"/>
          </p:cNvSpPr>
          <p:nvPr/>
        </p:nvSpPr>
        <p:spPr bwMode="auto">
          <a:xfrm>
            <a:off x="6329764" y="4802375"/>
            <a:ext cx="569771" cy="2286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NDAS</a:t>
            </a:r>
          </a:p>
        </p:txBody>
      </p:sp>
      <p:sp>
        <p:nvSpPr>
          <p:cNvPr id="77" name="Rectangle 76"/>
          <p:cNvSpPr>
            <a:spLocks noChangeArrowheads="1"/>
          </p:cNvSpPr>
          <p:nvPr/>
        </p:nvSpPr>
        <p:spPr bwMode="auto">
          <a:xfrm>
            <a:off x="6329764" y="5081775"/>
            <a:ext cx="569771" cy="2286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LCR</a:t>
            </a:r>
          </a:p>
          <a:p>
            <a:pPr algn="ctr">
              <a:defRPr/>
            </a:pPr>
            <a:r>
              <a:rPr lang="en-US" sz="700" dirty="0">
                <a:latin typeface="Arial" charset="0"/>
              </a:rPr>
              <a:t>Traffic Info</a:t>
            </a:r>
          </a:p>
        </p:txBody>
      </p:sp>
      <p:sp>
        <p:nvSpPr>
          <p:cNvPr id="78" name="Rectangle 77"/>
          <p:cNvSpPr>
            <a:spLocks noChangeArrowheads="1"/>
          </p:cNvSpPr>
          <p:nvPr/>
        </p:nvSpPr>
        <p:spPr bwMode="auto">
          <a:xfrm>
            <a:off x="4723627" y="2490975"/>
            <a:ext cx="443497" cy="3810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PRICER</a:t>
            </a:r>
          </a:p>
          <a:p>
            <a:pPr algn="ctr">
              <a:defRPr/>
            </a:pPr>
            <a:r>
              <a:rPr lang="en-US" sz="700" dirty="0">
                <a:latin typeface="Arial" charset="0"/>
              </a:rPr>
              <a:t>Pricer</a:t>
            </a:r>
          </a:p>
        </p:txBody>
      </p:sp>
      <p:sp>
        <p:nvSpPr>
          <p:cNvPr id="79" name="Rectangle 78"/>
          <p:cNvSpPr>
            <a:spLocks noChangeArrowheads="1"/>
          </p:cNvSpPr>
          <p:nvPr/>
        </p:nvSpPr>
        <p:spPr bwMode="auto">
          <a:xfrm>
            <a:off x="4723627" y="1957575"/>
            <a:ext cx="443497" cy="3810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ICW</a:t>
            </a:r>
          </a:p>
          <a:p>
            <a:pPr algn="ctr">
              <a:defRPr/>
            </a:pPr>
            <a:r>
              <a:rPr lang="en-US" sz="700" dirty="0">
                <a:latin typeface="Arial" charset="0"/>
              </a:rPr>
              <a:t>Capacity </a:t>
            </a:r>
          </a:p>
          <a:p>
            <a:pPr algn="ctr">
              <a:defRPr/>
            </a:pPr>
            <a:r>
              <a:rPr lang="en-US" sz="700" dirty="0">
                <a:latin typeface="Arial" charset="0"/>
              </a:rPr>
              <a:t>Inventory</a:t>
            </a:r>
          </a:p>
        </p:txBody>
      </p:sp>
      <p:sp>
        <p:nvSpPr>
          <p:cNvPr id="80" name="Rectangle 79"/>
          <p:cNvSpPr>
            <a:spLocks noChangeArrowheads="1"/>
          </p:cNvSpPr>
          <p:nvPr/>
        </p:nvSpPr>
        <p:spPr bwMode="auto">
          <a:xfrm>
            <a:off x="6793280" y="3329175"/>
            <a:ext cx="517413" cy="3810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Oracle</a:t>
            </a:r>
          </a:p>
          <a:p>
            <a:pPr algn="ctr">
              <a:defRPr/>
            </a:pPr>
            <a:r>
              <a:rPr lang="en-US" sz="700" dirty="0">
                <a:solidFill>
                  <a:srgbClr val="A50021"/>
                </a:solidFill>
                <a:latin typeface="Arial" charset="0"/>
              </a:rPr>
              <a:t>Financials </a:t>
            </a:r>
          </a:p>
          <a:p>
            <a:pPr algn="ctr">
              <a:defRPr/>
            </a:pPr>
            <a:r>
              <a:rPr lang="en-US" sz="700" dirty="0">
                <a:solidFill>
                  <a:srgbClr val="A50021"/>
                </a:solidFill>
                <a:latin typeface="Arial" charset="0"/>
              </a:rPr>
              <a:t>AR/AP/GL</a:t>
            </a:r>
          </a:p>
        </p:txBody>
      </p:sp>
      <p:sp>
        <p:nvSpPr>
          <p:cNvPr id="81" name="AutoShape 80"/>
          <p:cNvSpPr>
            <a:spLocks noChangeArrowheads="1"/>
          </p:cNvSpPr>
          <p:nvPr/>
        </p:nvSpPr>
        <p:spPr bwMode="auto">
          <a:xfrm>
            <a:off x="7273735" y="3710175"/>
            <a:ext cx="813078" cy="304800"/>
          </a:xfrm>
          <a:prstGeom prst="parallelogram">
            <a:avLst>
              <a:gd name="adj" fmla="val 68750"/>
            </a:avLst>
          </a:prstGeom>
          <a:solidFill>
            <a:srgbClr val="FDDFAE"/>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latin typeface="Arial" charset="0"/>
              </a:rPr>
              <a:t>A/R</a:t>
            </a:r>
          </a:p>
          <a:p>
            <a:pPr algn="ctr">
              <a:defRPr/>
            </a:pPr>
            <a:r>
              <a:rPr lang="en-US" sz="700" dirty="0">
                <a:latin typeface="Arial" charset="0"/>
              </a:rPr>
              <a:t>Declaration</a:t>
            </a:r>
          </a:p>
        </p:txBody>
      </p:sp>
      <p:sp>
        <p:nvSpPr>
          <p:cNvPr id="82" name="Rectangle 81"/>
          <p:cNvSpPr>
            <a:spLocks noChangeArrowheads="1"/>
          </p:cNvSpPr>
          <p:nvPr/>
        </p:nvSpPr>
        <p:spPr bwMode="auto">
          <a:xfrm>
            <a:off x="4649711" y="1271775"/>
            <a:ext cx="2956647" cy="381000"/>
          </a:xfrm>
          <a:prstGeom prst="rect">
            <a:avLst/>
          </a:prstGeom>
          <a:solidFill>
            <a:srgbClr val="EAE7E4"/>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Enterprise Workflow Management</a:t>
            </a:r>
          </a:p>
          <a:p>
            <a:pPr algn="ctr">
              <a:defRPr/>
            </a:pPr>
            <a:r>
              <a:rPr lang="en-US" sz="700" dirty="0">
                <a:latin typeface="Arial" charset="0"/>
              </a:rPr>
              <a:t>Presales, Post Sales, Provisioning, Collection &amp; Settlement</a:t>
            </a:r>
          </a:p>
        </p:txBody>
      </p:sp>
      <p:sp>
        <p:nvSpPr>
          <p:cNvPr id="83" name="Rectangle 82"/>
          <p:cNvSpPr>
            <a:spLocks noChangeArrowheads="1"/>
          </p:cNvSpPr>
          <p:nvPr/>
        </p:nvSpPr>
        <p:spPr bwMode="auto">
          <a:xfrm>
            <a:off x="5758454" y="1728975"/>
            <a:ext cx="1700072" cy="381000"/>
          </a:xfrm>
          <a:prstGeom prst="rect">
            <a:avLst/>
          </a:prstGeom>
          <a:solidFill>
            <a:srgbClr val="EAE7E4"/>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Customer Management</a:t>
            </a:r>
          </a:p>
          <a:p>
            <a:pPr algn="ctr">
              <a:defRPr/>
            </a:pPr>
            <a:r>
              <a:rPr lang="en-US" sz="700" dirty="0">
                <a:latin typeface="Arial" charset="0"/>
              </a:rPr>
              <a:t>Prospect, Customer, Account &amp; Order</a:t>
            </a:r>
          </a:p>
          <a:p>
            <a:pPr algn="ctr">
              <a:defRPr/>
            </a:pPr>
            <a:endParaRPr lang="en-US" sz="700" dirty="0">
              <a:latin typeface="Arial" charset="0"/>
            </a:endParaRPr>
          </a:p>
        </p:txBody>
      </p:sp>
      <p:sp>
        <p:nvSpPr>
          <p:cNvPr id="84" name="Rectangle 83"/>
          <p:cNvSpPr>
            <a:spLocks noChangeArrowheads="1"/>
          </p:cNvSpPr>
          <p:nvPr/>
        </p:nvSpPr>
        <p:spPr bwMode="auto">
          <a:xfrm>
            <a:off x="5388873" y="2476687"/>
            <a:ext cx="1182659" cy="1219200"/>
          </a:xfrm>
          <a:prstGeom prst="rect">
            <a:avLst/>
          </a:prstGeom>
          <a:solidFill>
            <a:srgbClr val="D6D0C9"/>
          </a:solidFill>
          <a:ln w="12700" algn="ctr">
            <a:noFill/>
            <a:miter lim="800000"/>
            <a:headEnd/>
            <a:tailEnd/>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lstStyle/>
          <a:p>
            <a:pPr algn="ctr">
              <a:defRPr/>
            </a:pPr>
            <a:r>
              <a:rPr lang="en-US" sz="700" b="1" dirty="0">
                <a:latin typeface="Arial" charset="0"/>
              </a:rPr>
              <a:t>Rating / Billing</a:t>
            </a:r>
          </a:p>
        </p:txBody>
      </p:sp>
      <p:sp>
        <p:nvSpPr>
          <p:cNvPr id="85" name="Rectangle 84"/>
          <p:cNvSpPr>
            <a:spLocks noChangeArrowheads="1"/>
          </p:cNvSpPr>
          <p:nvPr/>
        </p:nvSpPr>
        <p:spPr bwMode="auto">
          <a:xfrm>
            <a:off x="6128035" y="2643375"/>
            <a:ext cx="369581" cy="533400"/>
          </a:xfrm>
          <a:prstGeom prst="rect">
            <a:avLst/>
          </a:prstGeom>
          <a:solidFill>
            <a:srgbClr val="EAE7E4"/>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GBS</a:t>
            </a:r>
          </a:p>
          <a:p>
            <a:pPr algn="ctr">
              <a:defRPr/>
            </a:pPr>
            <a:r>
              <a:rPr lang="en-US" sz="700" dirty="0">
                <a:solidFill>
                  <a:srgbClr val="A50021"/>
                </a:solidFill>
                <a:latin typeface="Arial" charset="0"/>
              </a:rPr>
              <a:t>Billing </a:t>
            </a:r>
          </a:p>
        </p:txBody>
      </p:sp>
      <p:sp>
        <p:nvSpPr>
          <p:cNvPr id="86" name="Rectangle 85"/>
          <p:cNvSpPr>
            <a:spLocks noChangeArrowheads="1"/>
          </p:cNvSpPr>
          <p:nvPr/>
        </p:nvSpPr>
        <p:spPr bwMode="auto">
          <a:xfrm>
            <a:off x="5462789" y="2871975"/>
            <a:ext cx="591329" cy="304800"/>
          </a:xfrm>
          <a:prstGeom prst="rect">
            <a:avLst/>
          </a:prstGeom>
          <a:solidFill>
            <a:srgbClr val="EAE7E4"/>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Rates/ </a:t>
            </a:r>
          </a:p>
          <a:p>
            <a:pPr algn="ctr">
              <a:defRPr/>
            </a:pPr>
            <a:r>
              <a:rPr lang="en-US" sz="700" dirty="0">
                <a:solidFill>
                  <a:srgbClr val="A50021"/>
                </a:solidFill>
                <a:latin typeface="Arial" charset="0"/>
              </a:rPr>
              <a:t>Contracts</a:t>
            </a:r>
          </a:p>
        </p:txBody>
      </p:sp>
      <p:sp>
        <p:nvSpPr>
          <p:cNvPr id="87" name="Rectangle 86"/>
          <p:cNvSpPr>
            <a:spLocks noChangeArrowheads="1"/>
          </p:cNvSpPr>
          <p:nvPr/>
        </p:nvSpPr>
        <p:spPr bwMode="auto">
          <a:xfrm>
            <a:off x="5980202" y="3329175"/>
            <a:ext cx="517413" cy="3175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latin typeface="Arial" charset="0"/>
              </a:rPr>
              <a:t>IPRM</a:t>
            </a:r>
          </a:p>
          <a:p>
            <a:pPr algn="ctr">
              <a:defRPr/>
            </a:pPr>
            <a:r>
              <a:rPr lang="en-US" sz="700" dirty="0">
                <a:latin typeface="Arial" charset="0"/>
              </a:rPr>
              <a:t>IP Rating</a:t>
            </a:r>
          </a:p>
        </p:txBody>
      </p:sp>
      <p:sp>
        <p:nvSpPr>
          <p:cNvPr id="66764" name="Rectangle 88"/>
          <p:cNvSpPr>
            <a:spLocks noChangeArrowheads="1"/>
          </p:cNvSpPr>
          <p:nvPr/>
        </p:nvSpPr>
        <p:spPr bwMode="auto">
          <a:xfrm rot="5400000">
            <a:off x="3806825" y="3598863"/>
            <a:ext cx="1330325" cy="206375"/>
          </a:xfrm>
          <a:prstGeom prst="rect">
            <a:avLst/>
          </a:prstGeom>
          <a:noFill/>
          <a:ln w="9525">
            <a:noFill/>
            <a:miter lim="800000"/>
            <a:headEnd/>
            <a:tailEnd/>
          </a:ln>
        </p:spPr>
        <p:txBody>
          <a:bodyPr wrap="none" lIns="0" tIns="0" rIns="0" bIns="0">
            <a:spAutoFit/>
          </a:bodyPr>
          <a:lstStyle/>
          <a:p>
            <a:pPr algn="ctr"/>
            <a:r>
              <a:rPr lang="en-US" sz="1400">
                <a:solidFill>
                  <a:srgbClr val="FFFFFF"/>
                </a:solidFill>
              </a:rPr>
              <a:t>Data Warehouse</a:t>
            </a:r>
            <a:endParaRPr lang="en-US" sz="1400"/>
          </a:p>
        </p:txBody>
      </p:sp>
      <p:sp>
        <p:nvSpPr>
          <p:cNvPr id="66765" name="Line 89"/>
          <p:cNvSpPr>
            <a:spLocks noChangeShapeType="1"/>
          </p:cNvSpPr>
          <p:nvPr/>
        </p:nvSpPr>
        <p:spPr bwMode="auto">
          <a:xfrm>
            <a:off x="3614738" y="1347788"/>
            <a:ext cx="0" cy="990600"/>
          </a:xfrm>
          <a:prstGeom prst="line">
            <a:avLst/>
          </a:prstGeom>
          <a:noFill/>
          <a:ln w="9525">
            <a:solidFill>
              <a:schemeClr val="tx1"/>
            </a:solidFill>
            <a:round/>
            <a:headEnd/>
            <a:tailEnd/>
          </a:ln>
        </p:spPr>
        <p:txBody>
          <a:bodyPr wrap="none" anchor="ctr"/>
          <a:lstStyle/>
          <a:p>
            <a:endParaRPr lang="en-US"/>
          </a:p>
        </p:txBody>
      </p:sp>
      <p:sp>
        <p:nvSpPr>
          <p:cNvPr id="66766" name="Line 90"/>
          <p:cNvSpPr>
            <a:spLocks noChangeShapeType="1"/>
          </p:cNvSpPr>
          <p:nvPr/>
        </p:nvSpPr>
        <p:spPr bwMode="auto">
          <a:xfrm>
            <a:off x="3614738" y="1347788"/>
            <a:ext cx="369887" cy="0"/>
          </a:xfrm>
          <a:prstGeom prst="line">
            <a:avLst/>
          </a:prstGeom>
          <a:noFill/>
          <a:ln w="9525">
            <a:solidFill>
              <a:srgbClr val="0066CC"/>
            </a:solidFill>
            <a:round/>
            <a:headEnd/>
            <a:tailEnd/>
          </a:ln>
        </p:spPr>
        <p:txBody>
          <a:bodyPr wrap="none" anchor="ctr"/>
          <a:lstStyle/>
          <a:p>
            <a:endParaRPr lang="en-US"/>
          </a:p>
        </p:txBody>
      </p:sp>
      <p:sp>
        <p:nvSpPr>
          <p:cNvPr id="91" name="Rectangle 91"/>
          <p:cNvSpPr>
            <a:spLocks noChangeArrowheads="1"/>
          </p:cNvSpPr>
          <p:nvPr/>
        </p:nvSpPr>
        <p:spPr bwMode="auto">
          <a:xfrm>
            <a:off x="3762717" y="2186175"/>
            <a:ext cx="554371" cy="3810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NIMS</a:t>
            </a:r>
          </a:p>
          <a:p>
            <a:pPr algn="ctr">
              <a:defRPr/>
            </a:pPr>
            <a:r>
              <a:rPr lang="en-US" sz="700" dirty="0">
                <a:latin typeface="Arial" charset="0"/>
              </a:rPr>
              <a:t>Inventory</a:t>
            </a:r>
          </a:p>
        </p:txBody>
      </p:sp>
      <p:sp>
        <p:nvSpPr>
          <p:cNvPr id="92" name="Rectangle 92"/>
          <p:cNvSpPr>
            <a:spLocks noChangeArrowheads="1"/>
          </p:cNvSpPr>
          <p:nvPr/>
        </p:nvSpPr>
        <p:spPr bwMode="auto">
          <a:xfrm>
            <a:off x="3762717" y="1271775"/>
            <a:ext cx="554371" cy="3810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RERT</a:t>
            </a:r>
          </a:p>
          <a:p>
            <a:pPr algn="ctr">
              <a:defRPr/>
            </a:pPr>
            <a:r>
              <a:rPr lang="en-US" sz="700" dirty="0">
                <a:latin typeface="Arial" charset="0"/>
              </a:rPr>
              <a:t>Site Code</a:t>
            </a:r>
          </a:p>
        </p:txBody>
      </p:sp>
      <p:sp>
        <p:nvSpPr>
          <p:cNvPr id="93" name="Rectangle 93"/>
          <p:cNvSpPr>
            <a:spLocks noChangeArrowheads="1"/>
          </p:cNvSpPr>
          <p:nvPr/>
        </p:nvSpPr>
        <p:spPr bwMode="auto">
          <a:xfrm>
            <a:off x="3762717" y="1728975"/>
            <a:ext cx="554371" cy="3810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REACT</a:t>
            </a:r>
          </a:p>
          <a:p>
            <a:pPr algn="ctr">
              <a:defRPr/>
            </a:pPr>
            <a:r>
              <a:rPr lang="en-US" sz="700" dirty="0">
                <a:latin typeface="Arial" charset="0"/>
              </a:rPr>
              <a:t>Provisioning</a:t>
            </a:r>
          </a:p>
        </p:txBody>
      </p:sp>
      <p:sp>
        <p:nvSpPr>
          <p:cNvPr id="66776" name="Line 94"/>
          <p:cNvSpPr>
            <a:spLocks noChangeShapeType="1"/>
          </p:cNvSpPr>
          <p:nvPr/>
        </p:nvSpPr>
        <p:spPr bwMode="auto">
          <a:xfrm>
            <a:off x="3097213" y="2185988"/>
            <a:ext cx="0" cy="685800"/>
          </a:xfrm>
          <a:prstGeom prst="line">
            <a:avLst/>
          </a:prstGeom>
          <a:noFill/>
          <a:ln w="9525">
            <a:solidFill>
              <a:schemeClr val="tx1"/>
            </a:solidFill>
            <a:round/>
            <a:headEnd/>
            <a:tailEnd/>
          </a:ln>
        </p:spPr>
        <p:txBody>
          <a:bodyPr wrap="none" anchor="ctr"/>
          <a:lstStyle/>
          <a:p>
            <a:endParaRPr lang="en-US"/>
          </a:p>
        </p:txBody>
      </p:sp>
      <p:sp>
        <p:nvSpPr>
          <p:cNvPr id="66777" name="Line 95"/>
          <p:cNvSpPr>
            <a:spLocks noChangeShapeType="1"/>
          </p:cNvSpPr>
          <p:nvPr/>
        </p:nvSpPr>
        <p:spPr bwMode="auto">
          <a:xfrm flipH="1">
            <a:off x="2801938" y="2871788"/>
            <a:ext cx="295275" cy="0"/>
          </a:xfrm>
          <a:prstGeom prst="line">
            <a:avLst/>
          </a:prstGeom>
          <a:noFill/>
          <a:ln w="9525">
            <a:solidFill>
              <a:schemeClr val="tx1"/>
            </a:solidFill>
            <a:round/>
            <a:headEnd/>
            <a:tailEnd type="triangle" w="med" len="med"/>
          </a:ln>
        </p:spPr>
        <p:txBody>
          <a:bodyPr wrap="none" anchor="ctr"/>
          <a:lstStyle/>
          <a:p>
            <a:endParaRPr lang="en-US"/>
          </a:p>
        </p:txBody>
      </p:sp>
      <p:sp>
        <p:nvSpPr>
          <p:cNvPr id="66778" name="Line 96"/>
          <p:cNvSpPr>
            <a:spLocks noChangeShapeType="1"/>
          </p:cNvSpPr>
          <p:nvPr/>
        </p:nvSpPr>
        <p:spPr bwMode="auto">
          <a:xfrm rot="-5400000">
            <a:off x="3389313" y="4852988"/>
            <a:ext cx="304800" cy="0"/>
          </a:xfrm>
          <a:prstGeom prst="line">
            <a:avLst/>
          </a:prstGeom>
          <a:noFill/>
          <a:ln w="9525">
            <a:solidFill>
              <a:schemeClr val="tx1"/>
            </a:solidFill>
            <a:round/>
            <a:headEnd/>
            <a:tailEnd type="triangle" w="med" len="med"/>
          </a:ln>
        </p:spPr>
        <p:txBody>
          <a:bodyPr wrap="none" anchor="ctr"/>
          <a:lstStyle/>
          <a:p>
            <a:endParaRPr lang="en-US"/>
          </a:p>
        </p:txBody>
      </p:sp>
      <p:sp>
        <p:nvSpPr>
          <p:cNvPr id="66779" name="Line 97"/>
          <p:cNvSpPr>
            <a:spLocks noChangeShapeType="1"/>
          </p:cNvSpPr>
          <p:nvPr/>
        </p:nvSpPr>
        <p:spPr bwMode="auto">
          <a:xfrm rot="5400000">
            <a:off x="2429668" y="3253582"/>
            <a:ext cx="150813" cy="0"/>
          </a:xfrm>
          <a:prstGeom prst="line">
            <a:avLst/>
          </a:prstGeom>
          <a:noFill/>
          <a:ln w="9525">
            <a:solidFill>
              <a:schemeClr val="tx1"/>
            </a:solidFill>
            <a:round/>
            <a:headEnd/>
            <a:tailEnd type="triangle" w="med" len="med"/>
          </a:ln>
        </p:spPr>
        <p:txBody>
          <a:bodyPr wrap="none" anchor="ctr"/>
          <a:lstStyle/>
          <a:p>
            <a:endParaRPr lang="en-US"/>
          </a:p>
        </p:txBody>
      </p:sp>
      <p:sp>
        <p:nvSpPr>
          <p:cNvPr id="66780" name="Line 98"/>
          <p:cNvSpPr>
            <a:spLocks noChangeShapeType="1"/>
          </p:cNvSpPr>
          <p:nvPr/>
        </p:nvSpPr>
        <p:spPr bwMode="auto">
          <a:xfrm>
            <a:off x="1027113" y="2262188"/>
            <a:ext cx="1847850" cy="0"/>
          </a:xfrm>
          <a:prstGeom prst="line">
            <a:avLst/>
          </a:prstGeom>
          <a:noFill/>
          <a:ln w="9525">
            <a:solidFill>
              <a:schemeClr val="tx1"/>
            </a:solidFill>
            <a:round/>
            <a:headEnd/>
            <a:tailEnd/>
          </a:ln>
        </p:spPr>
        <p:txBody>
          <a:bodyPr wrap="none" anchor="ctr"/>
          <a:lstStyle/>
          <a:p>
            <a:endParaRPr lang="en-US"/>
          </a:p>
        </p:txBody>
      </p:sp>
      <p:sp>
        <p:nvSpPr>
          <p:cNvPr id="66781" name="Line 99"/>
          <p:cNvSpPr>
            <a:spLocks noChangeShapeType="1"/>
          </p:cNvSpPr>
          <p:nvPr/>
        </p:nvSpPr>
        <p:spPr bwMode="auto">
          <a:xfrm rot="5400000">
            <a:off x="836613" y="2452688"/>
            <a:ext cx="381000" cy="0"/>
          </a:xfrm>
          <a:prstGeom prst="line">
            <a:avLst/>
          </a:prstGeom>
          <a:noFill/>
          <a:ln w="9525">
            <a:solidFill>
              <a:schemeClr val="tx1"/>
            </a:solidFill>
            <a:round/>
            <a:headEnd/>
            <a:tailEnd type="triangle" w="med" len="med"/>
          </a:ln>
        </p:spPr>
        <p:txBody>
          <a:bodyPr wrap="none" anchor="ctr"/>
          <a:lstStyle/>
          <a:p>
            <a:endParaRPr lang="en-US"/>
          </a:p>
        </p:txBody>
      </p:sp>
      <p:sp>
        <p:nvSpPr>
          <p:cNvPr id="100" name="Rectangle 100"/>
          <p:cNvSpPr>
            <a:spLocks noChangeArrowheads="1"/>
          </p:cNvSpPr>
          <p:nvPr/>
        </p:nvSpPr>
        <p:spPr bwMode="auto">
          <a:xfrm>
            <a:off x="7458526" y="2871975"/>
            <a:ext cx="443497" cy="533400"/>
          </a:xfrm>
          <a:prstGeom prst="rect">
            <a:avLst/>
          </a:prstGeom>
          <a:solidFill>
            <a:srgbClr val="D3F1FC"/>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700" dirty="0">
                <a:solidFill>
                  <a:srgbClr val="A50021"/>
                </a:solidFill>
                <a:latin typeface="Arial" charset="0"/>
              </a:rPr>
              <a:t>SEAT</a:t>
            </a:r>
          </a:p>
          <a:p>
            <a:pPr algn="ctr">
              <a:defRPr/>
            </a:pPr>
            <a:r>
              <a:rPr lang="en-US" sz="700" dirty="0">
                <a:latin typeface="Arial" charset="0"/>
              </a:rPr>
              <a:t>Inward </a:t>
            </a:r>
          </a:p>
          <a:p>
            <a:pPr algn="ctr">
              <a:defRPr/>
            </a:pPr>
            <a:r>
              <a:rPr lang="en-US" sz="700" dirty="0">
                <a:latin typeface="Arial" charset="0"/>
              </a:rPr>
              <a:t>Traffic </a:t>
            </a:r>
          </a:p>
          <a:p>
            <a:pPr algn="ctr">
              <a:defRPr/>
            </a:pPr>
            <a:r>
              <a:rPr lang="en-US" sz="700" dirty="0">
                <a:latin typeface="Arial" charset="0"/>
              </a:rPr>
              <a:t>Matching</a:t>
            </a:r>
          </a:p>
        </p:txBody>
      </p:sp>
      <p:sp>
        <p:nvSpPr>
          <p:cNvPr id="66785" name="Line 101"/>
          <p:cNvSpPr>
            <a:spLocks noChangeShapeType="1"/>
          </p:cNvSpPr>
          <p:nvPr/>
        </p:nvSpPr>
        <p:spPr bwMode="auto">
          <a:xfrm rot="-5400000">
            <a:off x="7527925" y="3557588"/>
            <a:ext cx="304800" cy="0"/>
          </a:xfrm>
          <a:prstGeom prst="line">
            <a:avLst/>
          </a:prstGeom>
          <a:noFill/>
          <a:ln w="9525">
            <a:solidFill>
              <a:schemeClr val="tx1"/>
            </a:solidFill>
            <a:round/>
            <a:headEnd/>
            <a:tailEnd type="triangle" w="med" len="med"/>
          </a:ln>
        </p:spPr>
        <p:txBody>
          <a:bodyPr wrap="none" anchor="ctr"/>
          <a:lstStyle/>
          <a:p>
            <a:endParaRPr lang="en-US"/>
          </a:p>
        </p:txBody>
      </p:sp>
      <p:sp>
        <p:nvSpPr>
          <p:cNvPr id="66786" name="Line 102"/>
          <p:cNvSpPr>
            <a:spLocks noChangeShapeType="1"/>
          </p:cNvSpPr>
          <p:nvPr/>
        </p:nvSpPr>
        <p:spPr bwMode="auto">
          <a:xfrm>
            <a:off x="5462588" y="1652588"/>
            <a:ext cx="0" cy="838200"/>
          </a:xfrm>
          <a:prstGeom prst="line">
            <a:avLst/>
          </a:prstGeom>
          <a:noFill/>
          <a:ln w="9525">
            <a:solidFill>
              <a:schemeClr val="tx1"/>
            </a:solidFill>
            <a:round/>
            <a:headEnd/>
            <a:tailEnd/>
          </a:ln>
        </p:spPr>
        <p:txBody>
          <a:bodyPr wrap="none" anchor="ctr"/>
          <a:lstStyle/>
          <a:p>
            <a:endParaRPr lang="en-US"/>
          </a:p>
        </p:txBody>
      </p:sp>
      <p:sp>
        <p:nvSpPr>
          <p:cNvPr id="66787" name="Line 103"/>
          <p:cNvSpPr>
            <a:spLocks noChangeShapeType="1"/>
          </p:cNvSpPr>
          <p:nvPr/>
        </p:nvSpPr>
        <p:spPr bwMode="auto">
          <a:xfrm rot="5400000">
            <a:off x="5343525" y="2224088"/>
            <a:ext cx="533400" cy="0"/>
          </a:xfrm>
          <a:prstGeom prst="line">
            <a:avLst/>
          </a:prstGeom>
          <a:noFill/>
          <a:ln w="9525">
            <a:solidFill>
              <a:schemeClr val="tx1"/>
            </a:solidFill>
            <a:round/>
            <a:headEnd/>
            <a:tailEnd type="triangle" w="med" len="med"/>
          </a:ln>
        </p:spPr>
        <p:txBody>
          <a:bodyPr wrap="none" anchor="ctr"/>
          <a:lstStyle/>
          <a:p>
            <a:endParaRPr lang="en-US"/>
          </a:p>
        </p:txBody>
      </p:sp>
      <p:sp>
        <p:nvSpPr>
          <p:cNvPr id="66788" name="Line 104"/>
          <p:cNvSpPr>
            <a:spLocks noChangeShapeType="1"/>
          </p:cNvSpPr>
          <p:nvPr/>
        </p:nvSpPr>
        <p:spPr bwMode="auto">
          <a:xfrm>
            <a:off x="5610225" y="1957388"/>
            <a:ext cx="147638" cy="0"/>
          </a:xfrm>
          <a:prstGeom prst="line">
            <a:avLst/>
          </a:prstGeom>
          <a:noFill/>
          <a:ln w="9525">
            <a:solidFill>
              <a:schemeClr val="tx1"/>
            </a:solidFill>
            <a:round/>
            <a:headEnd/>
            <a:tailEnd type="triangle" w="med" len="med"/>
          </a:ln>
        </p:spPr>
        <p:txBody>
          <a:bodyPr wrap="none" anchor="ctr"/>
          <a:lstStyle/>
          <a:p>
            <a:endParaRPr lang="en-US"/>
          </a:p>
        </p:txBody>
      </p:sp>
      <p:sp>
        <p:nvSpPr>
          <p:cNvPr id="66789" name="Line 105"/>
          <p:cNvSpPr>
            <a:spLocks noChangeShapeType="1"/>
          </p:cNvSpPr>
          <p:nvPr/>
        </p:nvSpPr>
        <p:spPr bwMode="auto">
          <a:xfrm>
            <a:off x="5905500" y="4624388"/>
            <a:ext cx="296863" cy="0"/>
          </a:xfrm>
          <a:prstGeom prst="line">
            <a:avLst/>
          </a:prstGeom>
          <a:noFill/>
          <a:ln w="9525">
            <a:solidFill>
              <a:schemeClr val="tx1"/>
            </a:solidFill>
            <a:round/>
            <a:headEnd/>
            <a:tailEnd type="triangle" w="med" len="med"/>
          </a:ln>
        </p:spPr>
        <p:txBody>
          <a:bodyPr wrap="none" anchor="ctr"/>
          <a:lstStyle/>
          <a:p>
            <a:endParaRPr lang="en-US"/>
          </a:p>
        </p:txBody>
      </p:sp>
      <p:sp>
        <p:nvSpPr>
          <p:cNvPr id="66790" name="Line 106"/>
          <p:cNvSpPr>
            <a:spLocks noChangeShapeType="1"/>
          </p:cNvSpPr>
          <p:nvPr/>
        </p:nvSpPr>
        <p:spPr bwMode="auto">
          <a:xfrm>
            <a:off x="6350000" y="3709988"/>
            <a:ext cx="0" cy="228600"/>
          </a:xfrm>
          <a:prstGeom prst="line">
            <a:avLst/>
          </a:prstGeom>
          <a:noFill/>
          <a:ln w="9525">
            <a:solidFill>
              <a:schemeClr val="tx1"/>
            </a:solidFill>
            <a:round/>
            <a:headEnd/>
            <a:tailEnd/>
          </a:ln>
        </p:spPr>
        <p:txBody>
          <a:bodyPr wrap="none" anchor="ctr"/>
          <a:lstStyle/>
          <a:p>
            <a:endParaRPr lang="en-US"/>
          </a:p>
        </p:txBody>
      </p:sp>
      <p:sp>
        <p:nvSpPr>
          <p:cNvPr id="66791" name="Line 107"/>
          <p:cNvSpPr>
            <a:spLocks noChangeShapeType="1"/>
          </p:cNvSpPr>
          <p:nvPr/>
        </p:nvSpPr>
        <p:spPr bwMode="auto">
          <a:xfrm rot="5400000">
            <a:off x="8193088" y="2719388"/>
            <a:ext cx="304800" cy="0"/>
          </a:xfrm>
          <a:prstGeom prst="line">
            <a:avLst/>
          </a:prstGeom>
          <a:noFill/>
          <a:ln w="9525">
            <a:solidFill>
              <a:schemeClr val="tx1"/>
            </a:solidFill>
            <a:round/>
            <a:headEnd/>
            <a:tailEnd type="triangle" w="med" len="med"/>
          </a:ln>
        </p:spPr>
        <p:txBody>
          <a:bodyPr wrap="none" anchor="ctr"/>
          <a:lstStyle/>
          <a:p>
            <a:endParaRPr lang="en-US"/>
          </a:p>
        </p:txBody>
      </p:sp>
      <p:sp>
        <p:nvSpPr>
          <p:cNvPr id="66792" name="Line 109"/>
          <p:cNvSpPr>
            <a:spLocks noChangeShapeType="1"/>
          </p:cNvSpPr>
          <p:nvPr/>
        </p:nvSpPr>
        <p:spPr bwMode="auto">
          <a:xfrm flipH="1">
            <a:off x="6572250" y="3024188"/>
            <a:ext cx="885825" cy="0"/>
          </a:xfrm>
          <a:prstGeom prst="line">
            <a:avLst/>
          </a:prstGeom>
          <a:noFill/>
          <a:ln w="9525">
            <a:solidFill>
              <a:schemeClr val="tx1"/>
            </a:solidFill>
            <a:round/>
            <a:headEnd/>
            <a:tailEnd type="triangle" w="med" len="med"/>
          </a:ln>
        </p:spPr>
        <p:txBody>
          <a:bodyPr wrap="none" anchor="ctr"/>
          <a:lstStyle/>
          <a:p>
            <a:endParaRPr lang="en-US"/>
          </a:p>
        </p:txBody>
      </p:sp>
      <p:sp>
        <p:nvSpPr>
          <p:cNvPr id="66793" name="Line 110"/>
          <p:cNvSpPr>
            <a:spLocks noChangeShapeType="1"/>
          </p:cNvSpPr>
          <p:nvPr/>
        </p:nvSpPr>
        <p:spPr bwMode="auto">
          <a:xfrm rot="5400000">
            <a:off x="6865143" y="3253582"/>
            <a:ext cx="150813" cy="0"/>
          </a:xfrm>
          <a:prstGeom prst="line">
            <a:avLst/>
          </a:prstGeom>
          <a:noFill/>
          <a:ln w="9525">
            <a:solidFill>
              <a:schemeClr val="tx1"/>
            </a:solidFill>
            <a:round/>
            <a:headEnd/>
            <a:tailEnd type="triangle" w="med" len="med"/>
          </a:ln>
        </p:spPr>
        <p:txBody>
          <a:bodyPr wrap="none" anchor="ctr"/>
          <a:lstStyle/>
          <a:p>
            <a:endParaRPr lang="en-US"/>
          </a:p>
        </p:txBody>
      </p:sp>
      <p:sp>
        <p:nvSpPr>
          <p:cNvPr id="66794" name="Line 111"/>
          <p:cNvSpPr>
            <a:spLocks noChangeShapeType="1"/>
          </p:cNvSpPr>
          <p:nvPr/>
        </p:nvSpPr>
        <p:spPr bwMode="auto">
          <a:xfrm>
            <a:off x="6572250" y="3176588"/>
            <a:ext cx="368300" cy="0"/>
          </a:xfrm>
          <a:prstGeom prst="line">
            <a:avLst/>
          </a:prstGeom>
          <a:noFill/>
          <a:ln w="9525">
            <a:solidFill>
              <a:schemeClr val="tx1"/>
            </a:solidFill>
            <a:round/>
            <a:headEnd/>
            <a:tailEnd/>
          </a:ln>
        </p:spPr>
        <p:txBody>
          <a:bodyPr wrap="none" anchor="ctr"/>
          <a:lstStyle/>
          <a:p>
            <a:endParaRPr lang="en-US"/>
          </a:p>
        </p:txBody>
      </p:sp>
      <p:sp>
        <p:nvSpPr>
          <p:cNvPr id="66795" name="Line 112"/>
          <p:cNvSpPr>
            <a:spLocks noChangeShapeType="1"/>
          </p:cNvSpPr>
          <p:nvPr/>
        </p:nvSpPr>
        <p:spPr bwMode="auto">
          <a:xfrm>
            <a:off x="4057650" y="3557588"/>
            <a:ext cx="0" cy="2133600"/>
          </a:xfrm>
          <a:prstGeom prst="line">
            <a:avLst/>
          </a:prstGeom>
          <a:noFill/>
          <a:ln w="9525">
            <a:solidFill>
              <a:schemeClr val="tx1"/>
            </a:solidFill>
            <a:round/>
            <a:headEnd/>
            <a:tailEnd/>
          </a:ln>
        </p:spPr>
        <p:txBody>
          <a:bodyPr wrap="none" anchor="ctr"/>
          <a:lstStyle/>
          <a:p>
            <a:endParaRPr lang="en-US"/>
          </a:p>
        </p:txBody>
      </p:sp>
      <p:sp>
        <p:nvSpPr>
          <p:cNvPr id="66796" name="Line 113"/>
          <p:cNvSpPr>
            <a:spLocks noChangeShapeType="1"/>
          </p:cNvSpPr>
          <p:nvPr/>
        </p:nvSpPr>
        <p:spPr bwMode="auto">
          <a:xfrm>
            <a:off x="2136775" y="5691188"/>
            <a:ext cx="1920875" cy="0"/>
          </a:xfrm>
          <a:prstGeom prst="line">
            <a:avLst/>
          </a:prstGeom>
          <a:noFill/>
          <a:ln w="9525">
            <a:solidFill>
              <a:schemeClr val="tx1"/>
            </a:solidFill>
            <a:round/>
            <a:headEnd/>
            <a:tailEnd/>
          </a:ln>
        </p:spPr>
        <p:txBody>
          <a:bodyPr wrap="none" anchor="ctr"/>
          <a:lstStyle/>
          <a:p>
            <a:endParaRPr lang="en-US"/>
          </a:p>
        </p:txBody>
      </p:sp>
      <p:sp>
        <p:nvSpPr>
          <p:cNvPr id="113" name="Rectangle 114"/>
          <p:cNvSpPr>
            <a:spLocks noChangeArrowheads="1"/>
          </p:cNvSpPr>
          <p:nvPr/>
        </p:nvSpPr>
        <p:spPr bwMode="auto">
          <a:xfrm>
            <a:off x="228599" y="5991124"/>
            <a:ext cx="8714410" cy="327033"/>
          </a:xfrm>
          <a:prstGeom prst="rect">
            <a:avLst/>
          </a:prstGeom>
          <a:solidFill>
            <a:srgbClr val="0069BE"/>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defRPr/>
            </a:pPr>
            <a:r>
              <a:rPr lang="en-US" sz="1400" dirty="0">
                <a:solidFill>
                  <a:schemeClr val="bg1"/>
                </a:solidFill>
                <a:latin typeface="Arial" charset="0"/>
                <a:cs typeface="Arial" pitchFamily="34" charset="0"/>
              </a:rPr>
              <a:t>Proposed Return on Investment of 5 Million USD</a:t>
            </a:r>
          </a:p>
        </p:txBody>
      </p:sp>
      <p:sp>
        <p:nvSpPr>
          <p:cNvPr id="114" name="Oval 115"/>
          <p:cNvSpPr>
            <a:spLocks noChangeArrowheads="1"/>
          </p:cNvSpPr>
          <p:nvPr/>
        </p:nvSpPr>
        <p:spPr bwMode="auto">
          <a:xfrm>
            <a:off x="7532442" y="1652775"/>
            <a:ext cx="295665" cy="457200"/>
          </a:xfrm>
          <a:prstGeom prst="ellipse">
            <a:avLst/>
          </a:prstGeom>
          <a:solidFill>
            <a:srgbClr val="FDDFAE"/>
          </a:solidFill>
          <a:ln w="12700" algn="ctr">
            <a:noFill/>
            <a:round/>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600" dirty="0">
                <a:latin typeface="Arial" charset="0"/>
              </a:rPr>
              <a:t>VITRIA</a:t>
            </a:r>
          </a:p>
        </p:txBody>
      </p:sp>
      <p:sp>
        <p:nvSpPr>
          <p:cNvPr id="66803" name="Line 116"/>
          <p:cNvSpPr>
            <a:spLocks noChangeShapeType="1"/>
          </p:cNvSpPr>
          <p:nvPr/>
        </p:nvSpPr>
        <p:spPr bwMode="auto">
          <a:xfrm>
            <a:off x="4608513" y="3324225"/>
            <a:ext cx="260350" cy="4763"/>
          </a:xfrm>
          <a:prstGeom prst="line">
            <a:avLst/>
          </a:prstGeom>
          <a:noFill/>
          <a:ln w="28575">
            <a:solidFill>
              <a:srgbClr val="A50021"/>
            </a:solidFill>
            <a:round/>
            <a:headEnd/>
            <a:tailEnd type="triangle" w="med" len="med"/>
          </a:ln>
        </p:spPr>
        <p:txBody>
          <a:bodyPr wrap="none" anchor="ctr"/>
          <a:lstStyle/>
          <a:p>
            <a:endParaRPr lang="en-US"/>
          </a:p>
        </p:txBody>
      </p:sp>
      <p:sp>
        <p:nvSpPr>
          <p:cNvPr id="66804" name="Line 117"/>
          <p:cNvSpPr>
            <a:spLocks noChangeShapeType="1"/>
          </p:cNvSpPr>
          <p:nvPr/>
        </p:nvSpPr>
        <p:spPr bwMode="auto">
          <a:xfrm>
            <a:off x="8345488" y="3265488"/>
            <a:ext cx="0" cy="1981200"/>
          </a:xfrm>
          <a:prstGeom prst="line">
            <a:avLst/>
          </a:prstGeom>
          <a:noFill/>
          <a:ln w="9525">
            <a:solidFill>
              <a:schemeClr val="tx1"/>
            </a:solidFill>
            <a:round/>
            <a:headEnd/>
            <a:tailEnd/>
          </a:ln>
        </p:spPr>
        <p:txBody>
          <a:bodyPr wrap="none" anchor="ctr"/>
          <a:lstStyle/>
          <a:p>
            <a:endParaRPr lang="en-US"/>
          </a:p>
        </p:txBody>
      </p:sp>
      <p:sp>
        <p:nvSpPr>
          <p:cNvPr id="117" name="Rectangle 119"/>
          <p:cNvSpPr>
            <a:spLocks noChangeArrowheads="1"/>
          </p:cNvSpPr>
          <p:nvPr/>
        </p:nvSpPr>
        <p:spPr bwMode="auto">
          <a:xfrm>
            <a:off x="8644265" y="1270187"/>
            <a:ext cx="221749" cy="4603750"/>
          </a:xfrm>
          <a:prstGeom prst="rect">
            <a:avLst/>
          </a:prstGeom>
          <a:solidFill>
            <a:srgbClr val="4E84C4"/>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a:defRPr/>
            </a:pPr>
            <a:endParaRPr lang="en-US" sz="1800" dirty="0">
              <a:latin typeface="Arial" charset="0"/>
            </a:endParaRPr>
          </a:p>
        </p:txBody>
      </p:sp>
      <p:sp>
        <p:nvSpPr>
          <p:cNvPr id="66808" name="Rectangle 120"/>
          <p:cNvSpPr>
            <a:spLocks noChangeArrowheads="1"/>
          </p:cNvSpPr>
          <p:nvPr/>
        </p:nvSpPr>
        <p:spPr bwMode="auto">
          <a:xfrm rot="5400000">
            <a:off x="8097838" y="3597275"/>
            <a:ext cx="1330325" cy="206375"/>
          </a:xfrm>
          <a:prstGeom prst="rect">
            <a:avLst/>
          </a:prstGeom>
          <a:noFill/>
          <a:ln w="9525">
            <a:noFill/>
            <a:miter lim="800000"/>
            <a:headEnd/>
            <a:tailEnd/>
          </a:ln>
        </p:spPr>
        <p:txBody>
          <a:bodyPr wrap="none" lIns="0" tIns="0" rIns="0" bIns="0">
            <a:spAutoFit/>
          </a:bodyPr>
          <a:lstStyle/>
          <a:p>
            <a:pPr algn="ctr"/>
            <a:r>
              <a:rPr lang="en-US" sz="1400">
                <a:solidFill>
                  <a:srgbClr val="FFFFFF"/>
                </a:solidFill>
              </a:rPr>
              <a:t>Data Warehouse</a:t>
            </a:r>
            <a:endParaRPr lang="en-US" sz="1400"/>
          </a:p>
        </p:txBody>
      </p:sp>
      <p:sp>
        <p:nvSpPr>
          <p:cNvPr id="119"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52</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91" name="Rectangle 15"/>
          <p:cNvSpPr>
            <a:spLocks noChangeArrowheads="1"/>
          </p:cNvSpPr>
          <p:nvPr/>
        </p:nvSpPr>
        <p:spPr bwMode="auto">
          <a:xfrm>
            <a:off x="292100" y="2971800"/>
            <a:ext cx="8318500" cy="541338"/>
          </a:xfrm>
          <a:prstGeom prst="rect">
            <a:avLst/>
          </a:prstGeom>
          <a:noFill/>
          <a:ln w="9525">
            <a:noFill/>
            <a:miter lim="800000"/>
            <a:headEnd/>
            <a:tailEnd/>
          </a:ln>
          <a:effectLst/>
        </p:spPr>
        <p:txBody>
          <a:bodyPr anchor="ctr"/>
          <a:lstStyle/>
          <a:p>
            <a:r>
              <a:rPr lang="en-US" sz="2400" b="1" dirty="0" smtClean="0">
                <a:solidFill>
                  <a:prstClr val="white"/>
                </a:solidFill>
                <a:latin typeface="Myriad Pro"/>
              </a:rPr>
              <a:t>Case Study</a:t>
            </a:r>
            <a:r>
              <a:rPr lang="en-US" sz="2400" dirty="0" smtClean="0">
                <a:solidFill>
                  <a:prstClr val="black"/>
                </a:solidFill>
                <a:latin typeface="Myriad Pro"/>
              </a:rPr>
              <a:t/>
            </a:r>
            <a:br>
              <a:rPr lang="en-US" sz="2400" dirty="0" smtClean="0">
                <a:solidFill>
                  <a:prstClr val="black"/>
                </a:solidFill>
                <a:latin typeface="Myriad Pro"/>
              </a:rPr>
            </a:br>
            <a:r>
              <a:rPr lang="en-US" sz="2400" dirty="0" smtClean="0">
                <a:solidFill>
                  <a:prstClr val="white"/>
                </a:solidFill>
                <a:latin typeface="Myriad Pro"/>
              </a:rPr>
              <a:t>US-based Convergent Services Provider</a:t>
            </a:r>
            <a:br>
              <a:rPr lang="en-US" sz="2400" dirty="0" smtClean="0">
                <a:solidFill>
                  <a:prstClr val="white"/>
                </a:solidFill>
                <a:latin typeface="Myriad Pro"/>
              </a:rPr>
            </a:br>
            <a:endParaRPr lang="en-US" sz="2400" b="1" dirty="0" smtClean="0">
              <a:solidFill>
                <a:prstClr val="white"/>
              </a:solidFill>
              <a:latin typeface="Myriad Pro"/>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1371600" y="182562"/>
            <a:ext cx="7543800" cy="350838"/>
          </a:xfrm>
        </p:spPr>
        <p:txBody>
          <a:bodyPr vert="horz" lIns="91440" tIns="45720" rIns="91440" bIns="45720" rtlCol="0" anchor="ctr">
            <a:noAutofit/>
          </a:bodyPr>
          <a:lstStyle/>
          <a:p>
            <a:r>
              <a:rPr lang="en-US" dirty="0"/>
              <a:t>Large Convergent Service Provider</a:t>
            </a:r>
          </a:p>
        </p:txBody>
      </p:sp>
      <p:grpSp>
        <p:nvGrpSpPr>
          <p:cNvPr id="2" name="Group 21"/>
          <p:cNvGrpSpPr>
            <a:grpSpLocks/>
          </p:cNvGrpSpPr>
          <p:nvPr/>
        </p:nvGrpSpPr>
        <p:grpSpPr bwMode="auto">
          <a:xfrm>
            <a:off x="407988" y="741362"/>
            <a:ext cx="3335337" cy="5126038"/>
            <a:chOff x="255494" y="821765"/>
            <a:chExt cx="3334871" cy="4932794"/>
          </a:xfrm>
        </p:grpSpPr>
        <p:sp>
          <p:nvSpPr>
            <p:cNvPr id="5" name="Round Same Side Corner Rectangle 4"/>
            <p:cNvSpPr/>
            <p:nvPr/>
          </p:nvSpPr>
          <p:spPr bwMode="auto">
            <a:xfrm>
              <a:off x="255495" y="821765"/>
              <a:ext cx="3334870" cy="457200"/>
            </a:xfrm>
            <a:prstGeom prst="round2SameRect">
              <a:avLst/>
            </a:prstGeom>
            <a:solidFill>
              <a:srgbClr val="6CCFF6"/>
            </a:solidFill>
            <a:ln w="12700" cap="flat" cmpd="sng" algn="ctr">
              <a:noFill/>
              <a:prstDash val="solid"/>
              <a:round/>
              <a:headEnd type="none" w="med" len="med"/>
              <a:tailEnd type="none" w="med" len="med"/>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defRPr/>
              </a:pPr>
              <a:r>
                <a:rPr lang="en-US" sz="1200" b="1" dirty="0">
                  <a:latin typeface="Arial" charset="0"/>
                </a:rPr>
                <a:t>About Customer</a:t>
              </a:r>
            </a:p>
          </p:txBody>
        </p:sp>
        <p:sp>
          <p:nvSpPr>
            <p:cNvPr id="6" name="Round Same Side Corner Rectangle 5"/>
            <p:cNvSpPr/>
            <p:nvPr/>
          </p:nvSpPr>
          <p:spPr bwMode="auto">
            <a:xfrm rot="10800000">
              <a:off x="255495" y="1453776"/>
              <a:ext cx="3334870" cy="4300783"/>
            </a:xfrm>
            <a:prstGeom prst="round2SameRect">
              <a:avLst>
                <a:gd name="adj1" fmla="val 10193"/>
                <a:gd name="adj2" fmla="val 0"/>
              </a:avLst>
            </a:prstGeom>
            <a:solidFill>
              <a:srgbClr val="D3F1FC"/>
            </a:solidFill>
            <a:ln w="12700" cap="flat" cmpd="sng" algn="ctr">
              <a:solidFill>
                <a:srgbClr val="969696"/>
              </a:solidFill>
              <a:prstDash val="solid"/>
              <a:round/>
              <a:headEnd type="none" w="med" len="med"/>
              <a:tailEnd type="none" w="med" len="med"/>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defRPr/>
              </a:pPr>
              <a:endParaRPr lang="en-US" sz="1200" b="1" dirty="0">
                <a:latin typeface="Arial" charset="0"/>
              </a:endParaRPr>
            </a:p>
          </p:txBody>
        </p:sp>
        <p:cxnSp>
          <p:nvCxnSpPr>
            <p:cNvPr id="68636" name="Straight Arrow Connector 7"/>
            <p:cNvCxnSpPr>
              <a:cxnSpLocks noChangeShapeType="1"/>
            </p:cNvCxnSpPr>
            <p:nvPr/>
          </p:nvCxnSpPr>
          <p:spPr bwMode="auto">
            <a:xfrm rot="5400000">
              <a:off x="1733563" y="1346947"/>
              <a:ext cx="188258" cy="1588"/>
            </a:xfrm>
            <a:prstGeom prst="straightConnector1">
              <a:avLst/>
            </a:prstGeom>
            <a:noFill/>
            <a:ln w="28575" algn="ctr">
              <a:solidFill>
                <a:schemeClr val="tx1"/>
              </a:solidFill>
              <a:round/>
              <a:headEnd/>
              <a:tailEnd type="triangle" w="med" len="med"/>
            </a:ln>
          </p:spPr>
        </p:cxnSp>
        <p:sp>
          <p:nvSpPr>
            <p:cNvPr id="68637" name="Rectangle 8"/>
            <p:cNvSpPr>
              <a:spLocks noChangeArrowheads="1"/>
            </p:cNvSpPr>
            <p:nvPr/>
          </p:nvSpPr>
          <p:spPr bwMode="auto">
            <a:xfrm>
              <a:off x="255494" y="1428244"/>
              <a:ext cx="3294530" cy="3939112"/>
            </a:xfrm>
            <a:prstGeom prst="rect">
              <a:avLst/>
            </a:prstGeom>
            <a:noFill/>
            <a:ln w="9525">
              <a:noFill/>
              <a:miter lim="800000"/>
              <a:headEnd/>
              <a:tailEnd/>
            </a:ln>
          </p:spPr>
          <p:txBody>
            <a:bodyPr>
              <a:spAutoFit/>
            </a:bodyPr>
            <a:lstStyle/>
            <a:p>
              <a:pPr marL="174625" indent="-120650">
                <a:buClr>
                  <a:srgbClr val="0070C0"/>
                </a:buClr>
                <a:buFont typeface="Arial" pitchFamily="34" charset="0"/>
                <a:buChar char="•"/>
              </a:pPr>
              <a:r>
                <a:rPr lang="en-US" sz="1300" dirty="0" smtClean="0"/>
                <a:t>TCS client is a both </a:t>
              </a:r>
              <a:r>
                <a:rPr lang="en-US" sz="1300" dirty="0"/>
                <a:t>local, long distance and broadband </a:t>
              </a:r>
              <a:r>
                <a:rPr lang="en-US" sz="1300" dirty="0" smtClean="0"/>
                <a:t>service provider</a:t>
              </a:r>
              <a:endParaRPr lang="en-US" sz="1300" dirty="0"/>
            </a:p>
            <a:p>
              <a:pPr marL="174625" indent="-120650">
                <a:buClr>
                  <a:srgbClr val="0070C0"/>
                </a:buClr>
                <a:buFont typeface="Arial" pitchFamily="34" charset="0"/>
                <a:buChar char="•"/>
              </a:pPr>
              <a:r>
                <a:rPr lang="en-US" sz="1300" dirty="0"/>
                <a:t>TCS current share of customer total IT spend - 21%</a:t>
              </a:r>
            </a:p>
            <a:p>
              <a:pPr marL="174625" indent="-120650">
                <a:buClr>
                  <a:srgbClr val="0070C0"/>
                </a:buClr>
                <a:buFont typeface="Arial" pitchFamily="34" charset="0"/>
                <a:buChar char="•"/>
              </a:pPr>
              <a:r>
                <a:rPr lang="en-US" sz="1300" dirty="0"/>
                <a:t>Relationship commenced in 1996 with TCS proposing to client a vision encompassing</a:t>
              </a:r>
            </a:p>
            <a:p>
              <a:pPr marL="511175" lvl="2" indent="-161925">
                <a:buClr>
                  <a:srgbClr val="0070C0"/>
                </a:buClr>
                <a:buFont typeface="Arial" pitchFamily="34" charset="0"/>
                <a:buChar char="–"/>
              </a:pPr>
              <a:r>
                <a:rPr lang="en-US" sz="1300" dirty="0"/>
                <a:t>Roadmap to systematically take costs out of the operation</a:t>
              </a:r>
            </a:p>
            <a:p>
              <a:pPr marL="511175" lvl="2" indent="-161925">
                <a:buClr>
                  <a:srgbClr val="0070C0"/>
                </a:buClr>
                <a:buFont typeface="Arial" pitchFamily="34" charset="0"/>
                <a:buChar char="–"/>
              </a:pPr>
              <a:r>
                <a:rPr lang="en-US" sz="1300" dirty="0"/>
                <a:t>Change in IT strategy from in-house sustenance to </a:t>
              </a:r>
            </a:p>
            <a:p>
              <a:pPr marL="174625" indent="-120650">
                <a:buClr>
                  <a:srgbClr val="0070C0"/>
                </a:buClr>
                <a:buFont typeface="Arial" pitchFamily="34" charset="0"/>
                <a:buChar char="•"/>
              </a:pPr>
              <a:r>
                <a:rPr lang="en-US" sz="1300" dirty="0"/>
                <a:t>SLA-based TCS ownership</a:t>
              </a:r>
            </a:p>
            <a:p>
              <a:pPr marL="174625" indent="-120650">
                <a:buClr>
                  <a:srgbClr val="0070C0"/>
                </a:buClr>
                <a:buFont typeface="Arial" pitchFamily="34" charset="0"/>
                <a:buChar char="•"/>
              </a:pPr>
              <a:r>
                <a:rPr lang="en-US" sz="1300" dirty="0"/>
                <a:t>TCS responsibility for </a:t>
              </a:r>
            </a:p>
            <a:p>
              <a:pPr marL="511175" lvl="2" indent="-161925">
                <a:buClr>
                  <a:srgbClr val="0070C0"/>
                </a:buClr>
                <a:buFont typeface="Arial" pitchFamily="34" charset="0"/>
                <a:buChar char="–"/>
              </a:pPr>
              <a:r>
                <a:rPr lang="en-US" sz="1300" dirty="0"/>
                <a:t>In-Region Billing</a:t>
              </a:r>
            </a:p>
            <a:p>
              <a:pPr marL="511175" lvl="2" indent="-161925">
                <a:buClr>
                  <a:srgbClr val="0070C0"/>
                </a:buClr>
                <a:buFont typeface="Arial" pitchFamily="34" charset="0"/>
                <a:buChar char="–"/>
              </a:pPr>
              <a:r>
                <a:rPr lang="en-US" sz="1300" dirty="0"/>
                <a:t>Out of Region Billing</a:t>
              </a:r>
            </a:p>
            <a:p>
              <a:pPr marL="511175" lvl="2" indent="-161925">
                <a:buClr>
                  <a:srgbClr val="0070C0"/>
                </a:buClr>
                <a:buFont typeface="Arial" pitchFamily="34" charset="0"/>
                <a:buChar char="–"/>
              </a:pPr>
              <a:r>
                <a:rPr lang="en-US" sz="1300" dirty="0"/>
                <a:t>Order Management</a:t>
              </a:r>
            </a:p>
            <a:p>
              <a:pPr marL="511175" lvl="2" indent="-161925">
                <a:buClr>
                  <a:srgbClr val="0070C0"/>
                </a:buClr>
                <a:buFont typeface="Arial" pitchFamily="34" charset="0"/>
                <a:buChar char="–"/>
              </a:pPr>
              <a:r>
                <a:rPr lang="en-US" sz="1300" dirty="0"/>
                <a:t>DSL Workflow</a:t>
              </a:r>
            </a:p>
            <a:p>
              <a:pPr marL="511175" lvl="2" indent="-161925">
                <a:buClr>
                  <a:srgbClr val="0070C0"/>
                </a:buClr>
                <a:buFont typeface="Arial" pitchFamily="34" charset="0"/>
                <a:buChar char="–"/>
              </a:pPr>
              <a:r>
                <a:rPr lang="en-US" sz="1300" dirty="0"/>
                <a:t>Wireless Activation and Rating</a:t>
              </a:r>
            </a:p>
            <a:p>
              <a:pPr marL="511175" lvl="2" indent="-161925">
                <a:buClr>
                  <a:srgbClr val="0070C0"/>
                </a:buClr>
                <a:buFont typeface="Arial" pitchFamily="34" charset="0"/>
                <a:buChar char="–"/>
              </a:pPr>
              <a:r>
                <a:rPr lang="en-US" sz="1300" dirty="0"/>
                <a:t>Independent Testing and Verification</a:t>
              </a:r>
            </a:p>
          </p:txBody>
        </p:sp>
      </p:grpSp>
      <p:sp>
        <p:nvSpPr>
          <p:cNvPr id="10" name="Round Same Side Corner Rectangle 9"/>
          <p:cNvSpPr/>
          <p:nvPr/>
        </p:nvSpPr>
        <p:spPr bwMode="auto">
          <a:xfrm rot="10800000">
            <a:off x="4457699" y="1295401"/>
            <a:ext cx="3996765" cy="2068059"/>
          </a:xfrm>
          <a:prstGeom prst="round2SameRect">
            <a:avLst>
              <a:gd name="adj1" fmla="val 10193"/>
              <a:gd name="adj2" fmla="val 0"/>
            </a:avLst>
          </a:prstGeom>
          <a:solidFill>
            <a:srgbClr val="F1EFED"/>
          </a:solidFill>
          <a:ln w="12700" cap="flat" cmpd="sng" algn="ctr">
            <a:solidFill>
              <a:srgbClr val="969696"/>
            </a:solidFill>
            <a:prstDash val="solid"/>
            <a:round/>
            <a:headEnd type="none" w="med" len="med"/>
            <a:tailEnd type="none" w="med" len="med"/>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defRPr/>
            </a:pPr>
            <a:endParaRPr lang="en-US" sz="1200" b="1" dirty="0">
              <a:latin typeface="Arial" charset="0"/>
            </a:endParaRPr>
          </a:p>
        </p:txBody>
      </p:sp>
      <p:pic>
        <p:nvPicPr>
          <p:cNvPr id="68616" name="Picture 2"/>
          <p:cNvPicPr>
            <a:picLocks noChangeAspect="1" noChangeArrowheads="1"/>
          </p:cNvPicPr>
          <p:nvPr/>
        </p:nvPicPr>
        <p:blipFill>
          <a:blip r:embed="rId2" cstate="print"/>
          <a:srcRect/>
          <a:stretch>
            <a:fillRect/>
          </a:stretch>
        </p:blipFill>
        <p:spPr bwMode="auto">
          <a:xfrm>
            <a:off x="4749800" y="1438275"/>
            <a:ext cx="3390900" cy="1793875"/>
          </a:xfrm>
          <a:prstGeom prst="rect">
            <a:avLst/>
          </a:prstGeom>
          <a:noFill/>
          <a:ln w="9525">
            <a:noFill/>
            <a:miter lim="800000"/>
            <a:headEnd/>
            <a:tailEnd/>
          </a:ln>
        </p:spPr>
      </p:pic>
      <p:sp>
        <p:nvSpPr>
          <p:cNvPr id="12" name="Round Same Side Corner Rectangle 11"/>
          <p:cNvSpPr/>
          <p:nvPr/>
        </p:nvSpPr>
        <p:spPr bwMode="auto">
          <a:xfrm>
            <a:off x="4395694" y="769830"/>
            <a:ext cx="4037105" cy="397005"/>
          </a:xfrm>
          <a:prstGeom prst="round2SameRect">
            <a:avLst/>
          </a:prstGeom>
          <a:solidFill>
            <a:srgbClr val="CFC8C0"/>
          </a:solidFill>
          <a:ln w="12700" cap="flat" cmpd="sng" algn="ctr">
            <a:solidFill>
              <a:srgbClr val="969696"/>
            </a:solidFill>
            <a:prstDash val="solid"/>
            <a:round/>
            <a:headEnd type="none" w="med" len="med"/>
            <a:tailEnd type="none" w="med" len="med"/>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defRPr/>
            </a:pPr>
            <a:r>
              <a:rPr lang="en-US" sz="1200" b="1" dirty="0">
                <a:latin typeface="Arial" charset="0"/>
              </a:rPr>
              <a:t>Relationship Growth</a:t>
            </a:r>
          </a:p>
        </p:txBody>
      </p:sp>
      <p:cxnSp>
        <p:nvCxnSpPr>
          <p:cNvPr id="68620" name="Straight Arrow Connector 12"/>
          <p:cNvCxnSpPr>
            <a:cxnSpLocks noChangeShapeType="1"/>
          </p:cNvCxnSpPr>
          <p:nvPr/>
        </p:nvCxnSpPr>
        <p:spPr bwMode="auto">
          <a:xfrm rot="5400000">
            <a:off x="6273800" y="1225550"/>
            <a:ext cx="163513" cy="1587"/>
          </a:xfrm>
          <a:prstGeom prst="straightConnector1">
            <a:avLst/>
          </a:prstGeom>
          <a:noFill/>
          <a:ln w="28575" algn="ctr">
            <a:solidFill>
              <a:schemeClr val="tx1"/>
            </a:solidFill>
            <a:round/>
            <a:headEnd/>
            <a:tailEnd type="triangle" w="med" len="med"/>
          </a:ln>
        </p:spPr>
      </p:cxnSp>
      <p:sp>
        <p:nvSpPr>
          <p:cNvPr id="17" name="Round Same Side Corner Rectangle 16"/>
          <p:cNvSpPr/>
          <p:nvPr/>
        </p:nvSpPr>
        <p:spPr bwMode="auto">
          <a:xfrm rot="10800000">
            <a:off x="4457699" y="3759481"/>
            <a:ext cx="3996765" cy="2068059"/>
          </a:xfrm>
          <a:prstGeom prst="round2SameRect">
            <a:avLst>
              <a:gd name="adj1" fmla="val 10193"/>
              <a:gd name="adj2" fmla="val 0"/>
            </a:avLst>
          </a:prstGeom>
          <a:solidFill>
            <a:srgbClr val="F1EFED"/>
          </a:solidFill>
          <a:ln w="12700" cap="flat" cmpd="sng" algn="ctr">
            <a:solidFill>
              <a:srgbClr val="969696"/>
            </a:solidFill>
            <a:prstDash val="solid"/>
            <a:round/>
            <a:headEnd type="none" w="med" len="med"/>
            <a:tailEnd type="none" w="med" len="med"/>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defRPr/>
            </a:pPr>
            <a:endParaRPr lang="en-US" sz="1200" b="1" dirty="0">
              <a:latin typeface="Arial" charset="0"/>
            </a:endParaRPr>
          </a:p>
        </p:txBody>
      </p:sp>
      <p:sp>
        <p:nvSpPr>
          <p:cNvPr id="19" name="Round Same Side Corner Rectangle 18"/>
          <p:cNvSpPr/>
          <p:nvPr/>
        </p:nvSpPr>
        <p:spPr bwMode="auto">
          <a:xfrm>
            <a:off x="4395694" y="3352800"/>
            <a:ext cx="4037105" cy="397005"/>
          </a:xfrm>
          <a:prstGeom prst="round2SameRect">
            <a:avLst/>
          </a:prstGeom>
          <a:solidFill>
            <a:srgbClr val="CFC8C0"/>
          </a:solidFill>
          <a:ln w="12700" cap="flat" cmpd="sng" algn="ctr">
            <a:solidFill>
              <a:srgbClr val="969696"/>
            </a:solidFill>
            <a:prstDash val="solid"/>
            <a:round/>
            <a:headEnd type="none" w="med" len="med"/>
            <a:tailEnd type="none" w="med" len="med"/>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defRPr/>
            </a:pPr>
            <a:r>
              <a:rPr lang="en-US" sz="1200" b="1" dirty="0">
                <a:latin typeface="Arial" charset="0"/>
              </a:rPr>
              <a:t>Relationship Growth</a:t>
            </a:r>
          </a:p>
        </p:txBody>
      </p:sp>
      <p:cxnSp>
        <p:nvCxnSpPr>
          <p:cNvPr id="68627" name="Straight Arrow Connector 19"/>
          <p:cNvCxnSpPr>
            <a:cxnSpLocks noChangeShapeType="1"/>
          </p:cNvCxnSpPr>
          <p:nvPr/>
        </p:nvCxnSpPr>
        <p:spPr bwMode="auto">
          <a:xfrm rot="5400000">
            <a:off x="6273801" y="3808693"/>
            <a:ext cx="163512" cy="1587"/>
          </a:xfrm>
          <a:prstGeom prst="straightConnector1">
            <a:avLst/>
          </a:prstGeom>
          <a:noFill/>
          <a:ln w="28575" algn="ctr">
            <a:solidFill>
              <a:schemeClr val="tx1"/>
            </a:solidFill>
            <a:round/>
            <a:headEnd/>
            <a:tailEnd type="triangle" w="med" len="med"/>
          </a:ln>
        </p:spPr>
      </p:cxnSp>
      <p:pic>
        <p:nvPicPr>
          <p:cNvPr id="68628" name="Picture 3"/>
          <p:cNvPicPr>
            <a:picLocks noChangeAspect="1" noChangeArrowheads="1"/>
          </p:cNvPicPr>
          <p:nvPr/>
        </p:nvPicPr>
        <p:blipFill>
          <a:blip r:embed="rId3" cstate="print"/>
          <a:srcRect/>
          <a:stretch>
            <a:fillRect/>
          </a:stretch>
        </p:blipFill>
        <p:spPr bwMode="auto">
          <a:xfrm>
            <a:off x="4903788" y="3986493"/>
            <a:ext cx="3211512" cy="1839913"/>
          </a:xfrm>
          <a:prstGeom prst="rect">
            <a:avLst/>
          </a:prstGeom>
          <a:noFill/>
          <a:ln w="9525">
            <a:noFill/>
            <a:miter lim="800000"/>
            <a:headEnd/>
            <a:tailEnd/>
          </a:ln>
        </p:spPr>
      </p:pic>
      <p:sp>
        <p:nvSpPr>
          <p:cNvPr id="68629" name="Rectangle 29"/>
          <p:cNvSpPr>
            <a:spLocks noChangeArrowheads="1"/>
          </p:cNvSpPr>
          <p:nvPr/>
        </p:nvSpPr>
        <p:spPr bwMode="auto">
          <a:xfrm>
            <a:off x="431800" y="6019800"/>
            <a:ext cx="8293100" cy="309563"/>
          </a:xfrm>
          <a:prstGeom prst="rect">
            <a:avLst/>
          </a:prstGeom>
          <a:solidFill>
            <a:srgbClr val="0069BE"/>
          </a:solidFill>
          <a:ln w="12700" algn="ctr">
            <a:noFill/>
            <a:round/>
            <a:headEnd/>
            <a:tailEnd/>
          </a:ln>
        </p:spPr>
        <p:txBody>
          <a:bodyPr anchor="ctr"/>
          <a:lstStyle/>
          <a:p>
            <a:pPr algn="ctr"/>
            <a:r>
              <a:rPr lang="en-US" sz="1300" dirty="0">
                <a:solidFill>
                  <a:srgbClr val="FFFFFF"/>
                </a:solidFill>
              </a:rPr>
              <a:t>TCS has evolved as a strategic partner, and has more continuity to client IT than even client management</a:t>
            </a:r>
          </a:p>
        </p:txBody>
      </p:sp>
      <p:sp>
        <p:nvSpPr>
          <p:cNvPr id="18"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54</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 Same Side Corner Rectangle 17"/>
          <p:cNvSpPr/>
          <p:nvPr/>
        </p:nvSpPr>
        <p:spPr bwMode="auto">
          <a:xfrm rot="10800000">
            <a:off x="4921622" y="1386998"/>
            <a:ext cx="3734545" cy="3622030"/>
          </a:xfrm>
          <a:prstGeom prst="round2SameRect">
            <a:avLst>
              <a:gd name="adj1" fmla="val 3882"/>
              <a:gd name="adj2" fmla="val 0"/>
            </a:avLst>
          </a:prstGeom>
          <a:solidFill>
            <a:srgbClr val="F1EFED"/>
          </a:solidFill>
          <a:ln w="12700" cap="flat" cmpd="sng" algn="ctr">
            <a:solidFill>
              <a:srgbClr val="969696"/>
            </a:solidFill>
            <a:prstDash val="solid"/>
            <a:round/>
            <a:headEnd type="none" w="med" len="med"/>
            <a:tailEnd type="none" w="med" len="med"/>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defRPr/>
            </a:pPr>
            <a:endParaRPr lang="en-US" sz="1200" b="1" dirty="0">
              <a:latin typeface="Arial" charset="0"/>
            </a:endParaRPr>
          </a:p>
        </p:txBody>
      </p:sp>
      <p:sp>
        <p:nvSpPr>
          <p:cNvPr id="69637" name="Title 1"/>
          <p:cNvSpPr>
            <a:spLocks noGrp="1"/>
          </p:cNvSpPr>
          <p:nvPr>
            <p:ph type="title"/>
          </p:nvPr>
        </p:nvSpPr>
        <p:spPr>
          <a:xfrm>
            <a:off x="1295400" y="160337"/>
            <a:ext cx="7467600" cy="449263"/>
          </a:xfrm>
        </p:spPr>
        <p:txBody>
          <a:bodyPr vert="horz" lIns="91440" tIns="45720" rIns="91440" bIns="45720" rtlCol="0" anchor="ctr">
            <a:noAutofit/>
          </a:bodyPr>
          <a:lstStyle/>
          <a:p>
            <a:r>
              <a:rPr lang="en-US" dirty="0"/>
              <a:t>Cost Management</a:t>
            </a:r>
          </a:p>
        </p:txBody>
      </p:sp>
      <p:sp>
        <p:nvSpPr>
          <p:cNvPr id="7" name="Round Same Side Corner Rectangle 6"/>
          <p:cNvSpPr/>
          <p:nvPr/>
        </p:nvSpPr>
        <p:spPr bwMode="auto">
          <a:xfrm>
            <a:off x="407894" y="838200"/>
            <a:ext cx="3760694" cy="475160"/>
          </a:xfrm>
          <a:prstGeom prst="round2SameRect">
            <a:avLst/>
          </a:prstGeom>
          <a:solidFill>
            <a:srgbClr val="6DCFF6"/>
          </a:solidFill>
          <a:ln w="12700" cap="flat" cmpd="sng" algn="ctr">
            <a:solidFill>
              <a:srgbClr val="969696"/>
            </a:solidFill>
            <a:prstDash val="solid"/>
            <a:round/>
            <a:headEnd type="none" w="med" len="med"/>
            <a:tailEnd type="none" w="med" len="med"/>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45720" rIns="45720" anchor="ctr"/>
          <a:lstStyle/>
          <a:p>
            <a:pPr algn="ctr">
              <a:defRPr/>
            </a:pPr>
            <a:r>
              <a:rPr lang="en-US" sz="1100" b="1" dirty="0">
                <a:solidFill>
                  <a:schemeClr val="bg1"/>
                </a:solidFill>
                <a:latin typeface="Arial" charset="0"/>
              </a:rPr>
              <a:t>Annualized labor cost saving from 1996 base - $41 million</a:t>
            </a:r>
          </a:p>
        </p:txBody>
      </p:sp>
      <p:graphicFrame>
        <p:nvGraphicFramePr>
          <p:cNvPr id="11" name="Group 7"/>
          <p:cNvGraphicFramePr>
            <a:graphicFrameLocks noGrp="1"/>
          </p:cNvGraphicFramePr>
          <p:nvPr/>
        </p:nvGraphicFramePr>
        <p:xfrm>
          <a:off x="407988" y="1494398"/>
          <a:ext cx="3746500" cy="3505200"/>
        </p:xfrm>
        <a:graphic>
          <a:graphicData uri="http://schemas.openxmlformats.org/drawingml/2006/table">
            <a:tbl>
              <a:tblPr/>
              <a:tblGrid>
                <a:gridCol w="703263"/>
                <a:gridCol w="1319212"/>
                <a:gridCol w="890308"/>
                <a:gridCol w="833717"/>
              </a:tblGrid>
              <a:tr h="342900">
                <a:tc>
                  <a:txBody>
                    <a:bodyPr/>
                    <a:lstStyle/>
                    <a:p>
                      <a:pPr marL="0" marR="0" lvl="0" indent="0" algn="ct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1" i="0" u="none" strike="noStrike" cap="none" normalizeH="0" baseline="0" dirty="0" smtClean="0">
                          <a:ln>
                            <a:noFill/>
                          </a:ln>
                          <a:solidFill>
                            <a:schemeClr val="bg1"/>
                          </a:solidFill>
                          <a:effectLst/>
                          <a:latin typeface="Arial" charset="0"/>
                        </a:rPr>
                        <a:t>Year</a:t>
                      </a: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0069BE"/>
                    </a:solidFill>
                  </a:tcPr>
                </a:tc>
                <a:tc>
                  <a:txBody>
                    <a:bodyPr/>
                    <a:lstStyle/>
                    <a:p>
                      <a:pPr marL="0" marR="0" lvl="0" indent="0" algn="ct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1" i="0" u="none" strike="noStrike" cap="none" normalizeH="0" baseline="0" dirty="0" smtClean="0">
                          <a:ln>
                            <a:noFill/>
                          </a:ln>
                          <a:solidFill>
                            <a:schemeClr val="bg1"/>
                          </a:solidFill>
                          <a:effectLst/>
                          <a:latin typeface="Arial" charset="0"/>
                        </a:rPr>
                        <a:t>Customer Cost</a:t>
                      </a: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0069BE"/>
                    </a:solidFill>
                  </a:tcPr>
                </a:tc>
                <a:tc>
                  <a:txBody>
                    <a:bodyPr/>
                    <a:lstStyle/>
                    <a:p>
                      <a:pPr marL="0" marR="0" lvl="0" indent="0" algn="ct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1" i="0" u="none" strike="noStrike" cap="none" normalizeH="0" baseline="0" dirty="0" smtClean="0">
                          <a:ln>
                            <a:noFill/>
                          </a:ln>
                          <a:solidFill>
                            <a:schemeClr val="bg1"/>
                          </a:solidFill>
                          <a:effectLst/>
                          <a:latin typeface="Arial" charset="0"/>
                        </a:rPr>
                        <a:t>TCS Cost</a:t>
                      </a: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0069BE"/>
                    </a:solidFill>
                  </a:tcPr>
                </a:tc>
                <a:tc>
                  <a:txBody>
                    <a:bodyPr/>
                    <a:lstStyle/>
                    <a:p>
                      <a:pPr marL="0" marR="0" lvl="0" indent="0" algn="ct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1" i="0" u="none" strike="noStrike" cap="none" normalizeH="0" baseline="0" dirty="0" smtClean="0">
                          <a:ln>
                            <a:noFill/>
                          </a:ln>
                          <a:solidFill>
                            <a:schemeClr val="bg1"/>
                          </a:solidFill>
                          <a:effectLst/>
                          <a:latin typeface="Arial" charset="0"/>
                        </a:rPr>
                        <a:t>Total Cost</a:t>
                      </a: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0069BE"/>
                    </a:solidFill>
                  </a:tcPr>
                </a:tc>
              </a:tr>
              <a:tr h="342900">
                <a:tc>
                  <a:txBody>
                    <a:bodyPr/>
                    <a:lstStyle/>
                    <a:p>
                      <a:pPr marL="0" marR="0" lvl="0" indent="0" algn="l"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1996</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104.4</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0</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104.4</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r>
              <a:tr h="280988">
                <a:tc>
                  <a:txBody>
                    <a:bodyPr/>
                    <a:lstStyle/>
                    <a:p>
                      <a:pPr marL="0" marR="0" lvl="0" indent="0" algn="l"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1997</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81.2</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18</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99.2</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r>
              <a:tr h="342900">
                <a:tc>
                  <a:txBody>
                    <a:bodyPr/>
                    <a:lstStyle/>
                    <a:p>
                      <a:pPr marL="0" marR="0" lvl="0" indent="0" algn="l"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1998</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46.4</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35.5</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81.9</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r>
              <a:tr h="342900">
                <a:tc>
                  <a:txBody>
                    <a:bodyPr/>
                    <a:lstStyle/>
                    <a:p>
                      <a:pPr marL="0" marR="0" lvl="0" indent="0" algn="l"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1999</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34.8</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37</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71.8</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r>
              <a:tr h="342900">
                <a:tc>
                  <a:txBody>
                    <a:bodyPr/>
                    <a:lstStyle/>
                    <a:p>
                      <a:pPr marL="0" marR="0" lvl="0" indent="0" algn="l"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2000</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23.2</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40</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63.2</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r>
              <a:tr h="342900">
                <a:tc>
                  <a:txBody>
                    <a:bodyPr/>
                    <a:lstStyle/>
                    <a:p>
                      <a:pPr marL="0" marR="0" lvl="0" indent="0" algn="l"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2001</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11.6</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42</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53.6</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r>
              <a:tr h="249238">
                <a:tc>
                  <a:txBody>
                    <a:bodyPr/>
                    <a:lstStyle/>
                    <a:p>
                      <a:pPr marL="0" marR="0" lvl="0" indent="0" algn="l"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2002</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8.7</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41</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49.7</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r>
              <a:tr h="342900">
                <a:tc>
                  <a:txBody>
                    <a:bodyPr/>
                    <a:lstStyle/>
                    <a:p>
                      <a:pPr marL="0" marR="0" lvl="0" indent="0" algn="l"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2003</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5.8</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38.5</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44.3</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r>
              <a:tr h="342900">
                <a:tc>
                  <a:txBody>
                    <a:bodyPr/>
                    <a:lstStyle/>
                    <a:p>
                      <a:pPr marL="0" marR="0" lvl="0" indent="0" algn="l"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2004</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5.8</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35</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70000"/>
                        </a:lnSpc>
                        <a:spcBef>
                          <a:spcPct val="20000"/>
                        </a:spcBef>
                        <a:spcAft>
                          <a:spcPct val="0"/>
                        </a:spcAft>
                        <a:buClr>
                          <a:srgbClr val="0066CC"/>
                        </a:buClr>
                        <a:buSzTx/>
                        <a:buFont typeface="Wingdings" pitchFamily="2" charset="2"/>
                        <a:buNone/>
                        <a:tabLst/>
                      </a:pPr>
                      <a:r>
                        <a:rPr kumimoji="0" lang="en-US" sz="1000" b="0" i="0" u="none" strike="noStrike" cap="none" normalizeH="0" baseline="0" dirty="0" smtClean="0">
                          <a:ln>
                            <a:noFill/>
                          </a:ln>
                          <a:solidFill>
                            <a:schemeClr val="tx1"/>
                          </a:solidFill>
                          <a:effectLst/>
                          <a:latin typeface="Arial" charset="0"/>
                        </a:rPr>
                        <a:t>40.8</a:t>
                      </a:r>
                    </a:p>
                  </a:txBody>
                  <a:tcP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r>
            </a:tbl>
          </a:graphicData>
        </a:graphic>
      </p:graphicFrame>
      <p:sp>
        <p:nvSpPr>
          <p:cNvPr id="13" name="Round Same Side Corner Rectangle 12"/>
          <p:cNvSpPr/>
          <p:nvPr/>
        </p:nvSpPr>
        <p:spPr bwMode="auto">
          <a:xfrm>
            <a:off x="4912659" y="838200"/>
            <a:ext cx="3760694" cy="475160"/>
          </a:xfrm>
          <a:prstGeom prst="round2SameRect">
            <a:avLst/>
          </a:prstGeom>
          <a:solidFill>
            <a:srgbClr val="6DCFF6"/>
          </a:solidFill>
          <a:ln w="12700" cap="flat" cmpd="sng" algn="ctr">
            <a:solidFill>
              <a:srgbClr val="969696"/>
            </a:solidFill>
            <a:prstDash val="solid"/>
            <a:round/>
            <a:headEnd type="none" w="med" len="med"/>
            <a:tailEnd type="none" w="med" len="med"/>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45720" rIns="45720" anchor="ctr"/>
          <a:lstStyle/>
          <a:p>
            <a:pPr algn="ctr">
              <a:defRPr/>
            </a:pPr>
            <a:r>
              <a:rPr lang="en-US" sz="1100" b="1" dirty="0">
                <a:solidFill>
                  <a:schemeClr val="bg1"/>
                </a:solidFill>
                <a:latin typeface="Arial" charset="0"/>
              </a:rPr>
              <a:t>System and Process efficiencies can push out the envelope on total costs savings</a:t>
            </a:r>
          </a:p>
        </p:txBody>
      </p:sp>
      <p:pic>
        <p:nvPicPr>
          <p:cNvPr id="69702" name="Picture 2"/>
          <p:cNvPicPr>
            <a:picLocks noChangeAspect="1" noChangeArrowheads="1"/>
          </p:cNvPicPr>
          <p:nvPr/>
        </p:nvPicPr>
        <p:blipFill>
          <a:blip r:embed="rId2" cstate="print"/>
          <a:srcRect/>
          <a:stretch>
            <a:fillRect/>
          </a:stretch>
        </p:blipFill>
        <p:spPr bwMode="auto">
          <a:xfrm>
            <a:off x="5041900" y="1673785"/>
            <a:ext cx="3497263" cy="3027363"/>
          </a:xfrm>
          <a:prstGeom prst="rect">
            <a:avLst/>
          </a:prstGeom>
          <a:noFill/>
          <a:ln w="9525">
            <a:noFill/>
            <a:miter lim="800000"/>
            <a:headEnd/>
            <a:tailEnd/>
          </a:ln>
        </p:spPr>
      </p:pic>
      <p:sp>
        <p:nvSpPr>
          <p:cNvPr id="19" name="Rectangle 18"/>
          <p:cNvSpPr/>
          <p:nvPr/>
        </p:nvSpPr>
        <p:spPr bwMode="auto">
          <a:xfrm>
            <a:off x="381000" y="5562600"/>
            <a:ext cx="8283575" cy="563563"/>
          </a:xfrm>
          <a:prstGeom prst="rect">
            <a:avLst/>
          </a:prstGeom>
          <a:solidFill>
            <a:srgbClr val="0069BE"/>
          </a:solidFill>
          <a:ln w="12700" cap="flat" cmpd="sng" algn="ctr">
            <a:noFill/>
            <a:prstDash val="solid"/>
            <a:round/>
            <a:headEnd type="none" w="med" len="med"/>
            <a:tailEnd type="none" w="med" len="med"/>
          </a:ln>
          <a:effectLst>
            <a:outerShdw blurRad="63500" dist="37357" dir="2700000" rotWithShape="0">
              <a:scrgbClr r="0" g="0" b="0"/>
            </a:outerShdw>
          </a:effectLst>
        </p:spPr>
        <p:txBody>
          <a:bodyPr anchor="ctr"/>
          <a:lstStyle/>
          <a:p>
            <a:pPr algn="ctr">
              <a:defRPr/>
            </a:pPr>
            <a:r>
              <a:rPr lang="en-US" sz="1300" dirty="0">
                <a:solidFill>
                  <a:srgbClr val="FFFFFF"/>
                </a:solidFill>
                <a:latin typeface="Arial"/>
              </a:rPr>
              <a:t>Labor arbitrage yields a base platform for cost savings. TCS can build on this base 10 - 20% YoY by focusing on enhancing application and process efficiencies and lowering process cycle times.</a:t>
            </a:r>
          </a:p>
        </p:txBody>
      </p:sp>
      <p:sp>
        <p:nvSpPr>
          <p:cNvPr id="69704" name="Text Box 255"/>
          <p:cNvSpPr txBox="1">
            <a:spLocks noChangeArrowheads="1"/>
          </p:cNvSpPr>
          <p:nvPr/>
        </p:nvSpPr>
        <p:spPr bwMode="auto">
          <a:xfrm>
            <a:off x="409575" y="5029201"/>
            <a:ext cx="3543300" cy="292388"/>
          </a:xfrm>
          <a:prstGeom prst="rect">
            <a:avLst/>
          </a:prstGeom>
          <a:noFill/>
          <a:ln w="9525">
            <a:noFill/>
            <a:miter lim="800000"/>
            <a:headEnd/>
            <a:tailEnd/>
          </a:ln>
        </p:spPr>
        <p:txBody>
          <a:bodyPr wrap="square">
            <a:spAutoFit/>
          </a:bodyPr>
          <a:lstStyle/>
          <a:p>
            <a:r>
              <a:rPr lang="en-US" sz="1300" b="1">
                <a:solidFill>
                  <a:srgbClr val="A50021"/>
                </a:solidFill>
                <a:cs typeface="Arial" pitchFamily="34" charset="0"/>
              </a:rPr>
              <a:t>&gt; 60% savings</a:t>
            </a:r>
          </a:p>
        </p:txBody>
      </p:sp>
      <p:sp>
        <p:nvSpPr>
          <p:cNvPr id="12"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55</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a:xfrm>
            <a:off x="1219200" y="152400"/>
            <a:ext cx="7924800" cy="449263"/>
          </a:xfrm>
        </p:spPr>
        <p:txBody>
          <a:bodyPr>
            <a:noAutofit/>
          </a:bodyPr>
          <a:lstStyle/>
          <a:p>
            <a:pPr eaLnBrk="1" hangingPunct="1"/>
            <a:r>
              <a:rPr lang="en-US" sz="2200" dirty="0" smtClean="0"/>
              <a:t>Optimizing Offshore Leverage is Key to lowering Labor Costs</a:t>
            </a:r>
          </a:p>
        </p:txBody>
      </p:sp>
      <p:grpSp>
        <p:nvGrpSpPr>
          <p:cNvPr id="2" name="Group 51"/>
          <p:cNvGrpSpPr>
            <a:grpSpLocks/>
          </p:cNvGrpSpPr>
          <p:nvPr/>
        </p:nvGrpSpPr>
        <p:grpSpPr bwMode="auto">
          <a:xfrm>
            <a:off x="430213" y="2435225"/>
            <a:ext cx="8407400" cy="3244850"/>
            <a:chOff x="430305" y="2376394"/>
            <a:chExt cx="8407061" cy="3517900"/>
          </a:xfrm>
        </p:grpSpPr>
        <p:graphicFrame>
          <p:nvGraphicFramePr>
            <p:cNvPr id="24" name="Object 2"/>
            <p:cNvGraphicFramePr>
              <a:graphicFrameLocks noChangeAspect="1"/>
            </p:cNvGraphicFramePr>
            <p:nvPr/>
          </p:nvGraphicFramePr>
          <p:xfrm>
            <a:off x="605118" y="2449419"/>
            <a:ext cx="7831894" cy="3444875"/>
          </p:xfrm>
          <a:graphic>
            <a:graphicData uri="http://schemas.openxmlformats.org/drawingml/2006/chart">
              <c:chart xmlns:c="http://schemas.openxmlformats.org/drawingml/2006/chart" xmlns:r="http://schemas.openxmlformats.org/officeDocument/2006/relationships" r:id="rId2"/>
            </a:graphicData>
          </a:graphic>
        </p:graphicFrame>
        <p:sp>
          <p:nvSpPr>
            <p:cNvPr id="1063" name="Rectangle 3"/>
            <p:cNvSpPr>
              <a:spLocks noChangeArrowheads="1"/>
            </p:cNvSpPr>
            <p:nvPr/>
          </p:nvSpPr>
          <p:spPr bwMode="auto">
            <a:xfrm rot="-5400000">
              <a:off x="-13767" y="3809425"/>
              <a:ext cx="1143000" cy="150188"/>
            </a:xfrm>
            <a:prstGeom prst="rect">
              <a:avLst/>
            </a:prstGeom>
            <a:solidFill>
              <a:schemeClr val="bg1"/>
            </a:solidFill>
            <a:ln w="9525">
              <a:noFill/>
              <a:miter lim="800000"/>
              <a:headEnd/>
              <a:tailEnd/>
            </a:ln>
          </p:spPr>
          <p:txBody>
            <a:bodyPr lIns="0" tIns="0" rIns="0" bIns="0">
              <a:spAutoFit/>
            </a:bodyPr>
            <a:lstStyle/>
            <a:p>
              <a:pPr algn="ctr"/>
              <a:r>
                <a:rPr lang="en-US" sz="1000">
                  <a:cs typeface="Arial" pitchFamily="34" charset="0"/>
                </a:rPr>
                <a:t>Million USD</a:t>
              </a:r>
            </a:p>
          </p:txBody>
        </p:sp>
        <p:sp>
          <p:nvSpPr>
            <p:cNvPr id="1064" name="Line 4"/>
            <p:cNvSpPr>
              <a:spLocks noChangeShapeType="1"/>
            </p:cNvSpPr>
            <p:nvPr/>
          </p:nvSpPr>
          <p:spPr bwMode="auto">
            <a:xfrm>
              <a:off x="954211" y="2920907"/>
              <a:ext cx="7140185" cy="9525"/>
            </a:xfrm>
            <a:prstGeom prst="line">
              <a:avLst/>
            </a:prstGeom>
            <a:noFill/>
            <a:ln w="19050">
              <a:solidFill>
                <a:srgbClr val="800000"/>
              </a:solidFill>
              <a:prstDash val="sysDot"/>
              <a:round/>
              <a:headEnd/>
              <a:tailEnd/>
            </a:ln>
          </p:spPr>
          <p:txBody>
            <a:bodyPr wrap="none"/>
            <a:lstStyle/>
            <a:p>
              <a:endParaRPr lang="en-US"/>
            </a:p>
          </p:txBody>
        </p:sp>
        <p:sp>
          <p:nvSpPr>
            <p:cNvPr id="1065" name="Text Box 5"/>
            <p:cNvSpPr txBox="1">
              <a:spLocks noChangeArrowheads="1"/>
            </p:cNvSpPr>
            <p:nvPr/>
          </p:nvSpPr>
          <p:spPr bwMode="auto">
            <a:xfrm rot="5400000">
              <a:off x="6961656" y="4005883"/>
              <a:ext cx="3505200" cy="246221"/>
            </a:xfrm>
            <a:prstGeom prst="rect">
              <a:avLst/>
            </a:prstGeom>
            <a:noFill/>
            <a:ln w="9525">
              <a:noFill/>
              <a:miter lim="800000"/>
              <a:headEnd/>
              <a:tailEnd/>
            </a:ln>
          </p:spPr>
          <p:txBody>
            <a:bodyPr>
              <a:spAutoFit/>
            </a:bodyPr>
            <a:lstStyle/>
            <a:p>
              <a:pPr algn="ctr"/>
              <a:r>
                <a:rPr lang="en-US" sz="1000" b="1">
                  <a:cs typeface="Arial" pitchFamily="34" charset="0"/>
                </a:rPr>
                <a:t>Savings due to off-shoring and productivity increase</a:t>
              </a:r>
            </a:p>
          </p:txBody>
        </p:sp>
        <p:sp>
          <p:nvSpPr>
            <p:cNvPr id="1066" name="Rectangle 7"/>
            <p:cNvSpPr>
              <a:spLocks noChangeArrowheads="1"/>
            </p:cNvSpPr>
            <p:nvPr/>
          </p:nvSpPr>
          <p:spPr bwMode="auto">
            <a:xfrm>
              <a:off x="430305" y="2485932"/>
              <a:ext cx="8070849" cy="3387725"/>
            </a:xfrm>
            <a:prstGeom prst="rect">
              <a:avLst/>
            </a:prstGeom>
            <a:noFill/>
            <a:ln w="9525" algn="ctr">
              <a:solidFill>
                <a:srgbClr val="969696"/>
              </a:solidFill>
              <a:miter lim="800000"/>
              <a:headEnd/>
              <a:tailEnd/>
            </a:ln>
          </p:spPr>
          <p:txBody>
            <a:bodyPr wrap="none" anchor="ctr"/>
            <a:lstStyle/>
            <a:p>
              <a:pPr algn="ctr"/>
              <a:endParaRPr lang="en-US" sz="1800"/>
            </a:p>
          </p:txBody>
        </p:sp>
        <p:sp>
          <p:nvSpPr>
            <p:cNvPr id="1067" name="AutoShape 8"/>
            <p:cNvSpPr>
              <a:spLocks/>
            </p:cNvSpPr>
            <p:nvPr/>
          </p:nvSpPr>
          <p:spPr bwMode="auto">
            <a:xfrm>
              <a:off x="8185135" y="2922494"/>
              <a:ext cx="420839" cy="1533525"/>
            </a:xfrm>
            <a:prstGeom prst="rightBrace">
              <a:avLst>
                <a:gd name="adj1" fmla="val 17073"/>
                <a:gd name="adj2" fmla="val 50000"/>
              </a:avLst>
            </a:prstGeom>
            <a:noFill/>
            <a:ln w="9525">
              <a:solidFill>
                <a:srgbClr val="CC6600"/>
              </a:solidFill>
              <a:round/>
              <a:headEnd/>
              <a:tailEnd/>
            </a:ln>
          </p:spPr>
          <p:txBody>
            <a:bodyPr wrap="none" anchor="ctr"/>
            <a:lstStyle/>
            <a:p>
              <a:pPr algn="ctr"/>
              <a:endParaRPr lang="en-US" sz="1800"/>
            </a:p>
          </p:txBody>
        </p:sp>
      </p:grpSp>
      <p:sp>
        <p:nvSpPr>
          <p:cNvPr id="12" name="Rectangle 9"/>
          <p:cNvSpPr>
            <a:spLocks noChangeArrowheads="1"/>
          </p:cNvSpPr>
          <p:nvPr/>
        </p:nvSpPr>
        <p:spPr bwMode="auto">
          <a:xfrm>
            <a:off x="2979440" y="1682656"/>
            <a:ext cx="885483" cy="860425"/>
          </a:xfrm>
          <a:prstGeom prst="rect">
            <a:avLst/>
          </a:prstGeom>
          <a:solidFill>
            <a:srgbClr val="F2F1B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800" dirty="0">
                <a:latin typeface="Arial" charset="0"/>
              </a:rPr>
              <a:t>Flow Through Improvement–</a:t>
            </a:r>
          </a:p>
          <a:p>
            <a:pPr algn="ctr">
              <a:defRPr/>
            </a:pPr>
            <a:r>
              <a:rPr lang="en-US" sz="800" dirty="0">
                <a:solidFill>
                  <a:srgbClr val="A50021"/>
                </a:solidFill>
                <a:latin typeface="Arial" charset="0"/>
              </a:rPr>
              <a:t>5 Million USD</a:t>
            </a:r>
          </a:p>
        </p:txBody>
      </p:sp>
      <p:sp>
        <p:nvSpPr>
          <p:cNvPr id="13" name="Rectangle 10"/>
          <p:cNvSpPr>
            <a:spLocks noChangeArrowheads="1"/>
          </p:cNvSpPr>
          <p:nvPr/>
        </p:nvSpPr>
        <p:spPr bwMode="auto">
          <a:xfrm>
            <a:off x="3864923" y="1682656"/>
            <a:ext cx="913643" cy="860425"/>
          </a:xfrm>
          <a:prstGeom prst="rect">
            <a:avLst/>
          </a:prstGeom>
          <a:solidFill>
            <a:srgbClr val="F2F1B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800" dirty="0">
                <a:latin typeface="Arial" charset="0"/>
              </a:rPr>
              <a:t>Billing</a:t>
            </a:r>
          </a:p>
          <a:p>
            <a:pPr algn="ctr">
              <a:defRPr/>
            </a:pPr>
            <a:r>
              <a:rPr lang="en-US" sz="800" dirty="0">
                <a:latin typeface="Arial" charset="0"/>
              </a:rPr>
              <a:t>Production</a:t>
            </a:r>
          </a:p>
          <a:p>
            <a:pPr algn="ctr">
              <a:defRPr/>
            </a:pPr>
            <a:r>
              <a:rPr lang="en-US" sz="800" dirty="0">
                <a:latin typeface="Arial" charset="0"/>
              </a:rPr>
              <a:t>Support</a:t>
            </a:r>
          </a:p>
          <a:p>
            <a:pPr algn="ctr">
              <a:defRPr/>
            </a:pPr>
            <a:r>
              <a:rPr lang="en-US" sz="800" dirty="0">
                <a:latin typeface="Arial" charset="0"/>
              </a:rPr>
              <a:t>Improvement-</a:t>
            </a:r>
          </a:p>
          <a:p>
            <a:pPr algn="ctr">
              <a:defRPr/>
            </a:pPr>
            <a:r>
              <a:rPr lang="en-US" sz="800" dirty="0">
                <a:solidFill>
                  <a:srgbClr val="A50021"/>
                </a:solidFill>
                <a:latin typeface="Arial" charset="0"/>
              </a:rPr>
              <a:t>4 Million USD</a:t>
            </a:r>
          </a:p>
        </p:txBody>
      </p:sp>
      <p:sp>
        <p:nvSpPr>
          <p:cNvPr id="14" name="Rectangle 11"/>
          <p:cNvSpPr>
            <a:spLocks noChangeArrowheads="1"/>
          </p:cNvSpPr>
          <p:nvPr/>
        </p:nvSpPr>
        <p:spPr bwMode="auto">
          <a:xfrm>
            <a:off x="4759793" y="1682656"/>
            <a:ext cx="879225" cy="860425"/>
          </a:xfrm>
          <a:prstGeom prst="rect">
            <a:avLst/>
          </a:prstGeom>
          <a:solidFill>
            <a:srgbClr val="F2F1B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800" dirty="0">
                <a:latin typeface="Arial" charset="0"/>
              </a:rPr>
              <a:t>Business</a:t>
            </a:r>
          </a:p>
          <a:p>
            <a:pPr algn="ctr">
              <a:defRPr/>
            </a:pPr>
            <a:r>
              <a:rPr lang="en-US" sz="800" dirty="0">
                <a:latin typeface="Arial" charset="0"/>
              </a:rPr>
              <a:t>Process</a:t>
            </a:r>
          </a:p>
          <a:p>
            <a:pPr algn="ctr">
              <a:defRPr/>
            </a:pPr>
            <a:r>
              <a:rPr lang="en-US" sz="800" dirty="0">
                <a:latin typeface="Arial" charset="0"/>
              </a:rPr>
              <a:t>HiCap</a:t>
            </a:r>
          </a:p>
          <a:p>
            <a:pPr algn="ctr">
              <a:defRPr/>
            </a:pPr>
            <a:r>
              <a:rPr lang="en-US" sz="800" dirty="0">
                <a:latin typeface="Arial" charset="0"/>
              </a:rPr>
              <a:t>Provisioning-</a:t>
            </a:r>
          </a:p>
          <a:p>
            <a:pPr algn="ctr">
              <a:defRPr/>
            </a:pPr>
            <a:r>
              <a:rPr lang="en-US" sz="800" dirty="0">
                <a:solidFill>
                  <a:srgbClr val="A50021"/>
                </a:solidFill>
                <a:latin typeface="Arial" charset="0"/>
              </a:rPr>
              <a:t>6 Million USD</a:t>
            </a:r>
          </a:p>
          <a:p>
            <a:pPr algn="ctr">
              <a:defRPr/>
            </a:pPr>
            <a:r>
              <a:rPr lang="en-US" sz="800" dirty="0">
                <a:solidFill>
                  <a:srgbClr val="A50021"/>
                </a:solidFill>
                <a:latin typeface="Arial" charset="0"/>
              </a:rPr>
              <a:t>per annum</a:t>
            </a:r>
          </a:p>
        </p:txBody>
      </p:sp>
      <p:sp>
        <p:nvSpPr>
          <p:cNvPr id="15" name="Rectangle 12"/>
          <p:cNvSpPr>
            <a:spLocks noChangeArrowheads="1"/>
          </p:cNvSpPr>
          <p:nvPr/>
        </p:nvSpPr>
        <p:spPr bwMode="auto">
          <a:xfrm>
            <a:off x="5637454" y="1682656"/>
            <a:ext cx="885483" cy="860425"/>
          </a:xfrm>
          <a:prstGeom prst="rect">
            <a:avLst/>
          </a:prstGeom>
          <a:solidFill>
            <a:srgbClr val="F2F1B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800" dirty="0">
                <a:latin typeface="Arial" charset="0"/>
              </a:rPr>
              <a:t>Fallout</a:t>
            </a:r>
          </a:p>
          <a:p>
            <a:pPr algn="ctr">
              <a:defRPr/>
            </a:pPr>
            <a:r>
              <a:rPr lang="en-US" sz="800" dirty="0">
                <a:latin typeface="Arial" charset="0"/>
              </a:rPr>
              <a:t>Improvements</a:t>
            </a:r>
          </a:p>
          <a:p>
            <a:pPr algn="ctr">
              <a:defRPr/>
            </a:pPr>
            <a:r>
              <a:rPr lang="en-US" sz="800" dirty="0">
                <a:latin typeface="Arial" charset="0"/>
              </a:rPr>
              <a:t>(All Services)-</a:t>
            </a:r>
          </a:p>
          <a:p>
            <a:pPr algn="ctr">
              <a:defRPr/>
            </a:pPr>
            <a:r>
              <a:rPr lang="en-US" sz="800" dirty="0">
                <a:solidFill>
                  <a:srgbClr val="A50021"/>
                </a:solidFill>
                <a:latin typeface="Arial" charset="0"/>
              </a:rPr>
              <a:t>2.8 Million USD</a:t>
            </a:r>
          </a:p>
        </p:txBody>
      </p:sp>
      <p:sp>
        <p:nvSpPr>
          <p:cNvPr id="16" name="Rectangle 13"/>
          <p:cNvSpPr>
            <a:spLocks noChangeArrowheads="1"/>
          </p:cNvSpPr>
          <p:nvPr/>
        </p:nvSpPr>
        <p:spPr bwMode="auto">
          <a:xfrm>
            <a:off x="6522937" y="1682656"/>
            <a:ext cx="885483" cy="860425"/>
          </a:xfrm>
          <a:prstGeom prst="rect">
            <a:avLst/>
          </a:prstGeom>
          <a:solidFill>
            <a:srgbClr val="F2F1B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800" dirty="0">
                <a:latin typeface="Arial" charset="0"/>
              </a:rPr>
              <a:t>System</a:t>
            </a:r>
          </a:p>
          <a:p>
            <a:pPr algn="ctr">
              <a:defRPr/>
            </a:pPr>
            <a:r>
              <a:rPr lang="en-US" sz="800" dirty="0">
                <a:latin typeface="Arial" charset="0"/>
              </a:rPr>
              <a:t>Performance</a:t>
            </a:r>
          </a:p>
          <a:p>
            <a:pPr algn="ctr">
              <a:defRPr/>
            </a:pPr>
            <a:r>
              <a:rPr lang="en-US" sz="800" dirty="0">
                <a:latin typeface="Arial" charset="0"/>
              </a:rPr>
              <a:t>Improvements</a:t>
            </a:r>
          </a:p>
          <a:p>
            <a:pPr algn="ctr">
              <a:defRPr/>
            </a:pPr>
            <a:r>
              <a:rPr lang="en-US" sz="800" dirty="0">
                <a:latin typeface="Arial" charset="0"/>
              </a:rPr>
              <a:t>MIPS-</a:t>
            </a:r>
          </a:p>
          <a:p>
            <a:pPr algn="ctr">
              <a:defRPr/>
            </a:pPr>
            <a:r>
              <a:rPr lang="en-US" sz="800" dirty="0">
                <a:solidFill>
                  <a:srgbClr val="A50021"/>
                </a:solidFill>
                <a:latin typeface="Arial" charset="0"/>
              </a:rPr>
              <a:t>4 Million USD</a:t>
            </a:r>
          </a:p>
        </p:txBody>
      </p:sp>
      <p:sp>
        <p:nvSpPr>
          <p:cNvPr id="17" name="Rectangle 14"/>
          <p:cNvSpPr>
            <a:spLocks noChangeArrowheads="1"/>
          </p:cNvSpPr>
          <p:nvPr/>
        </p:nvSpPr>
        <p:spPr bwMode="auto">
          <a:xfrm>
            <a:off x="7409984" y="1682656"/>
            <a:ext cx="885483" cy="860425"/>
          </a:xfrm>
          <a:prstGeom prst="rect">
            <a:avLst/>
          </a:prstGeom>
          <a:solidFill>
            <a:srgbClr val="F2F1B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800" dirty="0">
                <a:latin typeface="Arial" charset="0"/>
              </a:rPr>
              <a:t>DSL Process Improvement-</a:t>
            </a:r>
          </a:p>
          <a:p>
            <a:pPr algn="ctr">
              <a:defRPr/>
            </a:pPr>
            <a:r>
              <a:rPr lang="en-US" sz="800" dirty="0">
                <a:solidFill>
                  <a:srgbClr val="A50021"/>
                </a:solidFill>
                <a:latin typeface="Arial" charset="0"/>
              </a:rPr>
              <a:t>3.5 Million USD</a:t>
            </a:r>
          </a:p>
        </p:txBody>
      </p:sp>
      <p:sp>
        <p:nvSpPr>
          <p:cNvPr id="1048" name="Line 31"/>
          <p:cNvSpPr>
            <a:spLocks noChangeShapeType="1"/>
          </p:cNvSpPr>
          <p:nvPr/>
        </p:nvSpPr>
        <p:spPr bwMode="auto">
          <a:xfrm>
            <a:off x="887413" y="1033462"/>
            <a:ext cx="298450" cy="0"/>
          </a:xfrm>
          <a:prstGeom prst="line">
            <a:avLst/>
          </a:prstGeom>
          <a:noFill/>
          <a:ln w="9525">
            <a:solidFill>
              <a:srgbClr val="A50021"/>
            </a:solidFill>
            <a:round/>
            <a:headEnd/>
            <a:tailEnd type="triangle" w="med" len="med"/>
          </a:ln>
        </p:spPr>
        <p:txBody>
          <a:bodyPr wrap="none" anchor="ctr"/>
          <a:lstStyle/>
          <a:p>
            <a:endParaRPr lang="en-US"/>
          </a:p>
        </p:txBody>
      </p:sp>
      <p:sp>
        <p:nvSpPr>
          <p:cNvPr id="46" name="Rectangle 34"/>
          <p:cNvSpPr>
            <a:spLocks noChangeArrowheads="1"/>
          </p:cNvSpPr>
          <p:nvPr/>
        </p:nvSpPr>
        <p:spPr bwMode="auto">
          <a:xfrm>
            <a:off x="2990391" y="687294"/>
            <a:ext cx="1777224" cy="922337"/>
          </a:xfrm>
          <a:prstGeom prst="rect">
            <a:avLst/>
          </a:prstGeom>
          <a:solidFill>
            <a:srgbClr val="D3F1FC"/>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lstStyle/>
          <a:p>
            <a:pPr marL="114300" indent="-114300">
              <a:defRPr/>
            </a:pPr>
            <a:r>
              <a:rPr lang="en-US" sz="900" b="1" dirty="0">
                <a:latin typeface="Arial" charset="0"/>
              </a:rPr>
              <a:t>Focus Areas</a:t>
            </a:r>
          </a:p>
          <a:p>
            <a:pPr marL="114300" indent="-114300">
              <a:buClr>
                <a:srgbClr val="4E84C4"/>
              </a:buClr>
              <a:buFontTx/>
              <a:buChar char="•"/>
              <a:defRPr/>
            </a:pPr>
            <a:r>
              <a:rPr lang="en-US" sz="900" dirty="0">
                <a:latin typeface="Arial" charset="0"/>
              </a:rPr>
              <a:t>Re-engineering Billing – 4P platform</a:t>
            </a:r>
          </a:p>
          <a:p>
            <a:pPr marL="114300" indent="-114300">
              <a:buClr>
                <a:srgbClr val="4E84C4"/>
              </a:buClr>
              <a:buFontTx/>
              <a:buChar char="•"/>
              <a:defRPr/>
            </a:pPr>
            <a:r>
              <a:rPr lang="en-US" sz="900" dirty="0">
                <a:latin typeface="Arial" charset="0"/>
              </a:rPr>
              <a:t>FCC Regulation</a:t>
            </a:r>
          </a:p>
          <a:p>
            <a:pPr marL="114300" indent="-114300">
              <a:buClr>
                <a:srgbClr val="4E84C4"/>
              </a:buClr>
              <a:buFontTx/>
              <a:buChar char="•"/>
              <a:defRPr/>
            </a:pPr>
            <a:r>
              <a:rPr lang="en-US" sz="900" dirty="0">
                <a:latin typeface="Arial" charset="0"/>
              </a:rPr>
              <a:t>Off-shoring</a:t>
            </a:r>
          </a:p>
        </p:txBody>
      </p:sp>
      <p:sp>
        <p:nvSpPr>
          <p:cNvPr id="47" name="Rectangle 35"/>
          <p:cNvSpPr>
            <a:spLocks noChangeArrowheads="1"/>
          </p:cNvSpPr>
          <p:nvPr/>
        </p:nvSpPr>
        <p:spPr bwMode="auto">
          <a:xfrm>
            <a:off x="4770744" y="687294"/>
            <a:ext cx="1761580" cy="922337"/>
          </a:xfrm>
          <a:prstGeom prst="rect">
            <a:avLst/>
          </a:prstGeom>
          <a:solidFill>
            <a:srgbClr val="D3F1FC"/>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lstStyle/>
          <a:p>
            <a:pPr marL="114300" indent="-114300">
              <a:defRPr/>
            </a:pPr>
            <a:r>
              <a:rPr lang="en-US" sz="900" b="1" dirty="0">
                <a:latin typeface="Arial" charset="0"/>
              </a:rPr>
              <a:t>Focus Areas</a:t>
            </a:r>
          </a:p>
          <a:p>
            <a:pPr marL="114300" indent="-114300">
              <a:buClr>
                <a:srgbClr val="4E84C4"/>
              </a:buClr>
              <a:buFontTx/>
              <a:buChar char="•"/>
              <a:defRPr/>
            </a:pPr>
            <a:r>
              <a:rPr lang="en-US" sz="900" dirty="0">
                <a:latin typeface="Arial" charset="0"/>
              </a:rPr>
              <a:t>Business Process Outsourcing</a:t>
            </a:r>
          </a:p>
          <a:p>
            <a:pPr marL="114300" indent="-114300">
              <a:buClr>
                <a:srgbClr val="4E84C4"/>
              </a:buClr>
              <a:buFontTx/>
              <a:buChar char="•"/>
              <a:defRPr/>
            </a:pPr>
            <a:r>
              <a:rPr lang="en-US" sz="900" dirty="0">
                <a:latin typeface="Arial" charset="0"/>
              </a:rPr>
              <a:t>Operational Efficiency</a:t>
            </a:r>
          </a:p>
        </p:txBody>
      </p:sp>
      <p:sp>
        <p:nvSpPr>
          <p:cNvPr id="48" name="Rectangle 36"/>
          <p:cNvSpPr>
            <a:spLocks noChangeArrowheads="1"/>
          </p:cNvSpPr>
          <p:nvPr/>
        </p:nvSpPr>
        <p:spPr bwMode="auto">
          <a:xfrm>
            <a:off x="6533888" y="687294"/>
            <a:ext cx="1772531" cy="922337"/>
          </a:xfrm>
          <a:prstGeom prst="rect">
            <a:avLst/>
          </a:prstGeom>
          <a:solidFill>
            <a:srgbClr val="D3F1FC"/>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lstStyle/>
          <a:p>
            <a:pPr marL="114300" indent="-114300">
              <a:defRPr/>
            </a:pPr>
            <a:r>
              <a:rPr lang="en-US" sz="900" b="1" dirty="0">
                <a:latin typeface="Arial" charset="0"/>
              </a:rPr>
              <a:t>Focus Areas</a:t>
            </a:r>
          </a:p>
          <a:p>
            <a:pPr marL="114300" indent="-114300">
              <a:buClr>
                <a:srgbClr val="4E84C4"/>
              </a:buClr>
              <a:buFontTx/>
              <a:buChar char="•"/>
              <a:defRPr/>
            </a:pPr>
            <a:r>
              <a:rPr lang="en-US" sz="900" dirty="0">
                <a:latin typeface="Arial" charset="0"/>
              </a:rPr>
              <a:t>Full ownership</a:t>
            </a:r>
          </a:p>
          <a:p>
            <a:pPr marL="114300" indent="-114300">
              <a:buClr>
                <a:srgbClr val="4E84C4"/>
              </a:buClr>
              <a:buFontTx/>
              <a:buChar char="•"/>
              <a:defRPr/>
            </a:pPr>
            <a:r>
              <a:rPr lang="en-US" sz="900" dirty="0">
                <a:latin typeface="Arial" charset="0"/>
              </a:rPr>
              <a:t>Process Optimization</a:t>
            </a:r>
          </a:p>
          <a:p>
            <a:pPr marL="114300" indent="-114300">
              <a:buClr>
                <a:srgbClr val="4E84C4"/>
              </a:buClr>
              <a:buFontTx/>
              <a:buChar char="•"/>
              <a:defRPr/>
            </a:pPr>
            <a:r>
              <a:rPr lang="en-US" sz="900" dirty="0">
                <a:latin typeface="Arial" charset="0"/>
              </a:rPr>
              <a:t>Infrastructure Optimization</a:t>
            </a:r>
          </a:p>
        </p:txBody>
      </p:sp>
      <p:sp>
        <p:nvSpPr>
          <p:cNvPr id="49" name="Rectangle 37"/>
          <p:cNvSpPr>
            <a:spLocks noChangeArrowheads="1"/>
          </p:cNvSpPr>
          <p:nvPr/>
        </p:nvSpPr>
        <p:spPr bwMode="auto">
          <a:xfrm>
            <a:off x="1222553" y="687294"/>
            <a:ext cx="1767837" cy="922337"/>
          </a:xfrm>
          <a:prstGeom prst="rect">
            <a:avLst/>
          </a:prstGeom>
          <a:solidFill>
            <a:srgbClr val="D3F1FC"/>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lstStyle/>
          <a:p>
            <a:pPr marL="114300" indent="-114300">
              <a:defRPr/>
            </a:pPr>
            <a:r>
              <a:rPr lang="en-US" sz="900" b="1" dirty="0">
                <a:latin typeface="Arial" charset="0"/>
              </a:rPr>
              <a:t>Focus Areas</a:t>
            </a:r>
          </a:p>
          <a:p>
            <a:pPr marL="114300" indent="-114300">
              <a:buClr>
                <a:srgbClr val="4E84C4"/>
              </a:buClr>
              <a:buFontTx/>
              <a:buChar char="•"/>
              <a:defRPr/>
            </a:pPr>
            <a:r>
              <a:rPr lang="en-US" sz="900" dirty="0">
                <a:latin typeface="Arial" charset="0"/>
              </a:rPr>
              <a:t>Transition</a:t>
            </a:r>
          </a:p>
          <a:p>
            <a:pPr marL="114300" indent="-114300">
              <a:buClr>
                <a:srgbClr val="4E84C4"/>
              </a:buClr>
              <a:buFontTx/>
              <a:buChar char="•"/>
              <a:defRPr/>
            </a:pPr>
            <a:r>
              <a:rPr lang="en-US" sz="900" dirty="0">
                <a:latin typeface="Arial" charset="0"/>
              </a:rPr>
              <a:t>Customizing Process</a:t>
            </a:r>
          </a:p>
          <a:p>
            <a:pPr marL="114300" indent="-114300">
              <a:buClr>
                <a:srgbClr val="4E84C4"/>
              </a:buClr>
              <a:buFontTx/>
              <a:buChar char="•"/>
              <a:defRPr/>
            </a:pPr>
            <a:r>
              <a:rPr lang="en-US" sz="900" dirty="0">
                <a:latin typeface="Arial" charset="0"/>
              </a:rPr>
              <a:t>Governance Model</a:t>
            </a:r>
          </a:p>
          <a:p>
            <a:pPr marL="114300" indent="-114300">
              <a:buClr>
                <a:srgbClr val="4E84C4"/>
              </a:buClr>
              <a:buFontTx/>
              <a:buChar char="•"/>
              <a:defRPr/>
            </a:pPr>
            <a:r>
              <a:rPr lang="en-US" sz="900" dirty="0">
                <a:latin typeface="Arial" charset="0"/>
              </a:rPr>
              <a:t>Productivity Increase </a:t>
            </a:r>
          </a:p>
        </p:txBody>
      </p:sp>
      <p:sp>
        <p:nvSpPr>
          <p:cNvPr id="1061" name="Rectangle 38"/>
          <p:cNvSpPr>
            <a:spLocks noChangeArrowheads="1"/>
          </p:cNvSpPr>
          <p:nvPr/>
        </p:nvSpPr>
        <p:spPr bwMode="auto">
          <a:xfrm>
            <a:off x="260350" y="825500"/>
            <a:ext cx="663575" cy="508000"/>
          </a:xfrm>
          <a:prstGeom prst="rect">
            <a:avLst/>
          </a:prstGeom>
          <a:solidFill>
            <a:schemeClr val="bg1"/>
          </a:solidFill>
          <a:ln w="9525">
            <a:noFill/>
            <a:miter lim="800000"/>
            <a:headEnd/>
            <a:tailEnd/>
          </a:ln>
        </p:spPr>
        <p:txBody>
          <a:bodyPr lIns="0" tIns="0" rIns="0" bIns="0">
            <a:spAutoFit/>
          </a:bodyPr>
          <a:lstStyle/>
          <a:p>
            <a:pPr algn="ctr"/>
            <a:r>
              <a:rPr lang="en-US" sz="1100" b="1">
                <a:solidFill>
                  <a:srgbClr val="0066CC"/>
                </a:solidFill>
                <a:cs typeface="Arial" pitchFamily="34" charset="0"/>
              </a:rPr>
              <a:t>ODC Level</a:t>
            </a:r>
          </a:p>
          <a:p>
            <a:pPr algn="ctr"/>
            <a:r>
              <a:rPr lang="en-US" sz="1100" b="1">
                <a:solidFill>
                  <a:srgbClr val="0066CC"/>
                </a:solidFill>
                <a:cs typeface="Arial" pitchFamily="34" charset="0"/>
              </a:rPr>
              <a:t>Initiatives</a:t>
            </a:r>
          </a:p>
        </p:txBody>
      </p:sp>
      <p:sp>
        <p:nvSpPr>
          <p:cNvPr id="51" name="Rectangle 50"/>
          <p:cNvSpPr/>
          <p:nvPr/>
        </p:nvSpPr>
        <p:spPr bwMode="auto">
          <a:xfrm>
            <a:off x="376238" y="5761037"/>
            <a:ext cx="8283575" cy="563563"/>
          </a:xfrm>
          <a:prstGeom prst="rect">
            <a:avLst/>
          </a:prstGeom>
          <a:solidFill>
            <a:srgbClr val="0069BE"/>
          </a:solidFill>
          <a:ln w="12700" cap="flat" cmpd="sng" algn="ctr">
            <a:noFill/>
            <a:prstDash val="solid"/>
            <a:round/>
            <a:headEnd type="none" w="med" len="med"/>
            <a:tailEnd type="none" w="med" len="med"/>
          </a:ln>
          <a:effectLst>
            <a:outerShdw blurRad="63500" dist="37357" dir="2700000" rotWithShape="0">
              <a:scrgbClr r="0" g="0" b="0"/>
            </a:outerShdw>
          </a:effectLst>
        </p:spPr>
        <p:txBody>
          <a:bodyPr anchor="ctr"/>
          <a:lstStyle/>
          <a:p>
            <a:pPr algn="ctr">
              <a:defRPr/>
            </a:pPr>
            <a:r>
              <a:rPr lang="en-US" sz="1200" b="1" dirty="0">
                <a:solidFill>
                  <a:srgbClr val="FFFFFF"/>
                </a:solidFill>
                <a:latin typeface="Arial"/>
              </a:rPr>
              <a:t>TCS Value Adds 	(Only Cost Savings)	              - 40 Million USD</a:t>
            </a:r>
          </a:p>
          <a:p>
            <a:pPr algn="ctr">
              <a:defRPr/>
            </a:pPr>
            <a:r>
              <a:rPr lang="en-US" sz="1200" b="1" dirty="0">
                <a:solidFill>
                  <a:srgbClr val="FFFFFF"/>
                </a:solidFill>
                <a:latin typeface="Arial"/>
              </a:rPr>
              <a:t> Total Savings 			               - 300 Million USD</a:t>
            </a:r>
          </a:p>
        </p:txBody>
      </p:sp>
      <p:sp>
        <p:nvSpPr>
          <p:cNvPr id="25"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56</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1295400" y="160337"/>
            <a:ext cx="7620000" cy="449263"/>
          </a:xfrm>
        </p:spPr>
        <p:txBody>
          <a:bodyPr vert="horz" lIns="91440" tIns="45720" rIns="91440" bIns="45720" rtlCol="0" anchor="ctr">
            <a:noAutofit/>
          </a:bodyPr>
          <a:lstStyle/>
          <a:p>
            <a:r>
              <a:rPr lang="en-US" dirty="0"/>
              <a:t>Application Improvements</a:t>
            </a:r>
          </a:p>
        </p:txBody>
      </p:sp>
      <p:sp>
        <p:nvSpPr>
          <p:cNvPr id="5" name="Rectangle 3"/>
          <p:cNvSpPr>
            <a:spLocks noChangeArrowheads="1"/>
          </p:cNvSpPr>
          <p:nvPr/>
        </p:nvSpPr>
        <p:spPr bwMode="auto">
          <a:xfrm>
            <a:off x="889000" y="1319213"/>
            <a:ext cx="2663825" cy="1017587"/>
          </a:xfrm>
          <a:prstGeom prst="rect">
            <a:avLst/>
          </a:prstGeom>
          <a:solidFill>
            <a:srgbClr val="B5E7FA"/>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lstStyle/>
          <a:p>
            <a:pPr marL="115888" indent="-115888">
              <a:lnSpc>
                <a:spcPct val="130000"/>
              </a:lnSpc>
              <a:buClr>
                <a:srgbClr val="4E84C4"/>
              </a:buClr>
              <a:defRPr/>
            </a:pPr>
            <a:r>
              <a:rPr lang="en-US" sz="1100" b="1" dirty="0">
                <a:latin typeface="Arial" charset="0"/>
              </a:rPr>
              <a:t>Vanilla Offshore Leverage</a:t>
            </a:r>
          </a:p>
          <a:p>
            <a:pPr marL="115888" indent="-115888">
              <a:lnSpc>
                <a:spcPct val="120000"/>
              </a:lnSpc>
              <a:buClr>
                <a:srgbClr val="4E84C4"/>
              </a:buClr>
              <a:buFont typeface="Arial" pitchFamily="34" charset="0"/>
              <a:buChar char="•"/>
              <a:defRPr/>
            </a:pPr>
            <a:r>
              <a:rPr lang="en-US" sz="1100" dirty="0">
                <a:latin typeface="Arial" charset="0"/>
              </a:rPr>
              <a:t>Offshore Transitioning &amp; 1-to-1 FTE mapping</a:t>
            </a:r>
          </a:p>
          <a:p>
            <a:pPr marL="115888" indent="-115888">
              <a:lnSpc>
                <a:spcPct val="120000"/>
              </a:lnSpc>
              <a:buClr>
                <a:srgbClr val="4E84C4"/>
              </a:buClr>
              <a:buFont typeface="Arial" pitchFamily="34" charset="0"/>
              <a:buChar char="•"/>
              <a:defRPr/>
            </a:pPr>
            <a:r>
              <a:rPr lang="en-US" sz="1100" dirty="0">
                <a:latin typeface="Arial" charset="0"/>
              </a:rPr>
              <a:t>Immediate savings of 30%</a:t>
            </a:r>
          </a:p>
        </p:txBody>
      </p:sp>
      <p:sp>
        <p:nvSpPr>
          <p:cNvPr id="6" name="Rectangle 4"/>
          <p:cNvSpPr>
            <a:spLocks noChangeArrowheads="1"/>
          </p:cNvSpPr>
          <p:nvPr/>
        </p:nvSpPr>
        <p:spPr bwMode="auto">
          <a:xfrm>
            <a:off x="889000" y="2459038"/>
            <a:ext cx="2663825" cy="1298575"/>
          </a:xfrm>
          <a:prstGeom prst="rect">
            <a:avLst/>
          </a:prstGeom>
          <a:solidFill>
            <a:srgbClr val="B5E7FA"/>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lstStyle/>
          <a:p>
            <a:pPr marL="115888" indent="-115888">
              <a:lnSpc>
                <a:spcPct val="130000"/>
              </a:lnSpc>
              <a:buClr>
                <a:srgbClr val="4E84C4"/>
              </a:buClr>
              <a:defRPr/>
            </a:pPr>
            <a:r>
              <a:rPr lang="en-US" sz="1100" b="1" dirty="0">
                <a:latin typeface="Arial" charset="0"/>
              </a:rPr>
              <a:t>Productivity Enhancements</a:t>
            </a:r>
          </a:p>
          <a:p>
            <a:pPr marL="115888" indent="-115888">
              <a:lnSpc>
                <a:spcPct val="130000"/>
              </a:lnSpc>
              <a:buClr>
                <a:srgbClr val="4E84C4"/>
              </a:buClr>
              <a:buFont typeface="Arial" pitchFamily="34" charset="0"/>
              <a:buChar char="•"/>
              <a:defRPr/>
            </a:pPr>
            <a:r>
              <a:rPr lang="en-US" sz="1100" dirty="0">
                <a:latin typeface="Arial" charset="0"/>
              </a:rPr>
              <a:t>Resource consolidation of 2:1</a:t>
            </a:r>
          </a:p>
          <a:p>
            <a:pPr marL="115888" indent="-115888">
              <a:lnSpc>
                <a:spcPct val="130000"/>
              </a:lnSpc>
              <a:buClr>
                <a:srgbClr val="4E84C4"/>
              </a:buClr>
              <a:buFont typeface="Arial" pitchFamily="34" charset="0"/>
              <a:buChar char="•"/>
              <a:defRPr/>
            </a:pPr>
            <a:r>
              <a:rPr lang="en-US" sz="1100" dirty="0">
                <a:solidFill>
                  <a:srgbClr val="C00000"/>
                </a:solidFill>
                <a:latin typeface="Arial" charset="0"/>
              </a:rPr>
              <a:t>100% reduction in resource cost</a:t>
            </a:r>
          </a:p>
          <a:p>
            <a:pPr marL="115888" indent="-115888">
              <a:lnSpc>
                <a:spcPct val="130000"/>
              </a:lnSpc>
              <a:buClr>
                <a:srgbClr val="4E84C4"/>
              </a:buClr>
              <a:buFont typeface="Arial" pitchFamily="34" charset="0"/>
              <a:buChar char="•"/>
              <a:defRPr/>
            </a:pPr>
            <a:r>
              <a:rPr lang="en-US" sz="1100" dirty="0">
                <a:solidFill>
                  <a:srgbClr val="C00000"/>
                </a:solidFill>
                <a:latin typeface="Arial" charset="0"/>
              </a:rPr>
              <a:t>Notional savings of $3.1M through automation &amp; re-engineering</a:t>
            </a:r>
          </a:p>
        </p:txBody>
      </p:sp>
      <p:sp>
        <p:nvSpPr>
          <p:cNvPr id="7" name="Rectangle 5"/>
          <p:cNvSpPr>
            <a:spLocks noChangeArrowheads="1"/>
          </p:cNvSpPr>
          <p:nvPr/>
        </p:nvSpPr>
        <p:spPr bwMode="auto">
          <a:xfrm>
            <a:off x="889000" y="3910013"/>
            <a:ext cx="2663825" cy="1125537"/>
          </a:xfrm>
          <a:prstGeom prst="rect">
            <a:avLst/>
          </a:prstGeom>
          <a:solidFill>
            <a:srgbClr val="B5E7FA"/>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lstStyle/>
          <a:p>
            <a:pPr marL="115888" indent="-115888">
              <a:lnSpc>
                <a:spcPct val="130000"/>
              </a:lnSpc>
              <a:buClr>
                <a:srgbClr val="4E84C4"/>
              </a:buClr>
              <a:defRPr/>
            </a:pPr>
            <a:r>
              <a:rPr lang="en-US" sz="1100" b="1" dirty="0">
                <a:latin typeface="Arial" charset="0"/>
              </a:rPr>
              <a:t>Performance Enhancements</a:t>
            </a:r>
          </a:p>
          <a:p>
            <a:pPr marL="115888" indent="-115888">
              <a:lnSpc>
                <a:spcPct val="130000"/>
              </a:lnSpc>
              <a:buClr>
                <a:srgbClr val="4E84C4"/>
              </a:buClr>
              <a:buFont typeface="Arial" pitchFamily="34" charset="0"/>
              <a:buChar char="•"/>
              <a:defRPr/>
            </a:pPr>
            <a:r>
              <a:rPr lang="en-US" sz="1100" dirty="0">
                <a:latin typeface="Arial" charset="0"/>
              </a:rPr>
              <a:t>Process cycle time reduction</a:t>
            </a:r>
          </a:p>
          <a:p>
            <a:pPr marL="115888" indent="-115888">
              <a:lnSpc>
                <a:spcPct val="130000"/>
              </a:lnSpc>
              <a:buClr>
                <a:srgbClr val="4E84C4"/>
              </a:buClr>
              <a:buFont typeface="Arial" pitchFamily="34" charset="0"/>
              <a:buChar char="•"/>
              <a:defRPr/>
            </a:pPr>
            <a:r>
              <a:rPr lang="en-US" sz="1100" dirty="0">
                <a:latin typeface="Arial" charset="0"/>
              </a:rPr>
              <a:t>Business Feature enhancements</a:t>
            </a:r>
          </a:p>
          <a:p>
            <a:pPr marL="115888" indent="-115888">
              <a:lnSpc>
                <a:spcPct val="130000"/>
              </a:lnSpc>
              <a:buClr>
                <a:srgbClr val="4E84C4"/>
              </a:buClr>
              <a:buFont typeface="Arial" pitchFamily="34" charset="0"/>
              <a:buChar char="•"/>
              <a:defRPr/>
            </a:pPr>
            <a:r>
              <a:rPr lang="en-US" sz="1100" dirty="0">
                <a:solidFill>
                  <a:srgbClr val="C00000"/>
                </a:solidFill>
                <a:latin typeface="Arial" charset="0"/>
              </a:rPr>
              <a:t>Notional savings of $3.8M</a:t>
            </a:r>
          </a:p>
        </p:txBody>
      </p:sp>
      <p:sp>
        <p:nvSpPr>
          <p:cNvPr id="70669" name="Line 6"/>
          <p:cNvSpPr>
            <a:spLocks noChangeShapeType="1"/>
          </p:cNvSpPr>
          <p:nvPr/>
        </p:nvSpPr>
        <p:spPr bwMode="auto">
          <a:xfrm>
            <a:off x="736600" y="1319213"/>
            <a:ext cx="0" cy="3733800"/>
          </a:xfrm>
          <a:prstGeom prst="line">
            <a:avLst/>
          </a:prstGeom>
          <a:noFill/>
          <a:ln w="28575">
            <a:solidFill>
              <a:srgbClr val="A50021"/>
            </a:solidFill>
            <a:round/>
            <a:headEnd/>
            <a:tailEnd type="triangle" w="med" len="med"/>
          </a:ln>
        </p:spPr>
        <p:txBody>
          <a:bodyPr wrap="none" anchor="ctr"/>
          <a:lstStyle/>
          <a:p>
            <a:endParaRPr lang="en-US"/>
          </a:p>
        </p:txBody>
      </p:sp>
      <p:pic>
        <p:nvPicPr>
          <p:cNvPr id="70670" name="Picture 7"/>
          <p:cNvPicPr>
            <a:picLocks noChangeAspect="1" noChangeArrowheads="1"/>
          </p:cNvPicPr>
          <p:nvPr/>
        </p:nvPicPr>
        <p:blipFill>
          <a:blip r:embed="rId2" cstate="print"/>
          <a:srcRect/>
          <a:stretch>
            <a:fillRect/>
          </a:stretch>
        </p:blipFill>
        <p:spPr bwMode="auto">
          <a:xfrm>
            <a:off x="3651250" y="1949450"/>
            <a:ext cx="4675188" cy="3103563"/>
          </a:xfrm>
          <a:prstGeom prst="rect">
            <a:avLst/>
          </a:prstGeom>
          <a:noFill/>
          <a:ln w="9525" algn="ctr">
            <a:noFill/>
            <a:miter lim="800000"/>
            <a:headEnd/>
            <a:tailEnd/>
          </a:ln>
        </p:spPr>
      </p:pic>
      <p:sp>
        <p:nvSpPr>
          <p:cNvPr id="10" name="Rectangle 8"/>
          <p:cNvSpPr>
            <a:spLocks noChangeArrowheads="1"/>
          </p:cNvSpPr>
          <p:nvPr/>
        </p:nvSpPr>
        <p:spPr bwMode="auto">
          <a:xfrm>
            <a:off x="3641819" y="1319213"/>
            <a:ext cx="4678362" cy="533400"/>
          </a:xfrm>
          <a:prstGeom prst="rect">
            <a:avLst/>
          </a:prstGeom>
          <a:solidFill>
            <a:srgbClr val="B5E7FA"/>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lstStyle/>
          <a:p>
            <a:pPr marL="58738" indent="-1588" algn="ctr">
              <a:lnSpc>
                <a:spcPct val="120000"/>
              </a:lnSpc>
              <a:defRPr/>
            </a:pPr>
            <a:r>
              <a:rPr lang="en-US" sz="1100" b="1" dirty="0">
                <a:latin typeface="Arial" charset="0"/>
              </a:rPr>
              <a:t>Every dimension of the billing system has been systematically addressed and improved</a:t>
            </a:r>
          </a:p>
        </p:txBody>
      </p:sp>
      <p:sp>
        <p:nvSpPr>
          <p:cNvPr id="11" name="Rectangle 10"/>
          <p:cNvSpPr/>
          <p:nvPr/>
        </p:nvSpPr>
        <p:spPr bwMode="auto">
          <a:xfrm>
            <a:off x="376238" y="5702300"/>
            <a:ext cx="8283575" cy="563563"/>
          </a:xfrm>
          <a:prstGeom prst="rect">
            <a:avLst/>
          </a:prstGeom>
          <a:solidFill>
            <a:srgbClr val="4E84C4"/>
          </a:solidFill>
          <a:ln w="12700" cap="flat" cmpd="sng" algn="ctr">
            <a:noFill/>
            <a:prstDash val="solid"/>
            <a:round/>
            <a:headEnd type="none" w="med" len="med"/>
            <a:tailEnd type="none" w="med" len="med"/>
          </a:ln>
          <a:effectLst>
            <a:outerShdw blurRad="63500" dist="37357" dir="2700000" rotWithShape="0">
              <a:scrgbClr r="0" g="0" b="0"/>
            </a:outerShdw>
          </a:effectLst>
        </p:spPr>
        <p:txBody>
          <a:bodyPr anchor="ctr"/>
          <a:lstStyle/>
          <a:p>
            <a:pPr algn="ctr">
              <a:defRPr/>
            </a:pPr>
            <a:r>
              <a:rPr lang="en-US" sz="1200" b="1" dirty="0">
                <a:solidFill>
                  <a:srgbClr val="FFFFFF"/>
                </a:solidFill>
                <a:latin typeface="Arial"/>
              </a:rPr>
              <a:t>TCS has reduced overall bill cycle time by 30%. Consolidated cost savings for this system are $6.9M per year today</a:t>
            </a:r>
          </a:p>
        </p:txBody>
      </p:sp>
      <p:sp>
        <p:nvSpPr>
          <p:cNvPr id="12"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57</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91" name="Rectangle 15"/>
          <p:cNvSpPr>
            <a:spLocks noChangeArrowheads="1"/>
          </p:cNvSpPr>
          <p:nvPr/>
        </p:nvSpPr>
        <p:spPr bwMode="auto">
          <a:xfrm>
            <a:off x="292100" y="2971800"/>
            <a:ext cx="8851900" cy="541338"/>
          </a:xfrm>
          <a:prstGeom prst="rect">
            <a:avLst/>
          </a:prstGeom>
          <a:noFill/>
          <a:ln w="9525">
            <a:noFill/>
            <a:miter lim="800000"/>
            <a:headEnd/>
            <a:tailEnd/>
          </a:ln>
          <a:effectLst/>
        </p:spPr>
        <p:txBody>
          <a:bodyPr anchor="ctr"/>
          <a:lstStyle/>
          <a:p>
            <a:r>
              <a:rPr lang="en-US" sz="2400" b="1" dirty="0" smtClean="0">
                <a:solidFill>
                  <a:prstClr val="white"/>
                </a:solidFill>
                <a:latin typeface="Myriad Pro"/>
              </a:rPr>
              <a:t>Case Study</a:t>
            </a:r>
            <a:r>
              <a:rPr lang="en-US" sz="2400" dirty="0" smtClean="0">
                <a:solidFill>
                  <a:prstClr val="black"/>
                </a:solidFill>
                <a:latin typeface="Myriad Pro"/>
              </a:rPr>
              <a:t/>
            </a:r>
            <a:br>
              <a:rPr lang="en-US" sz="2400" dirty="0" smtClean="0">
                <a:solidFill>
                  <a:prstClr val="black"/>
                </a:solidFill>
                <a:latin typeface="Myriad Pro"/>
              </a:rPr>
            </a:br>
            <a:r>
              <a:rPr lang="en-US" sz="2400" dirty="0" smtClean="0">
                <a:solidFill>
                  <a:prstClr val="white"/>
                </a:solidFill>
                <a:latin typeface="Myriad Pro"/>
              </a:rPr>
              <a:t>Leading Telecom Services provider in Kingdom of Saudi Arabia</a:t>
            </a:r>
            <a:endParaRPr lang="en-US" sz="2400" b="1" dirty="0" smtClean="0">
              <a:solidFill>
                <a:prstClr val="white"/>
              </a:solidFill>
              <a:latin typeface="Myriad Pro"/>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1295400" y="152400"/>
            <a:ext cx="7467600" cy="448521"/>
          </a:xfrm>
        </p:spPr>
        <p:txBody>
          <a:bodyPr>
            <a:noAutofit/>
          </a:bodyPr>
          <a:lstStyle/>
          <a:p>
            <a:pPr eaLnBrk="1" hangingPunct="1"/>
            <a:r>
              <a:rPr lang="en-US" dirty="0" smtClean="0"/>
              <a:t>Relationship Overview</a:t>
            </a:r>
          </a:p>
        </p:txBody>
      </p:sp>
      <p:grpSp>
        <p:nvGrpSpPr>
          <p:cNvPr id="2" name="Group 7"/>
          <p:cNvGrpSpPr>
            <a:grpSpLocks/>
          </p:cNvGrpSpPr>
          <p:nvPr/>
        </p:nvGrpSpPr>
        <p:grpSpPr bwMode="auto">
          <a:xfrm>
            <a:off x="1295400" y="1219200"/>
            <a:ext cx="6897688" cy="3387439"/>
            <a:chOff x="1021976" y="1802506"/>
            <a:chExt cx="6898344" cy="3387261"/>
          </a:xfrm>
        </p:grpSpPr>
        <p:sp>
          <p:nvSpPr>
            <p:cNvPr id="7" name="Round Diagonal Corner Rectangle 6"/>
            <p:cNvSpPr/>
            <p:nvPr/>
          </p:nvSpPr>
          <p:spPr bwMode="auto">
            <a:xfrm rot="10800000">
              <a:off x="1021976" y="4087108"/>
              <a:ext cx="6898344" cy="1102659"/>
            </a:xfrm>
            <a:prstGeom prst="round2DiagRect">
              <a:avLst>
                <a:gd name="adj1" fmla="val 50000"/>
                <a:gd name="adj2" fmla="val 0"/>
              </a:avLst>
            </a:prstGeom>
            <a:solidFill>
              <a:srgbClr val="6CCFF6"/>
            </a:solidFill>
            <a:ln w="12700" cap="flat" cmpd="sng" algn="ctr">
              <a:solidFill>
                <a:srgbClr val="969696"/>
              </a:solidFill>
              <a:prstDash val="solid"/>
              <a:round/>
              <a:headEnd type="none" w="med" len="med"/>
              <a:tailEnd type="none" w="med" len="med"/>
            </a:ln>
            <a:effectLst/>
            <a:scene3d>
              <a:camera prst="orthographicFront">
                <a:rot lat="0" lon="0" rev="0"/>
              </a:camera>
              <a:lightRig rig="balanced" dir="t">
                <a:rot lat="0" lon="0" rev="8700000"/>
              </a:lightRig>
            </a:scene3d>
            <a:sp3d>
              <a:bevelT w="190500" h="38100"/>
            </a:sp3d>
          </p:spPr>
          <p:txBody>
            <a:bodyPr lIns="45720" rIns="45720"/>
            <a:lstStyle/>
            <a:p>
              <a:pPr marL="174625" indent="-174625">
                <a:buClr>
                  <a:srgbClr val="4E84C4"/>
                </a:buClr>
                <a:buFont typeface="Arial" pitchFamily="34" charset="0"/>
                <a:buChar char="•"/>
                <a:defRPr/>
              </a:pPr>
              <a:endParaRPr lang="en-US" dirty="0">
                <a:latin typeface="Arial" charset="0"/>
              </a:endParaRPr>
            </a:p>
          </p:txBody>
        </p:sp>
        <p:sp>
          <p:nvSpPr>
            <p:cNvPr id="6" name="Round Diagonal Corner Rectangle 5"/>
            <p:cNvSpPr/>
            <p:nvPr/>
          </p:nvSpPr>
          <p:spPr bwMode="auto">
            <a:xfrm>
              <a:off x="1021976" y="1802506"/>
              <a:ext cx="6898344" cy="1102659"/>
            </a:xfrm>
            <a:prstGeom prst="round2DiagRect">
              <a:avLst>
                <a:gd name="adj1" fmla="val 50000"/>
                <a:gd name="adj2" fmla="val 0"/>
              </a:avLst>
            </a:prstGeom>
            <a:solidFill>
              <a:srgbClr val="6CCFF6"/>
            </a:solidFill>
            <a:ln w="12700" cap="flat" cmpd="sng" algn="ctr">
              <a:solidFill>
                <a:srgbClr val="969696"/>
              </a:solidFill>
              <a:prstDash val="solid"/>
              <a:round/>
              <a:headEnd type="none" w="med" len="med"/>
              <a:tailEnd type="none" w="med" len="med"/>
            </a:ln>
            <a:effectLst/>
            <a:scene3d>
              <a:camera prst="orthographicFront">
                <a:rot lat="0" lon="0" rev="0"/>
              </a:camera>
              <a:lightRig rig="balanced" dir="t">
                <a:rot lat="0" lon="0" rev="8700000"/>
              </a:lightRig>
            </a:scene3d>
            <a:sp3d>
              <a:bevelT w="190500" h="38100"/>
            </a:sp3d>
          </p:spPr>
          <p:txBody>
            <a:bodyPr lIns="45720" rIns="45720"/>
            <a:lstStyle/>
            <a:p>
              <a:pPr marL="174625" indent="-174625">
                <a:buClr>
                  <a:srgbClr val="4E84C4"/>
                </a:buClr>
                <a:buFont typeface="Arial" pitchFamily="34" charset="0"/>
                <a:buChar char="•"/>
                <a:defRPr/>
              </a:pPr>
              <a:endParaRPr lang="en-US" dirty="0">
                <a:latin typeface="Arial" charset="0"/>
              </a:endParaRPr>
            </a:p>
          </p:txBody>
        </p:sp>
        <p:sp>
          <p:nvSpPr>
            <p:cNvPr id="5" name="Round Diagonal Corner Rectangle 4"/>
            <p:cNvSpPr/>
            <p:nvPr/>
          </p:nvSpPr>
          <p:spPr bwMode="auto">
            <a:xfrm>
              <a:off x="1156447" y="1896037"/>
              <a:ext cx="6629402" cy="3186952"/>
            </a:xfrm>
            <a:prstGeom prst="round2DiagRect">
              <a:avLst>
                <a:gd name="adj1" fmla="val 14602"/>
                <a:gd name="adj2" fmla="val 0"/>
              </a:avLst>
            </a:prstGeom>
            <a:solidFill>
              <a:srgbClr val="C4ECFB"/>
            </a:solidFill>
            <a:ln w="12700" cap="flat" cmpd="sng" algn="ctr">
              <a:solidFill>
                <a:srgbClr val="969696"/>
              </a:solidFill>
              <a:prstDash val="solid"/>
              <a:round/>
              <a:headEnd type="none" w="med" len="med"/>
              <a:tailEnd type="none" w="med" len="med"/>
            </a:ln>
            <a:effectLst/>
            <a:scene3d>
              <a:camera prst="orthographicFront">
                <a:rot lat="0" lon="0" rev="0"/>
              </a:camera>
              <a:lightRig rig="balanced" dir="t">
                <a:rot lat="0" lon="0" rev="8700000"/>
              </a:lightRig>
            </a:scene3d>
            <a:sp3d>
              <a:bevelT w="190500" h="38100"/>
            </a:sp3d>
          </p:spPr>
          <p:txBody>
            <a:bodyPr lIns="45720" rIns="45720"/>
            <a:lstStyle/>
            <a:p>
              <a:pPr marL="174625" indent="-174625">
                <a:buClr>
                  <a:srgbClr val="4E84C4"/>
                </a:buClr>
                <a:buFont typeface="Arial" pitchFamily="34" charset="0"/>
                <a:buChar char="•"/>
                <a:defRPr/>
              </a:pPr>
              <a:r>
                <a:rPr lang="en-US" sz="1600" dirty="0" smtClean="0">
                  <a:latin typeface="Arial" charset="0"/>
                </a:rPr>
                <a:t>The relationship has started in June 2006</a:t>
              </a:r>
            </a:p>
            <a:p>
              <a:pPr marL="174625" indent="-174625">
                <a:buClr>
                  <a:srgbClr val="4E84C4"/>
                </a:buClr>
                <a:buFont typeface="Arial" pitchFamily="34" charset="0"/>
                <a:buChar char="•"/>
                <a:defRPr/>
              </a:pPr>
              <a:r>
                <a:rPr lang="en-US" sz="1600" dirty="0" smtClean="0">
                  <a:latin typeface="Arial" charset="0"/>
                </a:rPr>
                <a:t>The project kicked-off with a Large Systems Integration project which covered implementation of Billing and Customer Care functions in a new architecture and integrated environment. TCS is the sole system integrator with Convergys and Oracle Inc. as vendor partners to TCS.</a:t>
              </a:r>
            </a:p>
            <a:p>
              <a:pPr marL="174625" indent="-174625">
                <a:buClr>
                  <a:srgbClr val="4E84C4"/>
                </a:buClr>
                <a:buFont typeface="Arial" pitchFamily="34" charset="0"/>
                <a:buChar char="•"/>
                <a:defRPr/>
              </a:pPr>
              <a:r>
                <a:rPr lang="en-US" sz="1600" dirty="0" smtClean="0">
                  <a:latin typeface="Arial" charset="0"/>
                </a:rPr>
                <a:t>Approximately 40 systems were integrated and 220+ transactions were developed to deliver the solution</a:t>
              </a:r>
            </a:p>
            <a:p>
              <a:pPr marL="174625" indent="-174625">
                <a:buClr>
                  <a:srgbClr val="4E84C4"/>
                </a:buClr>
                <a:buFont typeface="Arial" pitchFamily="34" charset="0"/>
                <a:buChar char="•"/>
                <a:defRPr/>
              </a:pPr>
              <a:r>
                <a:rPr lang="en-US" sz="1600" dirty="0" smtClean="0">
                  <a:latin typeface="Arial" charset="0"/>
                </a:rPr>
                <a:t>This helped client to attain its vision of continuing to be the largest mobile network with customer-centric and profitable services and to nurture best in class customer service processes at the same time.</a:t>
              </a:r>
              <a:endParaRPr lang="en-US" sz="1600" dirty="0">
                <a:latin typeface="Arial" charset="0"/>
              </a:endParaRPr>
            </a:p>
          </p:txBody>
        </p:sp>
      </p:grpSp>
      <p:sp>
        <p:nvSpPr>
          <p:cNvPr id="8"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59</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725" y="161079"/>
            <a:ext cx="8753475" cy="448521"/>
          </a:xfrm>
        </p:spPr>
        <p:txBody>
          <a:bodyPr>
            <a:noAutofit/>
          </a:bodyPr>
          <a:lstStyle/>
          <a:p>
            <a:r>
              <a:rPr lang="en-US" dirty="0"/>
              <a:t>OSS/BSS - Spread of Offerings </a:t>
            </a:r>
          </a:p>
        </p:txBody>
      </p:sp>
      <p:sp>
        <p:nvSpPr>
          <p:cNvPr id="5" name="Oval 2"/>
          <p:cNvSpPr>
            <a:spLocks noChangeArrowheads="1"/>
          </p:cNvSpPr>
          <p:nvPr/>
        </p:nvSpPr>
        <p:spPr bwMode="auto">
          <a:xfrm>
            <a:off x="6035106" y="935702"/>
            <a:ext cx="1803400" cy="1625600"/>
          </a:xfrm>
          <a:prstGeom prst="ellipse">
            <a:avLst/>
          </a:prstGeom>
          <a:solidFill>
            <a:srgbClr val="6CCFF6"/>
          </a:solidFill>
          <a:ln w="12700" cap="flat" cmpd="sng" algn="ctr">
            <a:noFill/>
            <a:prstDash val="solid"/>
            <a:round/>
            <a:headEnd type="none" w="med" len="med"/>
            <a:tailEnd type="none" w="med" len="med"/>
          </a:ln>
          <a:effectLst/>
          <a:scene3d>
            <a:camera prst="orthographicFront">
              <a:rot lat="0" lon="0" rev="0"/>
            </a:camera>
            <a:lightRig rig="balanced" dir="t">
              <a:rot lat="0" lon="0" rev="8700000"/>
            </a:lightRig>
          </a:scene3d>
          <a:sp3d>
            <a:bevelT w="190500" h="38100"/>
          </a:sp3d>
        </p:spPr>
        <p:txBody>
          <a:bodyPr wrap="none" anchor="ctr"/>
          <a:lstStyle/>
          <a:p>
            <a:pPr algn="ctr" eaLnBrk="0" hangingPunct="0">
              <a:buFontTx/>
              <a:buChar char="•"/>
              <a:defRPr/>
            </a:pPr>
            <a:r>
              <a:rPr lang="pt-BR" sz="1400" dirty="0">
                <a:latin typeface="Calibri" pitchFamily="34" charset="0"/>
              </a:rPr>
              <a:t> Arch Definiton</a:t>
            </a:r>
          </a:p>
          <a:p>
            <a:pPr algn="ctr" eaLnBrk="0" hangingPunct="0">
              <a:buFontTx/>
              <a:buChar char="•"/>
              <a:defRPr/>
            </a:pPr>
            <a:r>
              <a:rPr lang="pt-BR" sz="1400" dirty="0">
                <a:latin typeface="Calibri" pitchFamily="34" charset="0"/>
              </a:rPr>
              <a:t> Sys Integration</a:t>
            </a:r>
          </a:p>
          <a:p>
            <a:pPr algn="ctr" eaLnBrk="0" hangingPunct="0">
              <a:buFontTx/>
              <a:buChar char="•"/>
              <a:defRPr/>
            </a:pPr>
            <a:r>
              <a:rPr lang="pt-BR" sz="1400" dirty="0">
                <a:latin typeface="Calibri" pitchFamily="34" charset="0"/>
              </a:rPr>
              <a:t> Upgrade &amp; </a:t>
            </a:r>
          </a:p>
          <a:p>
            <a:pPr algn="ctr" eaLnBrk="0" hangingPunct="0">
              <a:defRPr/>
            </a:pPr>
            <a:r>
              <a:rPr lang="pt-BR" sz="1400" dirty="0">
                <a:latin typeface="Calibri" pitchFamily="34" charset="0"/>
              </a:rPr>
              <a:t>  Migration</a:t>
            </a:r>
          </a:p>
          <a:p>
            <a:pPr algn="ctr" eaLnBrk="0" hangingPunct="0">
              <a:buFontTx/>
              <a:buChar char="•"/>
              <a:defRPr/>
            </a:pPr>
            <a:r>
              <a:rPr lang="pt-BR" sz="1400" dirty="0">
                <a:latin typeface="Calibri" pitchFamily="34" charset="0"/>
              </a:rPr>
              <a:t> Implementation</a:t>
            </a:r>
          </a:p>
          <a:p>
            <a:pPr algn="ctr" eaLnBrk="0" hangingPunct="0">
              <a:buFontTx/>
              <a:buChar char="•"/>
              <a:defRPr/>
            </a:pPr>
            <a:r>
              <a:rPr lang="pt-BR" sz="1400" dirty="0">
                <a:latin typeface="Calibri" pitchFamily="34" charset="0"/>
              </a:rPr>
              <a:t> ADM</a:t>
            </a:r>
            <a:endParaRPr lang="en-US" sz="1400" dirty="0">
              <a:latin typeface="Calibri" pitchFamily="34" charset="0"/>
            </a:endParaRPr>
          </a:p>
        </p:txBody>
      </p:sp>
      <p:sp>
        <p:nvSpPr>
          <p:cNvPr id="6" name="Oval 5"/>
          <p:cNvSpPr>
            <a:spLocks noChangeArrowheads="1"/>
          </p:cNvSpPr>
          <p:nvPr/>
        </p:nvSpPr>
        <p:spPr bwMode="auto">
          <a:xfrm>
            <a:off x="1901753" y="1071184"/>
            <a:ext cx="1728788" cy="1647825"/>
          </a:xfrm>
          <a:prstGeom prst="ellipse">
            <a:avLst/>
          </a:prstGeom>
          <a:solidFill>
            <a:srgbClr val="BBB1A5"/>
          </a:solidFill>
          <a:ln w="12700" cap="flat" cmpd="sng" algn="ctr">
            <a:solidFill>
              <a:srgbClr val="969696"/>
            </a:solidFill>
            <a:prstDash val="solid"/>
            <a:round/>
            <a:headEnd type="none" w="med" len="med"/>
            <a:tailEnd type="none" w="med" len="med"/>
          </a:ln>
          <a:effectLst/>
          <a:scene3d>
            <a:camera prst="orthographicFront">
              <a:rot lat="0" lon="0" rev="0"/>
            </a:camera>
            <a:lightRig rig="balanced" dir="t">
              <a:rot lat="0" lon="0" rev="8700000"/>
            </a:lightRig>
          </a:scene3d>
          <a:sp3d>
            <a:bevelT w="190500" h="38100"/>
          </a:sp3d>
        </p:spPr>
        <p:txBody>
          <a:bodyPr wrap="none" anchor="ctr"/>
          <a:lstStyle/>
          <a:p>
            <a:pPr algn="ctr" eaLnBrk="0" hangingPunct="0">
              <a:buFontTx/>
              <a:buChar char="•"/>
              <a:defRPr/>
            </a:pPr>
            <a:r>
              <a:rPr lang="pt-BR" sz="1400" dirty="0">
                <a:latin typeface="Calibri" pitchFamily="34" charset="0"/>
              </a:rPr>
              <a:t> Billing</a:t>
            </a:r>
          </a:p>
          <a:p>
            <a:pPr algn="ctr" eaLnBrk="0" hangingPunct="0">
              <a:buFontTx/>
              <a:buChar char="•"/>
              <a:defRPr/>
            </a:pPr>
            <a:r>
              <a:rPr lang="pt-BR" sz="1400" dirty="0">
                <a:latin typeface="Calibri" pitchFamily="34" charset="0"/>
              </a:rPr>
              <a:t> Systems Mgmt</a:t>
            </a:r>
          </a:p>
          <a:p>
            <a:pPr algn="ctr" eaLnBrk="0" hangingPunct="0">
              <a:buFontTx/>
              <a:buChar char="•"/>
              <a:defRPr/>
            </a:pPr>
            <a:r>
              <a:rPr lang="pt-BR" sz="1400" dirty="0">
                <a:latin typeface="Calibri" pitchFamily="34" charset="0"/>
              </a:rPr>
              <a:t> Maintainance </a:t>
            </a:r>
          </a:p>
          <a:p>
            <a:pPr algn="ctr" eaLnBrk="0" hangingPunct="0">
              <a:defRPr/>
            </a:pPr>
            <a:r>
              <a:rPr lang="pt-BR" sz="1400" dirty="0">
                <a:latin typeface="Calibri" pitchFamily="34" charset="0"/>
              </a:rPr>
              <a:t>&amp;  Enhancement</a:t>
            </a:r>
          </a:p>
          <a:p>
            <a:pPr algn="ctr" eaLnBrk="0" hangingPunct="0">
              <a:buFontTx/>
              <a:buChar char="•"/>
              <a:defRPr/>
            </a:pPr>
            <a:r>
              <a:rPr lang="pt-BR" sz="1400" dirty="0">
                <a:latin typeface="Calibri" pitchFamily="34" charset="0"/>
              </a:rPr>
              <a:t> Performance </a:t>
            </a:r>
          </a:p>
          <a:p>
            <a:pPr algn="ctr" eaLnBrk="0" hangingPunct="0">
              <a:defRPr/>
            </a:pPr>
            <a:r>
              <a:rPr lang="pt-BR" sz="1400" dirty="0">
                <a:latin typeface="Calibri" pitchFamily="34" charset="0"/>
              </a:rPr>
              <a:t>  Management</a:t>
            </a:r>
            <a:endParaRPr lang="en-US" sz="1400" dirty="0">
              <a:latin typeface="Calibri" pitchFamily="34" charset="0"/>
            </a:endParaRPr>
          </a:p>
        </p:txBody>
      </p:sp>
      <p:sp>
        <p:nvSpPr>
          <p:cNvPr id="7" name="AutoShape 8"/>
          <p:cNvSpPr>
            <a:spLocks noChangeArrowheads="1"/>
          </p:cNvSpPr>
          <p:nvPr/>
        </p:nvSpPr>
        <p:spPr bwMode="auto">
          <a:xfrm>
            <a:off x="5061968" y="1367502"/>
            <a:ext cx="1182688" cy="1081087"/>
          </a:xfrm>
          <a:custGeom>
            <a:avLst/>
            <a:gdLst>
              <a:gd name="G0" fmla="+- 1999 0 0"/>
              <a:gd name="G1" fmla="+- 21600 0 1999"/>
              <a:gd name="G2" fmla="+- 21600 0 1999"/>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99" y="10800"/>
                </a:moveTo>
                <a:cubicBezTo>
                  <a:pt x="1999" y="15661"/>
                  <a:pt x="5939" y="19601"/>
                  <a:pt x="10800" y="19601"/>
                </a:cubicBezTo>
                <a:cubicBezTo>
                  <a:pt x="15661" y="19601"/>
                  <a:pt x="19601" y="15661"/>
                  <a:pt x="19601" y="10800"/>
                </a:cubicBezTo>
                <a:cubicBezTo>
                  <a:pt x="19601" y="5939"/>
                  <a:pt x="15661" y="1999"/>
                  <a:pt x="10800" y="1999"/>
                </a:cubicBezTo>
                <a:cubicBezTo>
                  <a:pt x="5939" y="1999"/>
                  <a:pt x="1999" y="5939"/>
                  <a:pt x="1999" y="10800"/>
                </a:cubicBezTo>
                <a:close/>
              </a:path>
            </a:pathLst>
          </a:custGeom>
          <a:solidFill>
            <a:srgbClr val="6CCFF6"/>
          </a:solidFill>
          <a:ln w="12700" cap="flat" cmpd="sng" algn="ctr">
            <a:noFill/>
            <a:prstDash val="solid"/>
            <a:round/>
            <a:headEnd type="none" w="med" len="med"/>
            <a:tailEnd type="none" w="med" len="med"/>
          </a:ln>
          <a:effectLst/>
          <a:scene3d>
            <a:camera prst="orthographicFront">
              <a:rot lat="0" lon="0" rev="0"/>
            </a:camera>
            <a:lightRig rig="balanced" dir="t">
              <a:rot lat="0" lon="0" rev="8700000"/>
            </a:lightRig>
          </a:scene3d>
          <a:sp3d>
            <a:bevelT w="190500" h="38100"/>
          </a:sp3d>
        </p:spPr>
        <p:txBody>
          <a:bodyPr wrap="none" anchor="ctr"/>
          <a:lstStyle/>
          <a:p>
            <a:pPr algn="ctr" eaLnBrk="0" hangingPunct="0">
              <a:defRPr/>
            </a:pPr>
            <a:r>
              <a:rPr lang="pt-BR" sz="1400" b="1" dirty="0">
                <a:latin typeface="Calibri" pitchFamily="34" charset="0"/>
              </a:rPr>
              <a:t>Systems</a:t>
            </a:r>
            <a:endParaRPr lang="en-US" sz="1400" b="1" dirty="0">
              <a:latin typeface="Calibri" pitchFamily="34" charset="0"/>
            </a:endParaRPr>
          </a:p>
        </p:txBody>
      </p:sp>
      <p:sp>
        <p:nvSpPr>
          <p:cNvPr id="8" name="AutoShape 11"/>
          <p:cNvSpPr>
            <a:spLocks noChangeArrowheads="1"/>
          </p:cNvSpPr>
          <p:nvPr/>
        </p:nvSpPr>
        <p:spPr bwMode="auto">
          <a:xfrm>
            <a:off x="6245225" y="2655888"/>
            <a:ext cx="2339975" cy="822325"/>
          </a:xfrm>
          <a:prstGeom prst="roundRect">
            <a:avLst>
              <a:gd name="adj" fmla="val 16667"/>
            </a:avLst>
          </a:prstGeom>
          <a:noFill/>
          <a:ln w="12700" algn="ctr">
            <a:solidFill>
              <a:schemeClr val="accent6">
                <a:lumMod val="60000"/>
                <a:lumOff val="40000"/>
              </a:schemeClr>
            </a:solidFill>
            <a:round/>
            <a:headEnd/>
            <a:tailEnd/>
          </a:ln>
          <a:effectLst>
            <a:prstShdw prst="shdw13" dist="53882" dir="13500000">
              <a:srgbClr val="808080">
                <a:alpha val="50000"/>
              </a:srgbClr>
            </a:prstShdw>
          </a:effectLst>
        </p:spPr>
        <p:txBody>
          <a:bodyPr lIns="0" tIns="0" rIns="0" bIns="0" anchorCtr="1">
            <a:spAutoFit/>
          </a:bodyPr>
          <a:lstStyle/>
          <a:p>
            <a:pPr marL="115888" indent="-115888" algn="ctr" eaLnBrk="0" fontAlgn="auto" hangingPunct="0">
              <a:spcBef>
                <a:spcPts val="0"/>
              </a:spcBef>
              <a:spcAft>
                <a:spcPts val="0"/>
              </a:spcAft>
              <a:defRPr/>
            </a:pPr>
            <a:r>
              <a:rPr lang="en-US" sz="1200" kern="0" dirty="0">
                <a:solidFill>
                  <a:srgbClr val="000000"/>
                </a:solidFill>
                <a:latin typeface="Calibri" pitchFamily="34" charset="0"/>
              </a:rPr>
              <a:t>Define, Design, Develop,</a:t>
            </a:r>
          </a:p>
          <a:p>
            <a:pPr marL="115888" indent="-115888" algn="ctr" eaLnBrk="0" fontAlgn="auto" hangingPunct="0">
              <a:spcBef>
                <a:spcPts val="0"/>
              </a:spcBef>
              <a:spcAft>
                <a:spcPts val="0"/>
              </a:spcAft>
              <a:defRPr/>
            </a:pPr>
            <a:r>
              <a:rPr lang="en-US" sz="1200" kern="0" dirty="0">
                <a:solidFill>
                  <a:srgbClr val="000000"/>
                </a:solidFill>
                <a:latin typeface="Calibri" pitchFamily="34" charset="0"/>
              </a:rPr>
              <a:t>Implement, Support/Operate the</a:t>
            </a:r>
          </a:p>
          <a:p>
            <a:pPr marL="115888" indent="-115888" algn="ctr" eaLnBrk="0" fontAlgn="auto" hangingPunct="0">
              <a:spcBef>
                <a:spcPts val="0"/>
              </a:spcBef>
              <a:spcAft>
                <a:spcPts val="0"/>
              </a:spcAft>
              <a:defRPr/>
            </a:pPr>
            <a:r>
              <a:rPr lang="en-US" sz="1200" kern="0" dirty="0">
                <a:solidFill>
                  <a:srgbClr val="000000"/>
                </a:solidFill>
                <a:latin typeface="Calibri" pitchFamily="34" charset="0"/>
              </a:rPr>
              <a:t>best Solution using models such </a:t>
            </a:r>
          </a:p>
          <a:p>
            <a:pPr marL="115888" indent="-115888" algn="ctr" eaLnBrk="0" fontAlgn="auto" hangingPunct="0">
              <a:spcBef>
                <a:spcPts val="0"/>
              </a:spcBef>
              <a:spcAft>
                <a:spcPts val="0"/>
              </a:spcAft>
              <a:defRPr/>
            </a:pPr>
            <a:r>
              <a:rPr lang="en-US" sz="1200" kern="0" dirty="0">
                <a:solidFill>
                  <a:srgbClr val="000000"/>
                </a:solidFill>
                <a:latin typeface="Calibri" pitchFamily="34" charset="0"/>
              </a:rPr>
              <a:t>as </a:t>
            </a:r>
            <a:r>
              <a:rPr lang="en-US" sz="1200" kern="0" dirty="0" err="1">
                <a:solidFill>
                  <a:srgbClr val="000000"/>
                </a:solidFill>
                <a:latin typeface="Calibri" pitchFamily="34" charset="0"/>
              </a:rPr>
              <a:t>βco</a:t>
            </a:r>
            <a:r>
              <a:rPr lang="en-US" sz="1200" kern="0" dirty="0">
                <a:solidFill>
                  <a:srgbClr val="000000"/>
                </a:solidFill>
                <a:latin typeface="Calibri" pitchFamily="34" charset="0"/>
              </a:rPr>
              <a:t>, BIFT, ROBossT</a:t>
            </a:r>
          </a:p>
        </p:txBody>
      </p:sp>
      <p:sp>
        <p:nvSpPr>
          <p:cNvPr id="9" name="AutoShape 12"/>
          <p:cNvSpPr>
            <a:spLocks noChangeArrowheads="1"/>
          </p:cNvSpPr>
          <p:nvPr/>
        </p:nvSpPr>
        <p:spPr bwMode="auto">
          <a:xfrm>
            <a:off x="560387" y="2860675"/>
            <a:ext cx="3076575" cy="817563"/>
          </a:xfrm>
          <a:prstGeom prst="roundRect">
            <a:avLst>
              <a:gd name="adj" fmla="val 16667"/>
            </a:avLst>
          </a:prstGeom>
          <a:noFill/>
          <a:ln w="12700" algn="ctr">
            <a:solidFill>
              <a:schemeClr val="accent6">
                <a:lumMod val="60000"/>
                <a:lumOff val="40000"/>
              </a:schemeClr>
            </a:solidFill>
            <a:round/>
            <a:headEnd/>
            <a:tailEnd/>
          </a:ln>
          <a:effectLst>
            <a:prstShdw prst="shdw13" dist="53882" dir="13500000">
              <a:srgbClr val="808080">
                <a:alpha val="50000"/>
              </a:srgbClr>
            </a:prstShdw>
          </a:effectLst>
        </p:spPr>
        <p:txBody>
          <a:bodyPr lIns="0" tIns="0" rIns="0" bIns="0" anchorCtr="1">
            <a:spAutoFit/>
          </a:bodyPr>
          <a:lstStyle/>
          <a:p>
            <a:pPr marL="115888" indent="-115888" algn="ctr" eaLnBrk="0" fontAlgn="auto" hangingPunct="0">
              <a:spcBef>
                <a:spcPts val="0"/>
              </a:spcBef>
              <a:spcAft>
                <a:spcPts val="0"/>
              </a:spcAft>
              <a:defRPr/>
            </a:pPr>
            <a:r>
              <a:rPr lang="en-US" sz="1200" kern="0" dirty="0">
                <a:solidFill>
                  <a:srgbClr val="000000"/>
                </a:solidFill>
                <a:latin typeface="Calibri" pitchFamily="34" charset="0"/>
              </a:rPr>
              <a:t>Driving Operational Efficiency , Optimizing </a:t>
            </a:r>
          </a:p>
          <a:p>
            <a:pPr marL="115888" indent="-115888" algn="ctr" eaLnBrk="0" fontAlgn="auto" hangingPunct="0">
              <a:spcBef>
                <a:spcPts val="0"/>
              </a:spcBef>
              <a:spcAft>
                <a:spcPts val="0"/>
              </a:spcAft>
              <a:defRPr/>
            </a:pPr>
            <a:r>
              <a:rPr lang="en-US" sz="1200" kern="0" dirty="0">
                <a:solidFill>
                  <a:srgbClr val="000000"/>
                </a:solidFill>
                <a:latin typeface="Calibri" pitchFamily="34" charset="0"/>
              </a:rPr>
              <a:t>Costs and Increasing Throughput by leveraging  Quality Process Control Methods  (CMMi, PCMMi and Six Sigma)</a:t>
            </a:r>
          </a:p>
        </p:txBody>
      </p:sp>
      <p:sp>
        <p:nvSpPr>
          <p:cNvPr id="10" name="AutoShape 8"/>
          <p:cNvSpPr>
            <a:spLocks noChangeArrowheads="1"/>
          </p:cNvSpPr>
          <p:nvPr/>
        </p:nvSpPr>
        <p:spPr bwMode="auto">
          <a:xfrm>
            <a:off x="3338441" y="1474409"/>
            <a:ext cx="1182687" cy="1081087"/>
          </a:xfrm>
          <a:custGeom>
            <a:avLst/>
            <a:gdLst>
              <a:gd name="G0" fmla="+- 1999 0 0"/>
              <a:gd name="G1" fmla="+- 21600 0 1999"/>
              <a:gd name="G2" fmla="+- 21600 0 1999"/>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99" y="10800"/>
                </a:moveTo>
                <a:cubicBezTo>
                  <a:pt x="1999" y="15661"/>
                  <a:pt x="5939" y="19601"/>
                  <a:pt x="10800" y="19601"/>
                </a:cubicBezTo>
                <a:cubicBezTo>
                  <a:pt x="15661" y="19601"/>
                  <a:pt x="19601" y="15661"/>
                  <a:pt x="19601" y="10800"/>
                </a:cubicBezTo>
                <a:cubicBezTo>
                  <a:pt x="19601" y="5939"/>
                  <a:pt x="15661" y="1999"/>
                  <a:pt x="10800" y="1999"/>
                </a:cubicBezTo>
                <a:cubicBezTo>
                  <a:pt x="5939" y="1999"/>
                  <a:pt x="1999" y="5939"/>
                  <a:pt x="1999" y="10800"/>
                </a:cubicBezTo>
                <a:close/>
              </a:path>
            </a:pathLst>
          </a:custGeom>
          <a:solidFill>
            <a:srgbClr val="BBB1A5"/>
          </a:solidFill>
          <a:ln w="12700" cap="flat" cmpd="sng" algn="ctr">
            <a:solidFill>
              <a:srgbClr val="969696"/>
            </a:solidFill>
            <a:prstDash val="solid"/>
            <a:round/>
            <a:headEnd type="none" w="med" len="med"/>
            <a:tailEnd type="none" w="med" len="med"/>
          </a:ln>
          <a:effectLst/>
          <a:scene3d>
            <a:camera prst="orthographicFront">
              <a:rot lat="0" lon="0" rev="0"/>
            </a:camera>
            <a:lightRig rig="balanced" dir="t">
              <a:rot lat="0" lon="0" rev="8700000"/>
            </a:lightRig>
          </a:scene3d>
          <a:sp3d>
            <a:bevelT w="190500" h="38100"/>
          </a:sp3d>
        </p:spPr>
        <p:txBody>
          <a:bodyPr wrap="none" anchor="ctr"/>
          <a:lstStyle/>
          <a:p>
            <a:pPr algn="ctr" eaLnBrk="0" hangingPunct="0">
              <a:defRPr/>
            </a:pPr>
            <a:r>
              <a:rPr lang="pt-BR" sz="1400" b="1" dirty="0">
                <a:latin typeface="Calibri" pitchFamily="34" charset="0"/>
              </a:rPr>
              <a:t>Operations</a:t>
            </a:r>
            <a:endParaRPr lang="en-US" sz="1400" b="1" dirty="0">
              <a:latin typeface="Calibri" pitchFamily="34" charset="0"/>
            </a:endParaRPr>
          </a:p>
        </p:txBody>
      </p:sp>
      <p:sp>
        <p:nvSpPr>
          <p:cNvPr id="11" name="Oval 3"/>
          <p:cNvSpPr>
            <a:spLocks noChangeArrowheads="1"/>
          </p:cNvSpPr>
          <p:nvPr/>
        </p:nvSpPr>
        <p:spPr bwMode="auto">
          <a:xfrm>
            <a:off x="3999883" y="3591896"/>
            <a:ext cx="1728787" cy="1595437"/>
          </a:xfrm>
          <a:prstGeom prst="ellipse">
            <a:avLst/>
          </a:prstGeom>
          <a:solidFill>
            <a:srgbClr val="D9D626"/>
          </a:solidFill>
          <a:ln w="12700" cap="flat" cmpd="sng" algn="ctr">
            <a:solidFill>
              <a:srgbClr val="969696"/>
            </a:solidFill>
            <a:prstDash val="solid"/>
            <a:round/>
            <a:headEnd type="none" w="med" len="med"/>
            <a:tailEnd type="none" w="med" len="med"/>
          </a:ln>
          <a:effectLst/>
          <a:scene3d>
            <a:camera prst="orthographicFront">
              <a:rot lat="0" lon="0" rev="0"/>
            </a:camera>
            <a:lightRig rig="balanced" dir="t">
              <a:rot lat="0" lon="0" rev="8700000"/>
            </a:lightRig>
          </a:scene3d>
          <a:sp3d>
            <a:bevelT w="190500" h="38100"/>
          </a:sp3d>
        </p:spPr>
        <p:txBody>
          <a:bodyPr wrap="none" anchor="ctr"/>
          <a:lstStyle/>
          <a:p>
            <a:pPr algn="ctr" eaLnBrk="0" hangingPunct="0">
              <a:buFontTx/>
              <a:buChar char="•"/>
              <a:defRPr/>
            </a:pPr>
            <a:r>
              <a:rPr lang="pt-BR" sz="1400" dirty="0">
                <a:latin typeface="Calibri" pitchFamily="34" charset="0"/>
              </a:rPr>
              <a:t> Process &amp;</a:t>
            </a:r>
          </a:p>
          <a:p>
            <a:pPr algn="ctr" eaLnBrk="0" hangingPunct="0">
              <a:defRPr/>
            </a:pPr>
            <a:r>
              <a:rPr lang="pt-BR" sz="1400" dirty="0">
                <a:latin typeface="Calibri" pitchFamily="34" charset="0"/>
              </a:rPr>
              <a:t>  Interface  specs</a:t>
            </a:r>
          </a:p>
          <a:p>
            <a:pPr algn="ctr" eaLnBrk="0" hangingPunct="0">
              <a:buFontTx/>
              <a:buChar char="•"/>
              <a:defRPr/>
            </a:pPr>
            <a:r>
              <a:rPr lang="pt-BR" sz="1400" dirty="0">
                <a:latin typeface="Calibri" pitchFamily="34" charset="0"/>
              </a:rPr>
              <a:t> Process Maps </a:t>
            </a:r>
          </a:p>
          <a:p>
            <a:pPr algn="ctr" eaLnBrk="0" hangingPunct="0">
              <a:defRPr/>
            </a:pPr>
            <a:r>
              <a:rPr lang="pt-BR" sz="1400" dirty="0">
                <a:latin typeface="Calibri" pitchFamily="34" charset="0"/>
              </a:rPr>
              <a:t>  &amp; Models</a:t>
            </a:r>
          </a:p>
          <a:p>
            <a:pPr algn="ctr" eaLnBrk="0" hangingPunct="0">
              <a:buFontTx/>
              <a:buChar char="•"/>
              <a:defRPr/>
            </a:pPr>
            <a:r>
              <a:rPr lang="pt-BR" sz="1400" dirty="0">
                <a:latin typeface="Calibri" pitchFamily="34" charset="0"/>
              </a:rPr>
              <a:t> Optimization</a:t>
            </a:r>
            <a:endParaRPr lang="en-US" sz="1400" dirty="0">
              <a:latin typeface="Calibri" pitchFamily="34" charset="0"/>
            </a:endParaRPr>
          </a:p>
        </p:txBody>
      </p:sp>
      <p:sp>
        <p:nvSpPr>
          <p:cNvPr id="12" name="AutoShape 10"/>
          <p:cNvSpPr>
            <a:spLocks noChangeArrowheads="1"/>
          </p:cNvSpPr>
          <p:nvPr/>
        </p:nvSpPr>
        <p:spPr bwMode="auto">
          <a:xfrm>
            <a:off x="3429000" y="5257800"/>
            <a:ext cx="3027362" cy="612775"/>
          </a:xfrm>
          <a:prstGeom prst="roundRect">
            <a:avLst>
              <a:gd name="adj" fmla="val 16667"/>
            </a:avLst>
          </a:prstGeom>
          <a:noFill/>
          <a:ln w="12700" algn="ctr">
            <a:solidFill>
              <a:schemeClr val="accent6">
                <a:lumMod val="60000"/>
                <a:lumOff val="40000"/>
              </a:schemeClr>
            </a:solidFill>
            <a:round/>
            <a:headEnd/>
            <a:tailEnd/>
          </a:ln>
          <a:effectLst>
            <a:prstShdw prst="shdw13" dist="53882" dir="13500000">
              <a:srgbClr val="808080">
                <a:alpha val="50000"/>
              </a:srgbClr>
            </a:prstShdw>
          </a:effectLst>
        </p:spPr>
        <p:txBody>
          <a:bodyPr lIns="0" tIns="0" rIns="0" bIns="0" anchor="ctr" anchorCtr="1">
            <a:spAutoFit/>
          </a:bodyPr>
          <a:lstStyle/>
          <a:p>
            <a:pPr marL="115888" indent="-115888" algn="ctr" eaLnBrk="0" fontAlgn="auto" hangingPunct="0">
              <a:spcBef>
                <a:spcPts val="0"/>
              </a:spcBef>
              <a:spcAft>
                <a:spcPts val="0"/>
              </a:spcAft>
              <a:defRPr/>
            </a:pPr>
            <a:r>
              <a:rPr lang="en-US" sz="1200" kern="0" dirty="0">
                <a:solidFill>
                  <a:srgbClr val="000000"/>
                </a:solidFill>
                <a:latin typeface="Calibri" pitchFamily="34" charset="0"/>
              </a:rPr>
              <a:t>Defining Process Specifications</a:t>
            </a:r>
          </a:p>
          <a:p>
            <a:pPr marL="115888" indent="-115888" algn="ctr" eaLnBrk="0" fontAlgn="auto" hangingPunct="0">
              <a:spcBef>
                <a:spcPts val="0"/>
              </a:spcBef>
              <a:spcAft>
                <a:spcPts val="0"/>
              </a:spcAft>
              <a:defRPr/>
            </a:pPr>
            <a:r>
              <a:rPr lang="en-US" sz="1200" kern="0" dirty="0">
                <a:solidFill>
                  <a:srgbClr val="000000"/>
                </a:solidFill>
                <a:latin typeface="Calibri" pitchFamily="34" charset="0"/>
              </a:rPr>
              <a:t>and Models using industry </a:t>
            </a:r>
          </a:p>
          <a:p>
            <a:pPr marL="115888" indent="-115888" algn="ctr" eaLnBrk="0" fontAlgn="auto" hangingPunct="0">
              <a:spcBef>
                <a:spcPts val="0"/>
              </a:spcBef>
              <a:spcAft>
                <a:spcPts val="0"/>
              </a:spcAft>
              <a:defRPr/>
            </a:pPr>
            <a:r>
              <a:rPr lang="en-US" sz="1200" kern="0" dirty="0">
                <a:solidFill>
                  <a:srgbClr val="000000"/>
                </a:solidFill>
                <a:latin typeface="Calibri" pitchFamily="34" charset="0"/>
              </a:rPr>
              <a:t>standards -eTOM, NGOSS</a:t>
            </a:r>
          </a:p>
        </p:txBody>
      </p:sp>
      <p:sp>
        <p:nvSpPr>
          <p:cNvPr id="13" name="AutoShape 8"/>
          <p:cNvSpPr>
            <a:spLocks noChangeArrowheads="1"/>
          </p:cNvSpPr>
          <p:nvPr/>
        </p:nvSpPr>
        <p:spPr bwMode="auto">
          <a:xfrm>
            <a:off x="4257058" y="2711164"/>
            <a:ext cx="1182687" cy="1081088"/>
          </a:xfrm>
          <a:custGeom>
            <a:avLst/>
            <a:gdLst>
              <a:gd name="G0" fmla="+- 1999 0 0"/>
              <a:gd name="G1" fmla="+- 21600 0 1999"/>
              <a:gd name="G2" fmla="+- 21600 0 1999"/>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99" y="10800"/>
                </a:moveTo>
                <a:cubicBezTo>
                  <a:pt x="1999" y="15661"/>
                  <a:pt x="5939" y="19601"/>
                  <a:pt x="10800" y="19601"/>
                </a:cubicBezTo>
                <a:cubicBezTo>
                  <a:pt x="15661" y="19601"/>
                  <a:pt x="19601" y="15661"/>
                  <a:pt x="19601" y="10800"/>
                </a:cubicBezTo>
                <a:cubicBezTo>
                  <a:pt x="19601" y="5939"/>
                  <a:pt x="15661" y="1999"/>
                  <a:pt x="10800" y="1999"/>
                </a:cubicBezTo>
                <a:cubicBezTo>
                  <a:pt x="5939" y="1999"/>
                  <a:pt x="1999" y="5939"/>
                  <a:pt x="1999" y="10800"/>
                </a:cubicBezTo>
                <a:close/>
              </a:path>
            </a:pathLst>
          </a:custGeom>
          <a:solidFill>
            <a:srgbClr val="D9D626"/>
          </a:solidFill>
          <a:ln w="12700" cap="flat" cmpd="sng" algn="ctr">
            <a:solidFill>
              <a:srgbClr val="969696"/>
            </a:solidFill>
            <a:prstDash val="solid"/>
            <a:round/>
            <a:headEnd type="none" w="med" len="med"/>
            <a:tailEnd type="none" w="med" len="med"/>
          </a:ln>
          <a:effectLst/>
          <a:scene3d>
            <a:camera prst="orthographicFront">
              <a:rot lat="0" lon="0" rev="0"/>
            </a:camera>
            <a:lightRig rig="balanced" dir="t">
              <a:rot lat="0" lon="0" rev="8700000"/>
            </a:lightRig>
          </a:scene3d>
          <a:sp3d>
            <a:bevelT w="190500" h="38100"/>
          </a:sp3d>
        </p:spPr>
        <p:txBody>
          <a:bodyPr wrap="none" anchor="ctr"/>
          <a:lstStyle/>
          <a:p>
            <a:pPr algn="ctr" eaLnBrk="0" hangingPunct="0">
              <a:defRPr/>
            </a:pPr>
            <a:r>
              <a:rPr lang="pt-BR" sz="1400" b="1" dirty="0">
                <a:latin typeface="Calibri" pitchFamily="34" charset="0"/>
              </a:rPr>
              <a:t>Processes</a:t>
            </a:r>
            <a:endParaRPr lang="en-US" sz="1400" b="1" dirty="0">
              <a:latin typeface="Calibri" pitchFamily="34" charset="0"/>
            </a:endParaRPr>
          </a:p>
        </p:txBody>
      </p:sp>
      <p:sp>
        <p:nvSpPr>
          <p:cNvPr id="14" name="Rectangle 13"/>
          <p:cNvSpPr/>
          <p:nvPr/>
        </p:nvSpPr>
        <p:spPr>
          <a:xfrm>
            <a:off x="4311751" y="2317111"/>
            <a:ext cx="1095172" cy="338554"/>
          </a:xfrm>
          <a:prstGeom prst="rect">
            <a:avLst/>
          </a:prstGeom>
        </p:spPr>
        <p:txBody>
          <a:bodyPr wrap="none">
            <a:spAutoFit/>
          </a:bodyPr>
          <a:lstStyle/>
          <a:p>
            <a:pPr algn="ctr" eaLnBrk="0" fontAlgn="auto" hangingPunct="0">
              <a:spcBef>
                <a:spcPts val="0"/>
              </a:spcBef>
              <a:spcAft>
                <a:spcPts val="0"/>
              </a:spcAft>
              <a:defRPr/>
            </a:pPr>
            <a:r>
              <a:rPr lang="pt-BR" b="1" kern="0" dirty="0">
                <a:solidFill>
                  <a:srgbClr val="C00000"/>
                </a:solidFill>
                <a:latin typeface="Arial" charset="0"/>
              </a:rPr>
              <a:t>OSS/BSS</a:t>
            </a:r>
            <a:endParaRPr lang="en-US" b="1" kern="0" dirty="0">
              <a:solidFill>
                <a:srgbClr val="C00000"/>
              </a:solidFill>
              <a:latin typeface="Arial" charset="0"/>
            </a:endParaRPr>
          </a:p>
        </p:txBody>
      </p:sp>
      <p:sp>
        <p:nvSpPr>
          <p:cNvPr id="15"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6</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696200" cy="457200"/>
          </a:xfrm>
        </p:spPr>
        <p:txBody>
          <a:bodyPr vert="horz" lIns="91440" tIns="45720" rIns="91440" bIns="45720" rtlCol="0" anchor="ctr">
            <a:noAutofit/>
          </a:bodyPr>
          <a:lstStyle/>
          <a:p>
            <a:r>
              <a:rPr lang="en-US" dirty="0"/>
              <a:t>TCS Scope of Systems Integration</a:t>
            </a:r>
          </a:p>
        </p:txBody>
      </p:sp>
      <p:graphicFrame>
        <p:nvGraphicFramePr>
          <p:cNvPr id="8" name="Object 8"/>
          <p:cNvGraphicFramePr>
            <a:graphicFrameLocks noChangeAspect="1"/>
          </p:cNvGraphicFramePr>
          <p:nvPr/>
        </p:nvGraphicFramePr>
        <p:xfrm>
          <a:off x="1295400" y="838200"/>
          <a:ext cx="6577001" cy="3354934"/>
        </p:xfrm>
        <a:graphic>
          <a:graphicData uri="http://schemas.openxmlformats.org/presentationml/2006/ole">
            <mc:AlternateContent xmlns:mc="http://schemas.openxmlformats.org/markup-compatibility/2006">
              <mc:Choice xmlns:v="urn:schemas-microsoft-com:vml" Requires="v">
                <p:oleObj spid="_x0000_s1027" name="Bitmap Image" r:id="rId3" imgW="10980952" imgH="6380952" progId="PBrush">
                  <p:embed/>
                </p:oleObj>
              </mc:Choice>
              <mc:Fallback>
                <p:oleObj name="Bitmap Image" r:id="rId3" imgW="10980952" imgH="6380952" progId="PBrush">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838200"/>
                        <a:ext cx="6577001" cy="3354934"/>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11"/>
          <p:cNvSpPr>
            <a:spLocks noChangeArrowheads="1"/>
          </p:cNvSpPr>
          <p:nvPr/>
        </p:nvSpPr>
        <p:spPr bwMode="auto">
          <a:xfrm>
            <a:off x="152400" y="4572000"/>
            <a:ext cx="8890000" cy="1828800"/>
          </a:xfrm>
          <a:prstGeom prst="rect">
            <a:avLst/>
          </a:prstGeom>
          <a:solidFill>
            <a:srgbClr val="CCECD0"/>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120650" indent="-120650">
              <a:buFontTx/>
              <a:buNone/>
            </a:pPr>
            <a:r>
              <a:rPr lang="en-US" b="1" dirty="0" smtClean="0">
                <a:solidFill>
                  <a:srgbClr val="4E84C4"/>
                </a:solidFill>
              </a:rPr>
              <a:t>Client benefits</a:t>
            </a:r>
          </a:p>
          <a:p>
            <a:pPr marL="120650" indent="-120650">
              <a:buFontTx/>
              <a:buNone/>
            </a:pPr>
            <a:endParaRPr lang="en-US" sz="900" dirty="0">
              <a:solidFill>
                <a:srgbClr val="4E84C4"/>
              </a:solidFill>
            </a:endParaRPr>
          </a:p>
          <a:p>
            <a:pPr marL="120650" indent="-120650">
              <a:buFont typeface="Arial" pitchFamily="34" charset="0"/>
              <a:buChar char="•"/>
            </a:pPr>
            <a:r>
              <a:rPr lang="en-US" sz="1100" dirty="0"/>
              <a:t>Reduction in the IT spend by delivering a very cost-effective solution in lieu of a high cost 3rd party product license which would require additional customization for meeting the client’s business requirements</a:t>
            </a:r>
          </a:p>
          <a:p>
            <a:pPr marL="120650" indent="-120650">
              <a:buFont typeface="Arial" pitchFamily="34" charset="0"/>
              <a:buChar char="•"/>
            </a:pPr>
            <a:r>
              <a:rPr lang="en-US" sz="1100" dirty="0"/>
              <a:t>Reduction in the IT cost and overheads through a highly flexible, extendible, maintainable and scalable SOA based </a:t>
            </a:r>
            <a:r>
              <a:rPr lang="en-US" sz="1100" dirty="0" smtClean="0"/>
              <a:t>solution </a:t>
            </a:r>
            <a:r>
              <a:rPr lang="en-US" sz="1100" dirty="0"/>
              <a:t>with little impact on future system upgrades and extendible to the land-line business operations with minimal customization. </a:t>
            </a:r>
          </a:p>
          <a:p>
            <a:pPr marL="120650" indent="-120650">
              <a:buFont typeface="Arial" pitchFamily="34" charset="0"/>
              <a:buChar char="•"/>
            </a:pPr>
            <a:r>
              <a:rPr lang="en-US" sz="1100" dirty="0"/>
              <a:t>Reduction in per-subscriber cost:  An inventory management </a:t>
            </a:r>
            <a:r>
              <a:rPr lang="en-US" sz="1100" dirty="0" smtClean="0"/>
              <a:t>solution. </a:t>
            </a:r>
            <a:r>
              <a:rPr lang="en-US" sz="1100" dirty="0"/>
              <a:t>as developed by TCS increases the utilization levels of numbers to the range of 75%-90% from an industry average of 50% there by boosting operational efficiency and reducing the per-subscriber cost.</a:t>
            </a:r>
          </a:p>
          <a:p>
            <a:pPr marL="120650" indent="-120650">
              <a:buFont typeface="Arial" pitchFamily="34" charset="0"/>
              <a:buChar char="•"/>
            </a:pPr>
            <a:r>
              <a:rPr lang="en-US" sz="1100" dirty="0"/>
              <a:t>Reduced resource and process overhead based on simplified and effective business</a:t>
            </a:r>
            <a:r>
              <a:rPr lang="en-US" sz="1100" b="1" dirty="0">
                <a:solidFill>
                  <a:srgbClr val="A50021"/>
                </a:solidFill>
              </a:rPr>
              <a:t> </a:t>
            </a:r>
            <a:r>
              <a:rPr lang="en-US" sz="1100" dirty="0"/>
              <a:t>processes. Speeds resource queries, minimize errors and reduce the overall cost of inventor</a:t>
            </a:r>
          </a:p>
          <a:p>
            <a:pPr marL="120650" indent="-120650">
              <a:buFont typeface="Arial" pitchFamily="34" charset="0"/>
              <a:buChar char="•"/>
            </a:pPr>
            <a:endParaRPr lang="en-US" sz="1100" dirty="0"/>
          </a:p>
        </p:txBody>
      </p:sp>
      <p:sp>
        <p:nvSpPr>
          <p:cNvPr id="10" name="Text Box 53"/>
          <p:cNvSpPr txBox="1">
            <a:spLocks noChangeArrowheads="1"/>
          </p:cNvSpPr>
          <p:nvPr/>
        </p:nvSpPr>
        <p:spPr bwMode="auto">
          <a:xfrm>
            <a:off x="304800" y="4267200"/>
            <a:ext cx="8610600" cy="276999"/>
          </a:xfrm>
          <a:prstGeom prst="rect">
            <a:avLst/>
          </a:prstGeom>
          <a:noFill/>
          <a:ln w="9525" algn="ctr">
            <a:noFill/>
            <a:miter lim="800000"/>
            <a:headEnd/>
            <a:tailEnd/>
          </a:ln>
        </p:spPr>
        <p:txBody>
          <a:bodyPr>
            <a:spAutoFit/>
          </a:bodyPr>
          <a:lstStyle/>
          <a:p>
            <a:pPr marL="122238" indent="-122238" algn="ctr" eaLnBrk="0" hangingPunct="0">
              <a:spcBef>
                <a:spcPct val="20000"/>
              </a:spcBef>
              <a:buClr>
                <a:srgbClr val="4E84C4"/>
              </a:buClr>
            </a:pPr>
            <a:r>
              <a:rPr lang="en-US" sz="1200" dirty="0"/>
              <a:t>Legacy ICMS Product replaced with Siebel (for CRM) and IRB (for Billing)</a:t>
            </a:r>
          </a:p>
        </p:txBody>
      </p:sp>
      <p:sp>
        <p:nvSpPr>
          <p:cNvPr id="7"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60</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itle 1"/>
          <p:cNvSpPr>
            <a:spLocks noGrp="1"/>
          </p:cNvSpPr>
          <p:nvPr>
            <p:ph type="title"/>
          </p:nvPr>
        </p:nvSpPr>
        <p:spPr/>
        <p:txBody>
          <a:bodyPr/>
          <a:lstStyle/>
          <a:p>
            <a:r>
              <a:rPr lang="en-US" smtClean="0"/>
              <a:t>Implementation Timelines</a:t>
            </a:r>
          </a:p>
        </p:txBody>
      </p:sp>
      <p:grpSp>
        <p:nvGrpSpPr>
          <p:cNvPr id="2" name="Group 100"/>
          <p:cNvGrpSpPr>
            <a:grpSpLocks/>
          </p:cNvGrpSpPr>
          <p:nvPr/>
        </p:nvGrpSpPr>
        <p:grpSpPr bwMode="auto">
          <a:xfrm>
            <a:off x="152400" y="638175"/>
            <a:ext cx="8875713" cy="4137025"/>
            <a:chOff x="152400" y="663575"/>
            <a:chExt cx="8875713" cy="2905125"/>
          </a:xfrm>
        </p:grpSpPr>
        <p:sp>
          <p:nvSpPr>
            <p:cNvPr id="60425" name="Rectangle 2"/>
            <p:cNvSpPr>
              <a:spLocks noChangeArrowheads="1"/>
            </p:cNvSpPr>
            <p:nvPr/>
          </p:nvSpPr>
          <p:spPr bwMode="auto">
            <a:xfrm>
              <a:off x="4953000" y="2987675"/>
              <a:ext cx="3429000" cy="581025"/>
            </a:xfrm>
            <a:prstGeom prst="rect">
              <a:avLst/>
            </a:prstGeom>
            <a:solidFill>
              <a:srgbClr val="99CCFF"/>
            </a:solidFill>
            <a:ln w="9525" algn="ctr">
              <a:noFill/>
              <a:miter lim="800000"/>
              <a:headEnd/>
              <a:tailEnd/>
            </a:ln>
          </p:spPr>
          <p:txBody>
            <a:bodyPr wrap="none" anchor="ctr"/>
            <a:lstStyle/>
            <a:p>
              <a:endParaRPr lang="en-US"/>
            </a:p>
          </p:txBody>
        </p:sp>
        <p:sp>
          <p:nvSpPr>
            <p:cNvPr id="60426" name="Rectangle 3"/>
            <p:cNvSpPr>
              <a:spLocks noChangeArrowheads="1"/>
            </p:cNvSpPr>
            <p:nvPr/>
          </p:nvSpPr>
          <p:spPr bwMode="auto">
            <a:xfrm>
              <a:off x="4938713" y="1627188"/>
              <a:ext cx="2376487" cy="669925"/>
            </a:xfrm>
            <a:prstGeom prst="rect">
              <a:avLst/>
            </a:prstGeom>
            <a:solidFill>
              <a:srgbClr val="99CCFF"/>
            </a:solidFill>
            <a:ln w="9525" algn="ctr">
              <a:noFill/>
              <a:miter lim="800000"/>
              <a:headEnd/>
              <a:tailEnd/>
            </a:ln>
          </p:spPr>
          <p:txBody>
            <a:bodyPr wrap="none" anchor="ctr"/>
            <a:lstStyle/>
            <a:p>
              <a:endParaRPr lang="en-US"/>
            </a:p>
          </p:txBody>
        </p:sp>
        <p:grpSp>
          <p:nvGrpSpPr>
            <p:cNvPr id="3" name="Group 21"/>
            <p:cNvGrpSpPr>
              <a:grpSpLocks/>
            </p:cNvGrpSpPr>
            <p:nvPr/>
          </p:nvGrpSpPr>
          <p:grpSpPr bwMode="auto">
            <a:xfrm>
              <a:off x="1619250" y="663575"/>
              <a:ext cx="7408863" cy="406400"/>
              <a:chOff x="1119" y="368"/>
              <a:chExt cx="4667" cy="256"/>
            </a:xfrm>
          </p:grpSpPr>
          <p:grpSp>
            <p:nvGrpSpPr>
              <p:cNvPr id="5" name="Group 22"/>
              <p:cNvGrpSpPr>
                <a:grpSpLocks/>
              </p:cNvGrpSpPr>
              <p:nvPr/>
            </p:nvGrpSpPr>
            <p:grpSpPr bwMode="auto">
              <a:xfrm>
                <a:off x="1253" y="480"/>
                <a:ext cx="4401" cy="144"/>
                <a:chOff x="1253" y="480"/>
                <a:chExt cx="4401" cy="144"/>
              </a:xfrm>
            </p:grpSpPr>
            <p:sp>
              <p:nvSpPr>
                <p:cNvPr id="60504" name="Oval 23"/>
                <p:cNvSpPr>
                  <a:spLocks noChangeArrowheads="1"/>
                </p:cNvSpPr>
                <p:nvPr/>
              </p:nvSpPr>
              <p:spPr bwMode="auto">
                <a:xfrm>
                  <a:off x="1258" y="480"/>
                  <a:ext cx="58" cy="96"/>
                </a:xfrm>
                <a:prstGeom prst="ellipse">
                  <a:avLst/>
                </a:prstGeom>
                <a:gradFill rotWithShape="1">
                  <a:gsLst>
                    <a:gs pos="0">
                      <a:schemeClr val="folHlink"/>
                    </a:gs>
                    <a:gs pos="100000">
                      <a:srgbClr val="006600"/>
                    </a:gs>
                  </a:gsLst>
                  <a:path path="shape">
                    <a:fillToRect l="50000" t="50000" r="50000" b="50000"/>
                  </a:path>
                </a:gradFill>
                <a:ln w="9525" algn="ctr">
                  <a:noFill/>
                  <a:round/>
                  <a:headEnd/>
                  <a:tailEnd/>
                </a:ln>
              </p:spPr>
              <p:txBody>
                <a:bodyPr wrap="none" anchor="ctr"/>
                <a:lstStyle/>
                <a:p>
                  <a:endParaRPr lang="en-US"/>
                </a:p>
              </p:txBody>
            </p:sp>
            <p:sp>
              <p:nvSpPr>
                <p:cNvPr id="60505" name="Oval 24"/>
                <p:cNvSpPr>
                  <a:spLocks noChangeArrowheads="1"/>
                </p:cNvSpPr>
                <p:nvPr/>
              </p:nvSpPr>
              <p:spPr bwMode="auto">
                <a:xfrm>
                  <a:off x="3418" y="480"/>
                  <a:ext cx="58" cy="96"/>
                </a:xfrm>
                <a:prstGeom prst="ellipse">
                  <a:avLst/>
                </a:prstGeom>
                <a:gradFill rotWithShape="1">
                  <a:gsLst>
                    <a:gs pos="0">
                      <a:schemeClr val="folHlink"/>
                    </a:gs>
                    <a:gs pos="100000">
                      <a:srgbClr val="006600"/>
                    </a:gs>
                  </a:gsLst>
                  <a:path path="shape">
                    <a:fillToRect l="50000" t="50000" r="50000" b="50000"/>
                  </a:path>
                </a:gradFill>
                <a:ln w="9525" algn="ctr">
                  <a:noFill/>
                  <a:round/>
                  <a:headEnd/>
                  <a:tailEnd/>
                </a:ln>
              </p:spPr>
              <p:txBody>
                <a:bodyPr wrap="none" anchor="ctr"/>
                <a:lstStyle/>
                <a:p>
                  <a:endParaRPr lang="en-US"/>
                </a:p>
              </p:txBody>
            </p:sp>
            <p:sp>
              <p:nvSpPr>
                <p:cNvPr id="60506" name="Oval 25"/>
                <p:cNvSpPr>
                  <a:spLocks noChangeArrowheads="1"/>
                </p:cNvSpPr>
                <p:nvPr/>
              </p:nvSpPr>
              <p:spPr bwMode="auto">
                <a:xfrm>
                  <a:off x="2338" y="480"/>
                  <a:ext cx="58" cy="96"/>
                </a:xfrm>
                <a:prstGeom prst="ellipse">
                  <a:avLst/>
                </a:prstGeom>
                <a:gradFill rotWithShape="1">
                  <a:gsLst>
                    <a:gs pos="0">
                      <a:schemeClr val="folHlink"/>
                    </a:gs>
                    <a:gs pos="100000">
                      <a:srgbClr val="006600"/>
                    </a:gs>
                  </a:gsLst>
                  <a:path path="shape">
                    <a:fillToRect l="50000" t="50000" r="50000" b="50000"/>
                  </a:path>
                </a:gradFill>
                <a:ln w="9525" algn="ctr">
                  <a:noFill/>
                  <a:round/>
                  <a:headEnd/>
                  <a:tailEnd/>
                </a:ln>
              </p:spPr>
              <p:txBody>
                <a:bodyPr wrap="none" anchor="ctr"/>
                <a:lstStyle/>
                <a:p>
                  <a:endParaRPr lang="en-US"/>
                </a:p>
              </p:txBody>
            </p:sp>
            <p:sp>
              <p:nvSpPr>
                <p:cNvPr id="60507" name="Oval 26"/>
                <p:cNvSpPr>
                  <a:spLocks noChangeArrowheads="1"/>
                </p:cNvSpPr>
                <p:nvPr/>
              </p:nvSpPr>
              <p:spPr bwMode="auto">
                <a:xfrm>
                  <a:off x="2698" y="480"/>
                  <a:ext cx="58" cy="96"/>
                </a:xfrm>
                <a:prstGeom prst="ellipse">
                  <a:avLst/>
                </a:prstGeom>
                <a:gradFill rotWithShape="1">
                  <a:gsLst>
                    <a:gs pos="0">
                      <a:schemeClr val="folHlink"/>
                    </a:gs>
                    <a:gs pos="100000">
                      <a:srgbClr val="006600"/>
                    </a:gs>
                  </a:gsLst>
                  <a:path path="shape">
                    <a:fillToRect l="50000" t="50000" r="50000" b="50000"/>
                  </a:path>
                </a:gradFill>
                <a:ln w="9525" algn="ctr">
                  <a:noFill/>
                  <a:round/>
                  <a:headEnd/>
                  <a:tailEnd/>
                </a:ln>
              </p:spPr>
              <p:txBody>
                <a:bodyPr wrap="none" anchor="ctr"/>
                <a:lstStyle/>
                <a:p>
                  <a:endParaRPr lang="en-US"/>
                </a:p>
              </p:txBody>
            </p:sp>
            <p:sp>
              <p:nvSpPr>
                <p:cNvPr id="60508" name="Oval 27"/>
                <p:cNvSpPr>
                  <a:spLocks noChangeArrowheads="1"/>
                </p:cNvSpPr>
                <p:nvPr/>
              </p:nvSpPr>
              <p:spPr bwMode="auto">
                <a:xfrm>
                  <a:off x="3058" y="480"/>
                  <a:ext cx="58" cy="96"/>
                </a:xfrm>
                <a:prstGeom prst="ellipse">
                  <a:avLst/>
                </a:prstGeom>
                <a:gradFill rotWithShape="1">
                  <a:gsLst>
                    <a:gs pos="0">
                      <a:schemeClr val="folHlink"/>
                    </a:gs>
                    <a:gs pos="100000">
                      <a:srgbClr val="006600"/>
                    </a:gs>
                  </a:gsLst>
                  <a:path path="shape">
                    <a:fillToRect l="50000" t="50000" r="50000" b="50000"/>
                  </a:path>
                </a:gradFill>
                <a:ln w="9525" algn="ctr">
                  <a:noFill/>
                  <a:round/>
                  <a:headEnd/>
                  <a:tailEnd/>
                </a:ln>
              </p:spPr>
              <p:txBody>
                <a:bodyPr wrap="none" anchor="ctr"/>
                <a:lstStyle/>
                <a:p>
                  <a:endParaRPr lang="en-US"/>
                </a:p>
              </p:txBody>
            </p:sp>
            <p:sp>
              <p:nvSpPr>
                <p:cNvPr id="60509" name="Oval 28"/>
                <p:cNvSpPr>
                  <a:spLocks noChangeArrowheads="1"/>
                </p:cNvSpPr>
                <p:nvPr/>
              </p:nvSpPr>
              <p:spPr bwMode="auto">
                <a:xfrm>
                  <a:off x="1618" y="480"/>
                  <a:ext cx="58" cy="96"/>
                </a:xfrm>
                <a:prstGeom prst="ellipse">
                  <a:avLst/>
                </a:prstGeom>
                <a:gradFill rotWithShape="1">
                  <a:gsLst>
                    <a:gs pos="0">
                      <a:schemeClr val="folHlink"/>
                    </a:gs>
                    <a:gs pos="100000">
                      <a:srgbClr val="006600"/>
                    </a:gs>
                  </a:gsLst>
                  <a:path path="shape">
                    <a:fillToRect l="50000" t="50000" r="50000" b="50000"/>
                  </a:path>
                </a:gradFill>
                <a:ln w="9525" algn="ctr">
                  <a:noFill/>
                  <a:round/>
                  <a:headEnd/>
                  <a:tailEnd/>
                </a:ln>
              </p:spPr>
              <p:txBody>
                <a:bodyPr wrap="none" anchor="ctr"/>
                <a:lstStyle/>
                <a:p>
                  <a:endParaRPr lang="en-US"/>
                </a:p>
              </p:txBody>
            </p:sp>
            <p:sp>
              <p:nvSpPr>
                <p:cNvPr id="60510" name="Oval 29"/>
                <p:cNvSpPr>
                  <a:spLocks noChangeArrowheads="1"/>
                </p:cNvSpPr>
                <p:nvPr/>
              </p:nvSpPr>
              <p:spPr bwMode="auto">
                <a:xfrm>
                  <a:off x="1978" y="480"/>
                  <a:ext cx="58" cy="96"/>
                </a:xfrm>
                <a:prstGeom prst="ellipse">
                  <a:avLst/>
                </a:prstGeom>
                <a:gradFill rotWithShape="1">
                  <a:gsLst>
                    <a:gs pos="0">
                      <a:schemeClr val="folHlink"/>
                    </a:gs>
                    <a:gs pos="100000">
                      <a:srgbClr val="006600"/>
                    </a:gs>
                  </a:gsLst>
                  <a:path path="shape">
                    <a:fillToRect l="50000" t="50000" r="50000" b="50000"/>
                  </a:path>
                </a:gradFill>
                <a:ln w="9525" algn="ctr">
                  <a:noFill/>
                  <a:round/>
                  <a:headEnd/>
                  <a:tailEnd/>
                </a:ln>
              </p:spPr>
              <p:txBody>
                <a:bodyPr wrap="none" anchor="ctr"/>
                <a:lstStyle/>
                <a:p>
                  <a:endParaRPr lang="en-US"/>
                </a:p>
              </p:txBody>
            </p:sp>
            <p:sp>
              <p:nvSpPr>
                <p:cNvPr id="60511" name="Oval 30"/>
                <p:cNvSpPr>
                  <a:spLocks noChangeArrowheads="1"/>
                </p:cNvSpPr>
                <p:nvPr/>
              </p:nvSpPr>
              <p:spPr bwMode="auto">
                <a:xfrm>
                  <a:off x="5583" y="480"/>
                  <a:ext cx="58" cy="96"/>
                </a:xfrm>
                <a:prstGeom prst="ellipse">
                  <a:avLst/>
                </a:prstGeom>
                <a:gradFill rotWithShape="1">
                  <a:gsLst>
                    <a:gs pos="0">
                      <a:schemeClr val="folHlink"/>
                    </a:gs>
                    <a:gs pos="100000">
                      <a:srgbClr val="006600"/>
                    </a:gs>
                  </a:gsLst>
                  <a:path path="shape">
                    <a:fillToRect l="50000" t="50000" r="50000" b="50000"/>
                  </a:path>
                </a:gradFill>
                <a:ln w="9525" algn="ctr">
                  <a:noFill/>
                  <a:round/>
                  <a:headEnd/>
                  <a:tailEnd/>
                </a:ln>
              </p:spPr>
              <p:txBody>
                <a:bodyPr wrap="none" anchor="ctr"/>
                <a:lstStyle/>
                <a:p>
                  <a:endParaRPr lang="en-US"/>
                </a:p>
              </p:txBody>
            </p:sp>
            <p:sp>
              <p:nvSpPr>
                <p:cNvPr id="60512" name="Oval 31"/>
                <p:cNvSpPr>
                  <a:spLocks noChangeArrowheads="1"/>
                </p:cNvSpPr>
                <p:nvPr/>
              </p:nvSpPr>
              <p:spPr bwMode="auto">
                <a:xfrm>
                  <a:off x="4503" y="480"/>
                  <a:ext cx="58" cy="96"/>
                </a:xfrm>
                <a:prstGeom prst="ellipse">
                  <a:avLst/>
                </a:prstGeom>
                <a:gradFill rotWithShape="1">
                  <a:gsLst>
                    <a:gs pos="0">
                      <a:schemeClr val="folHlink"/>
                    </a:gs>
                    <a:gs pos="100000">
                      <a:srgbClr val="006600"/>
                    </a:gs>
                  </a:gsLst>
                  <a:path path="shape">
                    <a:fillToRect l="50000" t="50000" r="50000" b="50000"/>
                  </a:path>
                </a:gradFill>
                <a:ln w="9525" algn="ctr">
                  <a:noFill/>
                  <a:round/>
                  <a:headEnd/>
                  <a:tailEnd/>
                </a:ln>
              </p:spPr>
              <p:txBody>
                <a:bodyPr wrap="none" anchor="ctr"/>
                <a:lstStyle/>
                <a:p>
                  <a:endParaRPr lang="en-US"/>
                </a:p>
              </p:txBody>
            </p:sp>
            <p:sp>
              <p:nvSpPr>
                <p:cNvPr id="60513" name="Oval 32"/>
                <p:cNvSpPr>
                  <a:spLocks noChangeArrowheads="1"/>
                </p:cNvSpPr>
                <p:nvPr/>
              </p:nvSpPr>
              <p:spPr bwMode="auto">
                <a:xfrm>
                  <a:off x="4863" y="480"/>
                  <a:ext cx="58" cy="96"/>
                </a:xfrm>
                <a:prstGeom prst="ellipse">
                  <a:avLst/>
                </a:prstGeom>
                <a:gradFill rotWithShape="1">
                  <a:gsLst>
                    <a:gs pos="0">
                      <a:schemeClr val="folHlink"/>
                    </a:gs>
                    <a:gs pos="100000">
                      <a:srgbClr val="006600"/>
                    </a:gs>
                  </a:gsLst>
                  <a:path path="shape">
                    <a:fillToRect l="50000" t="50000" r="50000" b="50000"/>
                  </a:path>
                </a:gradFill>
                <a:ln w="9525" algn="ctr">
                  <a:noFill/>
                  <a:round/>
                  <a:headEnd/>
                  <a:tailEnd/>
                </a:ln>
              </p:spPr>
              <p:txBody>
                <a:bodyPr wrap="none" anchor="ctr"/>
                <a:lstStyle/>
                <a:p>
                  <a:endParaRPr lang="en-US"/>
                </a:p>
              </p:txBody>
            </p:sp>
            <p:sp>
              <p:nvSpPr>
                <p:cNvPr id="60514" name="Oval 33"/>
                <p:cNvSpPr>
                  <a:spLocks noChangeArrowheads="1"/>
                </p:cNvSpPr>
                <p:nvPr/>
              </p:nvSpPr>
              <p:spPr bwMode="auto">
                <a:xfrm>
                  <a:off x="5223" y="480"/>
                  <a:ext cx="58" cy="96"/>
                </a:xfrm>
                <a:prstGeom prst="ellipse">
                  <a:avLst/>
                </a:prstGeom>
                <a:gradFill rotWithShape="1">
                  <a:gsLst>
                    <a:gs pos="0">
                      <a:schemeClr val="folHlink"/>
                    </a:gs>
                    <a:gs pos="100000">
                      <a:srgbClr val="006600"/>
                    </a:gs>
                  </a:gsLst>
                  <a:path path="shape">
                    <a:fillToRect l="50000" t="50000" r="50000" b="50000"/>
                  </a:path>
                </a:gradFill>
                <a:ln w="9525" algn="ctr">
                  <a:noFill/>
                  <a:round/>
                  <a:headEnd/>
                  <a:tailEnd/>
                </a:ln>
              </p:spPr>
              <p:txBody>
                <a:bodyPr wrap="none" anchor="ctr"/>
                <a:lstStyle/>
                <a:p>
                  <a:endParaRPr lang="en-US"/>
                </a:p>
              </p:txBody>
            </p:sp>
            <p:sp>
              <p:nvSpPr>
                <p:cNvPr id="60515" name="Oval 34"/>
                <p:cNvSpPr>
                  <a:spLocks noChangeArrowheads="1"/>
                </p:cNvSpPr>
                <p:nvPr/>
              </p:nvSpPr>
              <p:spPr bwMode="auto">
                <a:xfrm>
                  <a:off x="3783" y="480"/>
                  <a:ext cx="58" cy="96"/>
                </a:xfrm>
                <a:prstGeom prst="ellipse">
                  <a:avLst/>
                </a:prstGeom>
                <a:gradFill rotWithShape="1">
                  <a:gsLst>
                    <a:gs pos="0">
                      <a:schemeClr val="folHlink"/>
                    </a:gs>
                    <a:gs pos="100000">
                      <a:srgbClr val="006600"/>
                    </a:gs>
                  </a:gsLst>
                  <a:path path="shape">
                    <a:fillToRect l="50000" t="50000" r="50000" b="50000"/>
                  </a:path>
                </a:gradFill>
                <a:ln w="9525" algn="ctr">
                  <a:noFill/>
                  <a:round/>
                  <a:headEnd/>
                  <a:tailEnd/>
                </a:ln>
              </p:spPr>
              <p:txBody>
                <a:bodyPr wrap="none" anchor="ctr"/>
                <a:lstStyle/>
                <a:p>
                  <a:endParaRPr lang="en-US"/>
                </a:p>
              </p:txBody>
            </p:sp>
            <p:sp>
              <p:nvSpPr>
                <p:cNvPr id="60516" name="Oval 35"/>
                <p:cNvSpPr>
                  <a:spLocks noChangeArrowheads="1"/>
                </p:cNvSpPr>
                <p:nvPr/>
              </p:nvSpPr>
              <p:spPr bwMode="auto">
                <a:xfrm>
                  <a:off x="4143" y="480"/>
                  <a:ext cx="58" cy="96"/>
                </a:xfrm>
                <a:prstGeom prst="ellipse">
                  <a:avLst/>
                </a:prstGeom>
                <a:gradFill rotWithShape="1">
                  <a:gsLst>
                    <a:gs pos="0">
                      <a:schemeClr val="folHlink"/>
                    </a:gs>
                    <a:gs pos="100000">
                      <a:srgbClr val="006600"/>
                    </a:gs>
                  </a:gsLst>
                  <a:path path="shape">
                    <a:fillToRect l="50000" t="50000" r="50000" b="50000"/>
                  </a:path>
                </a:gradFill>
                <a:ln w="9525" algn="ctr">
                  <a:noFill/>
                  <a:round/>
                  <a:headEnd/>
                  <a:tailEnd/>
                </a:ln>
              </p:spPr>
              <p:txBody>
                <a:bodyPr wrap="none" anchor="ctr"/>
                <a:lstStyle/>
                <a:p>
                  <a:endParaRPr lang="en-US"/>
                </a:p>
              </p:txBody>
            </p:sp>
            <p:sp>
              <p:nvSpPr>
                <p:cNvPr id="60517" name="Rectangle 36"/>
                <p:cNvSpPr>
                  <a:spLocks noChangeArrowheads="1"/>
                </p:cNvSpPr>
                <p:nvPr/>
              </p:nvSpPr>
              <p:spPr bwMode="auto">
                <a:xfrm>
                  <a:off x="1253" y="528"/>
                  <a:ext cx="4401" cy="96"/>
                </a:xfrm>
                <a:prstGeom prst="rect">
                  <a:avLst/>
                </a:prstGeom>
                <a:gradFill rotWithShape="1">
                  <a:gsLst>
                    <a:gs pos="0">
                      <a:srgbClr val="006699"/>
                    </a:gs>
                    <a:gs pos="50000">
                      <a:srgbClr val="A0C0E0"/>
                    </a:gs>
                    <a:gs pos="100000">
                      <a:srgbClr val="006699"/>
                    </a:gs>
                  </a:gsLst>
                  <a:lin ang="5400000" scaled="1"/>
                </a:gradFill>
                <a:ln w="9525" algn="ctr">
                  <a:noFill/>
                  <a:miter lim="800000"/>
                  <a:headEnd/>
                  <a:tailEnd/>
                </a:ln>
              </p:spPr>
              <p:txBody>
                <a:bodyPr wrap="none" anchor="ctr"/>
                <a:lstStyle/>
                <a:p>
                  <a:endParaRPr lang="en-US"/>
                </a:p>
              </p:txBody>
            </p:sp>
          </p:grpSp>
          <p:sp>
            <p:nvSpPr>
              <p:cNvPr id="60491" name="Text Box 37"/>
              <p:cNvSpPr txBox="1">
                <a:spLocks noChangeArrowheads="1"/>
              </p:cNvSpPr>
              <p:nvPr/>
            </p:nvSpPr>
            <p:spPr bwMode="auto">
              <a:xfrm>
                <a:off x="1119" y="369"/>
                <a:ext cx="339" cy="94"/>
              </a:xfrm>
              <a:prstGeom prst="rect">
                <a:avLst/>
              </a:prstGeom>
              <a:noFill/>
              <a:ln w="9525" algn="ctr">
                <a:noFill/>
                <a:miter lim="800000"/>
                <a:headEnd/>
                <a:tailEnd/>
              </a:ln>
            </p:spPr>
            <p:txBody>
              <a:bodyPr>
                <a:spAutoFit/>
              </a:bodyPr>
              <a:lstStyle/>
              <a:p>
                <a:pPr marL="122238" indent="-122238" algn="ctr" eaLnBrk="0" hangingPunct="0">
                  <a:spcBef>
                    <a:spcPct val="20000"/>
                  </a:spcBef>
                  <a:buClr>
                    <a:srgbClr val="4E84C4"/>
                  </a:buClr>
                </a:pPr>
                <a:r>
                  <a:rPr lang="en-US" sz="800" b="1">
                    <a:latin typeface="Arial Narrow" pitchFamily="34" charset="0"/>
                  </a:rPr>
                  <a:t>Oct-06</a:t>
                </a:r>
              </a:p>
            </p:txBody>
          </p:sp>
          <p:sp>
            <p:nvSpPr>
              <p:cNvPr id="60492" name="Text Box 38"/>
              <p:cNvSpPr txBox="1">
                <a:spLocks noChangeArrowheads="1"/>
              </p:cNvSpPr>
              <p:nvPr/>
            </p:nvSpPr>
            <p:spPr bwMode="auto">
              <a:xfrm>
                <a:off x="1483" y="369"/>
                <a:ext cx="339" cy="94"/>
              </a:xfrm>
              <a:prstGeom prst="rect">
                <a:avLst/>
              </a:prstGeom>
              <a:noFill/>
              <a:ln w="9525" algn="ctr">
                <a:noFill/>
                <a:miter lim="800000"/>
                <a:headEnd/>
                <a:tailEnd/>
              </a:ln>
            </p:spPr>
            <p:txBody>
              <a:bodyPr>
                <a:spAutoFit/>
              </a:bodyPr>
              <a:lstStyle/>
              <a:p>
                <a:pPr marL="122238" indent="-122238" algn="ctr" eaLnBrk="0" hangingPunct="0">
                  <a:spcBef>
                    <a:spcPct val="20000"/>
                  </a:spcBef>
                  <a:buClr>
                    <a:srgbClr val="4E84C4"/>
                  </a:buClr>
                </a:pPr>
                <a:r>
                  <a:rPr lang="en-US" sz="800" b="1">
                    <a:latin typeface="Arial Narrow" pitchFamily="34" charset="0"/>
                  </a:rPr>
                  <a:t>Jan-07</a:t>
                </a:r>
              </a:p>
            </p:txBody>
          </p:sp>
          <p:sp>
            <p:nvSpPr>
              <p:cNvPr id="60493" name="Text Box 39"/>
              <p:cNvSpPr txBox="1">
                <a:spLocks noChangeArrowheads="1"/>
              </p:cNvSpPr>
              <p:nvPr/>
            </p:nvSpPr>
            <p:spPr bwMode="auto">
              <a:xfrm>
                <a:off x="1842" y="369"/>
                <a:ext cx="339" cy="94"/>
              </a:xfrm>
              <a:prstGeom prst="rect">
                <a:avLst/>
              </a:prstGeom>
              <a:noFill/>
              <a:ln w="9525" algn="ctr">
                <a:noFill/>
                <a:miter lim="800000"/>
                <a:headEnd/>
                <a:tailEnd/>
              </a:ln>
            </p:spPr>
            <p:txBody>
              <a:bodyPr>
                <a:spAutoFit/>
              </a:bodyPr>
              <a:lstStyle/>
              <a:p>
                <a:pPr marL="122238" indent="-122238" algn="ctr" eaLnBrk="0" hangingPunct="0">
                  <a:spcBef>
                    <a:spcPct val="20000"/>
                  </a:spcBef>
                  <a:buClr>
                    <a:srgbClr val="4E84C4"/>
                  </a:buClr>
                </a:pPr>
                <a:r>
                  <a:rPr lang="en-US" sz="800" b="1">
                    <a:latin typeface="Arial Narrow" pitchFamily="34" charset="0"/>
                  </a:rPr>
                  <a:t>Apr-07</a:t>
                </a:r>
              </a:p>
            </p:txBody>
          </p:sp>
          <p:sp>
            <p:nvSpPr>
              <p:cNvPr id="60494" name="Text Box 40"/>
              <p:cNvSpPr txBox="1">
                <a:spLocks noChangeArrowheads="1"/>
              </p:cNvSpPr>
              <p:nvPr/>
            </p:nvSpPr>
            <p:spPr bwMode="auto">
              <a:xfrm>
                <a:off x="2198" y="368"/>
                <a:ext cx="339" cy="95"/>
              </a:xfrm>
              <a:prstGeom prst="rect">
                <a:avLst/>
              </a:prstGeom>
              <a:noFill/>
              <a:ln w="9525" algn="ctr">
                <a:noFill/>
                <a:miter lim="800000"/>
                <a:headEnd/>
                <a:tailEnd/>
              </a:ln>
            </p:spPr>
            <p:txBody>
              <a:bodyPr>
                <a:spAutoFit/>
              </a:bodyPr>
              <a:lstStyle/>
              <a:p>
                <a:pPr marL="122238" indent="-122238" algn="ctr" eaLnBrk="0" hangingPunct="0">
                  <a:spcBef>
                    <a:spcPct val="20000"/>
                  </a:spcBef>
                  <a:buClr>
                    <a:srgbClr val="4E84C4"/>
                  </a:buClr>
                </a:pPr>
                <a:r>
                  <a:rPr lang="en-US" sz="800" b="1">
                    <a:latin typeface="Arial Narrow" pitchFamily="34" charset="0"/>
                  </a:rPr>
                  <a:t>Jul-07</a:t>
                </a:r>
              </a:p>
            </p:txBody>
          </p:sp>
          <p:sp>
            <p:nvSpPr>
              <p:cNvPr id="60495" name="Text Box 41"/>
              <p:cNvSpPr txBox="1">
                <a:spLocks noChangeArrowheads="1"/>
              </p:cNvSpPr>
              <p:nvPr/>
            </p:nvSpPr>
            <p:spPr bwMode="auto">
              <a:xfrm>
                <a:off x="2562" y="370"/>
                <a:ext cx="339" cy="95"/>
              </a:xfrm>
              <a:prstGeom prst="rect">
                <a:avLst/>
              </a:prstGeom>
              <a:noFill/>
              <a:ln w="9525" algn="ctr">
                <a:noFill/>
                <a:miter lim="800000"/>
                <a:headEnd/>
                <a:tailEnd/>
              </a:ln>
            </p:spPr>
            <p:txBody>
              <a:bodyPr>
                <a:spAutoFit/>
              </a:bodyPr>
              <a:lstStyle/>
              <a:p>
                <a:pPr marL="122238" indent="-122238" algn="ctr" eaLnBrk="0" hangingPunct="0">
                  <a:spcBef>
                    <a:spcPct val="20000"/>
                  </a:spcBef>
                  <a:buClr>
                    <a:srgbClr val="4E84C4"/>
                  </a:buClr>
                </a:pPr>
                <a:r>
                  <a:rPr lang="en-US" sz="800" b="1">
                    <a:latin typeface="Arial Narrow" pitchFamily="34" charset="0"/>
                  </a:rPr>
                  <a:t>Oct-07</a:t>
                </a:r>
              </a:p>
            </p:txBody>
          </p:sp>
          <p:sp>
            <p:nvSpPr>
              <p:cNvPr id="60496" name="Text Box 42"/>
              <p:cNvSpPr txBox="1">
                <a:spLocks noChangeArrowheads="1"/>
              </p:cNvSpPr>
              <p:nvPr/>
            </p:nvSpPr>
            <p:spPr bwMode="auto">
              <a:xfrm>
                <a:off x="2923" y="369"/>
                <a:ext cx="339" cy="94"/>
              </a:xfrm>
              <a:prstGeom prst="rect">
                <a:avLst/>
              </a:prstGeom>
              <a:noFill/>
              <a:ln w="9525" algn="ctr">
                <a:noFill/>
                <a:miter lim="800000"/>
                <a:headEnd/>
                <a:tailEnd/>
              </a:ln>
            </p:spPr>
            <p:txBody>
              <a:bodyPr>
                <a:spAutoFit/>
              </a:bodyPr>
              <a:lstStyle/>
              <a:p>
                <a:pPr marL="122238" indent="-122238" algn="ctr" eaLnBrk="0" hangingPunct="0">
                  <a:spcBef>
                    <a:spcPct val="20000"/>
                  </a:spcBef>
                  <a:buClr>
                    <a:srgbClr val="4E84C4"/>
                  </a:buClr>
                </a:pPr>
                <a:r>
                  <a:rPr lang="en-US" sz="800" b="1">
                    <a:latin typeface="Arial Narrow" pitchFamily="34" charset="0"/>
                  </a:rPr>
                  <a:t>Jan-08</a:t>
                </a:r>
              </a:p>
            </p:txBody>
          </p:sp>
          <p:sp>
            <p:nvSpPr>
              <p:cNvPr id="60497" name="Text Box 43"/>
              <p:cNvSpPr txBox="1">
                <a:spLocks noChangeArrowheads="1"/>
              </p:cNvSpPr>
              <p:nvPr/>
            </p:nvSpPr>
            <p:spPr bwMode="auto">
              <a:xfrm>
                <a:off x="3287" y="369"/>
                <a:ext cx="339" cy="94"/>
              </a:xfrm>
              <a:prstGeom prst="rect">
                <a:avLst/>
              </a:prstGeom>
              <a:noFill/>
              <a:ln w="9525" algn="ctr">
                <a:noFill/>
                <a:miter lim="800000"/>
                <a:headEnd/>
                <a:tailEnd/>
              </a:ln>
            </p:spPr>
            <p:txBody>
              <a:bodyPr>
                <a:spAutoFit/>
              </a:bodyPr>
              <a:lstStyle/>
              <a:p>
                <a:pPr marL="122238" indent="-122238" algn="ctr" eaLnBrk="0" hangingPunct="0">
                  <a:spcBef>
                    <a:spcPct val="20000"/>
                  </a:spcBef>
                  <a:buClr>
                    <a:srgbClr val="4E84C4"/>
                  </a:buClr>
                </a:pPr>
                <a:r>
                  <a:rPr lang="en-US" sz="800" b="1">
                    <a:latin typeface="Arial Narrow" pitchFamily="34" charset="0"/>
                  </a:rPr>
                  <a:t>Apr-08</a:t>
                </a:r>
              </a:p>
            </p:txBody>
          </p:sp>
          <p:sp>
            <p:nvSpPr>
              <p:cNvPr id="60498" name="Text Box 44"/>
              <p:cNvSpPr txBox="1">
                <a:spLocks noChangeArrowheads="1"/>
              </p:cNvSpPr>
              <p:nvPr/>
            </p:nvSpPr>
            <p:spPr bwMode="auto">
              <a:xfrm>
                <a:off x="3646" y="369"/>
                <a:ext cx="339" cy="94"/>
              </a:xfrm>
              <a:prstGeom prst="rect">
                <a:avLst/>
              </a:prstGeom>
              <a:noFill/>
              <a:ln w="9525" algn="ctr">
                <a:noFill/>
                <a:miter lim="800000"/>
                <a:headEnd/>
                <a:tailEnd/>
              </a:ln>
            </p:spPr>
            <p:txBody>
              <a:bodyPr>
                <a:spAutoFit/>
              </a:bodyPr>
              <a:lstStyle/>
              <a:p>
                <a:pPr marL="122238" indent="-122238" algn="ctr" eaLnBrk="0" hangingPunct="0">
                  <a:spcBef>
                    <a:spcPct val="20000"/>
                  </a:spcBef>
                  <a:buClr>
                    <a:srgbClr val="4E84C4"/>
                  </a:buClr>
                </a:pPr>
                <a:r>
                  <a:rPr lang="en-US" sz="800" b="1">
                    <a:latin typeface="Arial Narrow" pitchFamily="34" charset="0"/>
                  </a:rPr>
                  <a:t>Jul-08</a:t>
                </a:r>
              </a:p>
            </p:txBody>
          </p:sp>
          <p:sp>
            <p:nvSpPr>
              <p:cNvPr id="60499" name="Text Box 45"/>
              <p:cNvSpPr txBox="1">
                <a:spLocks noChangeArrowheads="1"/>
              </p:cNvSpPr>
              <p:nvPr/>
            </p:nvSpPr>
            <p:spPr bwMode="auto">
              <a:xfrm>
                <a:off x="4002" y="368"/>
                <a:ext cx="339" cy="95"/>
              </a:xfrm>
              <a:prstGeom prst="rect">
                <a:avLst/>
              </a:prstGeom>
              <a:noFill/>
              <a:ln w="9525" algn="ctr">
                <a:noFill/>
                <a:miter lim="800000"/>
                <a:headEnd/>
                <a:tailEnd/>
              </a:ln>
            </p:spPr>
            <p:txBody>
              <a:bodyPr>
                <a:spAutoFit/>
              </a:bodyPr>
              <a:lstStyle/>
              <a:p>
                <a:pPr marL="122238" indent="-122238" algn="ctr" eaLnBrk="0" hangingPunct="0">
                  <a:spcBef>
                    <a:spcPct val="20000"/>
                  </a:spcBef>
                  <a:buClr>
                    <a:srgbClr val="4E84C4"/>
                  </a:buClr>
                </a:pPr>
                <a:r>
                  <a:rPr lang="en-US" sz="800" b="1" dirty="0">
                    <a:latin typeface="Arial Narrow" pitchFamily="34" charset="0"/>
                  </a:rPr>
                  <a:t>Oct-08</a:t>
                </a:r>
              </a:p>
            </p:txBody>
          </p:sp>
          <p:sp>
            <p:nvSpPr>
              <p:cNvPr id="60500" name="Text Box 46"/>
              <p:cNvSpPr txBox="1">
                <a:spLocks noChangeArrowheads="1"/>
              </p:cNvSpPr>
              <p:nvPr/>
            </p:nvSpPr>
            <p:spPr bwMode="auto">
              <a:xfrm>
                <a:off x="4366" y="370"/>
                <a:ext cx="339" cy="95"/>
              </a:xfrm>
              <a:prstGeom prst="rect">
                <a:avLst/>
              </a:prstGeom>
              <a:noFill/>
              <a:ln w="9525" algn="ctr">
                <a:noFill/>
                <a:miter lim="800000"/>
                <a:headEnd/>
                <a:tailEnd/>
              </a:ln>
            </p:spPr>
            <p:txBody>
              <a:bodyPr>
                <a:spAutoFit/>
              </a:bodyPr>
              <a:lstStyle/>
              <a:p>
                <a:pPr marL="122238" indent="-122238" algn="ctr" eaLnBrk="0" hangingPunct="0">
                  <a:spcBef>
                    <a:spcPct val="20000"/>
                  </a:spcBef>
                  <a:buClr>
                    <a:srgbClr val="4E84C4"/>
                  </a:buClr>
                </a:pPr>
                <a:r>
                  <a:rPr lang="en-US" sz="800" b="1">
                    <a:latin typeface="Arial Narrow" pitchFamily="34" charset="0"/>
                  </a:rPr>
                  <a:t>Jan-09</a:t>
                </a:r>
              </a:p>
            </p:txBody>
          </p:sp>
          <p:sp>
            <p:nvSpPr>
              <p:cNvPr id="60501" name="Text Box 47"/>
              <p:cNvSpPr txBox="1">
                <a:spLocks noChangeArrowheads="1"/>
              </p:cNvSpPr>
              <p:nvPr/>
            </p:nvSpPr>
            <p:spPr bwMode="auto">
              <a:xfrm>
                <a:off x="4727" y="370"/>
                <a:ext cx="339" cy="95"/>
              </a:xfrm>
              <a:prstGeom prst="rect">
                <a:avLst/>
              </a:prstGeom>
              <a:noFill/>
              <a:ln w="9525" algn="ctr">
                <a:noFill/>
                <a:miter lim="800000"/>
                <a:headEnd/>
                <a:tailEnd/>
              </a:ln>
            </p:spPr>
            <p:txBody>
              <a:bodyPr>
                <a:spAutoFit/>
              </a:bodyPr>
              <a:lstStyle/>
              <a:p>
                <a:pPr marL="122238" indent="-122238" algn="ctr" eaLnBrk="0" hangingPunct="0">
                  <a:spcBef>
                    <a:spcPct val="20000"/>
                  </a:spcBef>
                  <a:buClr>
                    <a:srgbClr val="4E84C4"/>
                  </a:buClr>
                </a:pPr>
                <a:r>
                  <a:rPr lang="en-US" sz="800" b="1">
                    <a:latin typeface="Arial Narrow" pitchFamily="34" charset="0"/>
                  </a:rPr>
                  <a:t>Apr-09</a:t>
                </a:r>
              </a:p>
            </p:txBody>
          </p:sp>
          <p:sp>
            <p:nvSpPr>
              <p:cNvPr id="60502" name="Text Box 48"/>
              <p:cNvSpPr txBox="1">
                <a:spLocks noChangeArrowheads="1"/>
              </p:cNvSpPr>
              <p:nvPr/>
            </p:nvSpPr>
            <p:spPr bwMode="auto">
              <a:xfrm>
                <a:off x="5083" y="369"/>
                <a:ext cx="339" cy="94"/>
              </a:xfrm>
              <a:prstGeom prst="rect">
                <a:avLst/>
              </a:prstGeom>
              <a:noFill/>
              <a:ln w="9525" algn="ctr">
                <a:noFill/>
                <a:miter lim="800000"/>
                <a:headEnd/>
                <a:tailEnd/>
              </a:ln>
            </p:spPr>
            <p:txBody>
              <a:bodyPr>
                <a:spAutoFit/>
              </a:bodyPr>
              <a:lstStyle/>
              <a:p>
                <a:pPr marL="122238" indent="-122238" algn="ctr" eaLnBrk="0" hangingPunct="0">
                  <a:spcBef>
                    <a:spcPct val="20000"/>
                  </a:spcBef>
                  <a:buClr>
                    <a:srgbClr val="4E84C4"/>
                  </a:buClr>
                </a:pPr>
                <a:r>
                  <a:rPr lang="en-US" sz="800" b="1">
                    <a:latin typeface="Arial Narrow" pitchFamily="34" charset="0"/>
                  </a:rPr>
                  <a:t>Jul-09</a:t>
                </a:r>
              </a:p>
            </p:txBody>
          </p:sp>
          <p:sp>
            <p:nvSpPr>
              <p:cNvPr id="60503" name="Text Box 49"/>
              <p:cNvSpPr txBox="1">
                <a:spLocks noChangeArrowheads="1"/>
              </p:cNvSpPr>
              <p:nvPr/>
            </p:nvSpPr>
            <p:spPr bwMode="auto">
              <a:xfrm>
                <a:off x="5447" y="371"/>
                <a:ext cx="339" cy="94"/>
              </a:xfrm>
              <a:prstGeom prst="rect">
                <a:avLst/>
              </a:prstGeom>
              <a:noFill/>
              <a:ln w="9525" algn="ctr">
                <a:noFill/>
                <a:miter lim="800000"/>
                <a:headEnd/>
                <a:tailEnd/>
              </a:ln>
            </p:spPr>
            <p:txBody>
              <a:bodyPr>
                <a:spAutoFit/>
              </a:bodyPr>
              <a:lstStyle/>
              <a:p>
                <a:pPr marL="122238" indent="-122238" algn="ctr" eaLnBrk="0" hangingPunct="0">
                  <a:spcBef>
                    <a:spcPct val="20000"/>
                  </a:spcBef>
                  <a:buClr>
                    <a:srgbClr val="4E84C4"/>
                  </a:buClr>
                </a:pPr>
                <a:r>
                  <a:rPr lang="en-US" sz="800" b="1">
                    <a:latin typeface="Arial Narrow" pitchFamily="34" charset="0"/>
                  </a:rPr>
                  <a:t>Oct-09</a:t>
                </a:r>
              </a:p>
            </p:txBody>
          </p:sp>
        </p:grpSp>
        <p:sp>
          <p:nvSpPr>
            <p:cNvPr id="60428" name="Text Box 50"/>
            <p:cNvSpPr txBox="1">
              <a:spLocks noChangeArrowheads="1"/>
            </p:cNvSpPr>
            <p:nvPr/>
          </p:nvSpPr>
          <p:spPr bwMode="auto">
            <a:xfrm>
              <a:off x="192088" y="1273361"/>
              <a:ext cx="1479550" cy="734643"/>
            </a:xfrm>
            <a:prstGeom prst="rect">
              <a:avLst/>
            </a:prstGeom>
            <a:noFill/>
            <a:ln w="9525" algn="ctr">
              <a:noFill/>
              <a:miter lim="800000"/>
              <a:headEnd/>
              <a:tailEnd/>
            </a:ln>
          </p:spPr>
          <p:txBody>
            <a:bodyPr wrap="none">
              <a:spAutoFit/>
            </a:bodyPr>
            <a:lstStyle/>
            <a:p>
              <a:pPr marL="122238" indent="-122238" algn="r" eaLnBrk="0" hangingPunct="0">
                <a:spcBef>
                  <a:spcPct val="20000"/>
                </a:spcBef>
                <a:buClr>
                  <a:srgbClr val="4E84C4"/>
                </a:buClr>
              </a:pPr>
              <a:r>
                <a:rPr lang="en-US" sz="900" b="1"/>
                <a:t>Assessment</a:t>
              </a:r>
            </a:p>
            <a:p>
              <a:pPr marL="122238" indent="-122238" algn="r" eaLnBrk="0" hangingPunct="0">
                <a:spcBef>
                  <a:spcPct val="20000"/>
                </a:spcBef>
                <a:buClr>
                  <a:srgbClr val="4E84C4"/>
                </a:buClr>
              </a:pPr>
              <a:r>
                <a:rPr lang="en-US" sz="900" b="1"/>
                <a:t>Design &amp; Development</a:t>
              </a:r>
            </a:p>
            <a:p>
              <a:pPr marL="122238" indent="-122238" algn="r" eaLnBrk="0" hangingPunct="0">
                <a:spcBef>
                  <a:spcPct val="20000"/>
                </a:spcBef>
                <a:buClr>
                  <a:srgbClr val="4E84C4"/>
                </a:buClr>
              </a:pPr>
              <a:r>
                <a:rPr lang="en-US" sz="900" b="1"/>
                <a:t>PAT</a:t>
              </a:r>
            </a:p>
            <a:p>
              <a:pPr marL="122238" indent="-122238" algn="r" eaLnBrk="0" hangingPunct="0">
                <a:spcBef>
                  <a:spcPct val="20000"/>
                </a:spcBef>
                <a:buClr>
                  <a:srgbClr val="4E84C4"/>
                </a:buClr>
              </a:pPr>
              <a:r>
                <a:rPr lang="en-US" sz="900" b="1"/>
                <a:t>Pilot</a:t>
              </a:r>
            </a:p>
            <a:p>
              <a:pPr marL="122238" indent="-122238" algn="r" eaLnBrk="0" hangingPunct="0">
                <a:spcBef>
                  <a:spcPct val="20000"/>
                </a:spcBef>
                <a:buClr>
                  <a:srgbClr val="4E84C4"/>
                </a:buClr>
              </a:pPr>
              <a:r>
                <a:rPr lang="en-US" sz="900" b="1"/>
                <a:t>Call-Center Deployment</a:t>
              </a:r>
            </a:p>
            <a:p>
              <a:pPr marL="122238" indent="-122238" algn="r" eaLnBrk="0" hangingPunct="0">
                <a:spcBef>
                  <a:spcPct val="20000"/>
                </a:spcBef>
                <a:buClr>
                  <a:srgbClr val="4E84C4"/>
                </a:buClr>
              </a:pPr>
              <a:r>
                <a:rPr lang="en-US" sz="900" b="1"/>
                <a:t>Sales Cutover</a:t>
              </a:r>
            </a:p>
          </p:txBody>
        </p:sp>
        <p:sp>
          <p:nvSpPr>
            <p:cNvPr id="60429" name="Text Box 51"/>
            <p:cNvSpPr txBox="1">
              <a:spLocks noChangeArrowheads="1"/>
            </p:cNvSpPr>
            <p:nvPr/>
          </p:nvSpPr>
          <p:spPr bwMode="auto">
            <a:xfrm>
              <a:off x="304800" y="2409325"/>
              <a:ext cx="1258888" cy="173907"/>
            </a:xfrm>
            <a:prstGeom prst="rect">
              <a:avLst/>
            </a:prstGeom>
            <a:solidFill>
              <a:srgbClr val="C0C0C0"/>
            </a:solidFill>
            <a:ln w="9525" algn="ctr">
              <a:noFill/>
              <a:miter lim="800000"/>
              <a:headEnd/>
              <a:tailEnd/>
            </a:ln>
          </p:spPr>
          <p:txBody>
            <a:bodyPr>
              <a:spAutoFit/>
            </a:bodyPr>
            <a:lstStyle/>
            <a:p>
              <a:pPr marL="122238" indent="-122238" algn="ctr" eaLnBrk="0" hangingPunct="0">
                <a:lnSpc>
                  <a:spcPct val="85000"/>
                </a:lnSpc>
                <a:buClr>
                  <a:srgbClr val="4E84C4"/>
                </a:buClr>
              </a:pPr>
              <a:r>
                <a:rPr lang="en-US" sz="1200" b="1" u="sng">
                  <a:solidFill>
                    <a:srgbClr val="006699"/>
                  </a:solidFill>
                </a:rPr>
                <a:t>Postpaid</a:t>
              </a:r>
            </a:p>
          </p:txBody>
        </p:sp>
        <p:sp>
          <p:nvSpPr>
            <p:cNvPr id="60430" name="Text Box 52"/>
            <p:cNvSpPr txBox="1">
              <a:spLocks noChangeArrowheads="1"/>
            </p:cNvSpPr>
            <p:nvPr/>
          </p:nvSpPr>
          <p:spPr bwMode="auto">
            <a:xfrm>
              <a:off x="152400" y="2635626"/>
              <a:ext cx="1519238" cy="619820"/>
            </a:xfrm>
            <a:prstGeom prst="rect">
              <a:avLst/>
            </a:prstGeom>
            <a:noFill/>
            <a:ln w="9525" algn="ctr">
              <a:noFill/>
              <a:miter lim="800000"/>
              <a:headEnd/>
              <a:tailEnd/>
            </a:ln>
          </p:spPr>
          <p:txBody>
            <a:bodyPr>
              <a:spAutoFit/>
            </a:bodyPr>
            <a:lstStyle/>
            <a:p>
              <a:pPr marL="122238" indent="-122238" algn="r" eaLnBrk="0" hangingPunct="0">
                <a:spcBef>
                  <a:spcPct val="20000"/>
                </a:spcBef>
                <a:buClr>
                  <a:srgbClr val="4E84C4"/>
                </a:buClr>
              </a:pPr>
              <a:r>
                <a:rPr lang="en-US" sz="900" b="1"/>
                <a:t>Assessment</a:t>
              </a:r>
            </a:p>
            <a:p>
              <a:pPr marL="122238" indent="-122238" algn="r" eaLnBrk="0" hangingPunct="0">
                <a:spcBef>
                  <a:spcPct val="20000"/>
                </a:spcBef>
                <a:buClr>
                  <a:srgbClr val="4E84C4"/>
                </a:buClr>
              </a:pPr>
              <a:r>
                <a:rPr lang="en-US" sz="900" b="1"/>
                <a:t>Design &amp; Development</a:t>
              </a:r>
            </a:p>
            <a:p>
              <a:pPr marL="122238" indent="-122238" algn="r" eaLnBrk="0" hangingPunct="0">
                <a:spcBef>
                  <a:spcPct val="20000"/>
                </a:spcBef>
                <a:buClr>
                  <a:srgbClr val="4E84C4"/>
                </a:buClr>
              </a:pPr>
              <a:r>
                <a:rPr lang="en-US" sz="900" b="1"/>
                <a:t>PAT</a:t>
              </a:r>
            </a:p>
            <a:p>
              <a:pPr marL="122238" indent="-122238" algn="r" eaLnBrk="0" hangingPunct="0">
                <a:spcBef>
                  <a:spcPct val="20000"/>
                </a:spcBef>
                <a:buClr>
                  <a:srgbClr val="4E84C4"/>
                </a:buClr>
              </a:pPr>
              <a:r>
                <a:rPr lang="en-US" sz="900" b="1"/>
                <a:t>Pilot</a:t>
              </a:r>
            </a:p>
            <a:p>
              <a:pPr marL="122238" indent="-122238" algn="r" eaLnBrk="0" hangingPunct="0">
                <a:spcBef>
                  <a:spcPct val="20000"/>
                </a:spcBef>
                <a:buClr>
                  <a:srgbClr val="4E84C4"/>
                </a:buClr>
              </a:pPr>
              <a:r>
                <a:rPr lang="en-US" sz="900" b="1"/>
                <a:t>Cutover</a:t>
              </a:r>
            </a:p>
          </p:txBody>
        </p:sp>
        <p:grpSp>
          <p:nvGrpSpPr>
            <p:cNvPr id="6" name="Group 54"/>
            <p:cNvGrpSpPr>
              <a:grpSpLocks/>
            </p:cNvGrpSpPr>
            <p:nvPr/>
          </p:nvGrpSpPr>
          <p:grpSpPr bwMode="auto">
            <a:xfrm>
              <a:off x="1816100" y="1339850"/>
              <a:ext cx="1460500" cy="95250"/>
              <a:chOff x="1243" y="854"/>
              <a:chExt cx="4421" cy="63"/>
            </a:xfrm>
          </p:grpSpPr>
          <p:sp>
            <p:nvSpPr>
              <p:cNvPr id="60487" name="Line 55"/>
              <p:cNvSpPr>
                <a:spLocks noChangeShapeType="1"/>
              </p:cNvSpPr>
              <p:nvPr/>
            </p:nvSpPr>
            <p:spPr bwMode="auto">
              <a:xfrm>
                <a:off x="1248" y="884"/>
                <a:ext cx="4416" cy="0"/>
              </a:xfrm>
              <a:prstGeom prst="line">
                <a:avLst/>
              </a:prstGeom>
              <a:noFill/>
              <a:ln w="57150">
                <a:solidFill>
                  <a:srgbClr val="0066FF"/>
                </a:solidFill>
                <a:round/>
                <a:headEnd/>
                <a:tailEnd/>
              </a:ln>
            </p:spPr>
            <p:txBody>
              <a:bodyPr/>
              <a:lstStyle/>
              <a:p>
                <a:endParaRPr lang="en-US"/>
              </a:p>
            </p:txBody>
          </p:sp>
          <p:sp>
            <p:nvSpPr>
              <p:cNvPr id="60488" name="Line 56"/>
              <p:cNvSpPr>
                <a:spLocks noChangeShapeType="1"/>
              </p:cNvSpPr>
              <p:nvPr/>
            </p:nvSpPr>
            <p:spPr bwMode="auto">
              <a:xfrm>
                <a:off x="1243" y="854"/>
                <a:ext cx="0" cy="58"/>
              </a:xfrm>
              <a:prstGeom prst="line">
                <a:avLst/>
              </a:prstGeom>
              <a:noFill/>
              <a:ln w="28575">
                <a:solidFill>
                  <a:srgbClr val="006600"/>
                </a:solidFill>
                <a:round/>
                <a:headEnd/>
                <a:tailEnd/>
              </a:ln>
            </p:spPr>
            <p:txBody>
              <a:bodyPr/>
              <a:lstStyle/>
              <a:p>
                <a:endParaRPr lang="en-US"/>
              </a:p>
            </p:txBody>
          </p:sp>
          <p:sp>
            <p:nvSpPr>
              <p:cNvPr id="60489" name="Line 57"/>
              <p:cNvSpPr>
                <a:spLocks noChangeShapeType="1"/>
              </p:cNvSpPr>
              <p:nvPr/>
            </p:nvSpPr>
            <p:spPr bwMode="auto">
              <a:xfrm>
                <a:off x="5659" y="859"/>
                <a:ext cx="0" cy="58"/>
              </a:xfrm>
              <a:prstGeom prst="line">
                <a:avLst/>
              </a:prstGeom>
              <a:noFill/>
              <a:ln w="28575">
                <a:solidFill>
                  <a:srgbClr val="CC0000"/>
                </a:solidFill>
                <a:round/>
                <a:headEnd/>
                <a:tailEnd/>
              </a:ln>
            </p:spPr>
            <p:txBody>
              <a:bodyPr/>
              <a:lstStyle/>
              <a:p>
                <a:endParaRPr lang="en-US"/>
              </a:p>
            </p:txBody>
          </p:sp>
        </p:grpSp>
        <p:grpSp>
          <p:nvGrpSpPr>
            <p:cNvPr id="7" name="Group 58"/>
            <p:cNvGrpSpPr>
              <a:grpSpLocks/>
            </p:cNvGrpSpPr>
            <p:nvPr/>
          </p:nvGrpSpPr>
          <p:grpSpPr bwMode="auto">
            <a:xfrm>
              <a:off x="2667000" y="1512888"/>
              <a:ext cx="4295775" cy="74612"/>
              <a:chOff x="1243" y="854"/>
              <a:chExt cx="4421" cy="63"/>
            </a:xfrm>
          </p:grpSpPr>
          <p:sp>
            <p:nvSpPr>
              <p:cNvPr id="60484" name="Line 59"/>
              <p:cNvSpPr>
                <a:spLocks noChangeShapeType="1"/>
              </p:cNvSpPr>
              <p:nvPr/>
            </p:nvSpPr>
            <p:spPr bwMode="auto">
              <a:xfrm>
                <a:off x="1248" y="884"/>
                <a:ext cx="4416" cy="0"/>
              </a:xfrm>
              <a:prstGeom prst="line">
                <a:avLst/>
              </a:prstGeom>
              <a:noFill/>
              <a:ln w="57150">
                <a:solidFill>
                  <a:srgbClr val="0066FF"/>
                </a:solidFill>
                <a:round/>
                <a:headEnd/>
                <a:tailEnd/>
              </a:ln>
            </p:spPr>
            <p:txBody>
              <a:bodyPr/>
              <a:lstStyle/>
              <a:p>
                <a:endParaRPr lang="en-US"/>
              </a:p>
            </p:txBody>
          </p:sp>
          <p:sp>
            <p:nvSpPr>
              <p:cNvPr id="60485" name="Line 60"/>
              <p:cNvSpPr>
                <a:spLocks noChangeShapeType="1"/>
              </p:cNvSpPr>
              <p:nvPr/>
            </p:nvSpPr>
            <p:spPr bwMode="auto">
              <a:xfrm>
                <a:off x="1243" y="854"/>
                <a:ext cx="0" cy="58"/>
              </a:xfrm>
              <a:prstGeom prst="line">
                <a:avLst/>
              </a:prstGeom>
              <a:noFill/>
              <a:ln w="28575">
                <a:solidFill>
                  <a:srgbClr val="006600"/>
                </a:solidFill>
                <a:round/>
                <a:headEnd/>
                <a:tailEnd/>
              </a:ln>
            </p:spPr>
            <p:txBody>
              <a:bodyPr/>
              <a:lstStyle/>
              <a:p>
                <a:endParaRPr lang="en-US"/>
              </a:p>
            </p:txBody>
          </p:sp>
          <p:sp>
            <p:nvSpPr>
              <p:cNvPr id="60486" name="Line 61"/>
              <p:cNvSpPr>
                <a:spLocks noChangeShapeType="1"/>
              </p:cNvSpPr>
              <p:nvPr/>
            </p:nvSpPr>
            <p:spPr bwMode="auto">
              <a:xfrm>
                <a:off x="5659" y="859"/>
                <a:ext cx="0" cy="58"/>
              </a:xfrm>
              <a:prstGeom prst="line">
                <a:avLst/>
              </a:prstGeom>
              <a:noFill/>
              <a:ln w="28575">
                <a:solidFill>
                  <a:srgbClr val="CC0000"/>
                </a:solidFill>
                <a:round/>
                <a:headEnd/>
                <a:tailEnd/>
              </a:ln>
            </p:spPr>
            <p:txBody>
              <a:bodyPr/>
              <a:lstStyle/>
              <a:p>
                <a:endParaRPr lang="en-US"/>
              </a:p>
            </p:txBody>
          </p:sp>
        </p:grpSp>
        <p:grpSp>
          <p:nvGrpSpPr>
            <p:cNvPr id="8" name="Group 62"/>
            <p:cNvGrpSpPr>
              <a:grpSpLocks/>
            </p:cNvGrpSpPr>
            <p:nvPr/>
          </p:nvGrpSpPr>
          <p:grpSpPr bwMode="auto">
            <a:xfrm>
              <a:off x="5029200" y="1676400"/>
              <a:ext cx="1447800" cy="74613"/>
              <a:chOff x="1243" y="854"/>
              <a:chExt cx="4421" cy="63"/>
            </a:xfrm>
          </p:grpSpPr>
          <p:sp>
            <p:nvSpPr>
              <p:cNvPr id="60481" name="Line 63"/>
              <p:cNvSpPr>
                <a:spLocks noChangeShapeType="1"/>
              </p:cNvSpPr>
              <p:nvPr/>
            </p:nvSpPr>
            <p:spPr bwMode="auto">
              <a:xfrm>
                <a:off x="1248" y="884"/>
                <a:ext cx="4416" cy="0"/>
              </a:xfrm>
              <a:prstGeom prst="line">
                <a:avLst/>
              </a:prstGeom>
              <a:noFill/>
              <a:ln w="57150">
                <a:solidFill>
                  <a:srgbClr val="0066FF"/>
                </a:solidFill>
                <a:round/>
                <a:headEnd/>
                <a:tailEnd/>
              </a:ln>
            </p:spPr>
            <p:txBody>
              <a:bodyPr/>
              <a:lstStyle/>
              <a:p>
                <a:endParaRPr lang="en-US"/>
              </a:p>
            </p:txBody>
          </p:sp>
          <p:sp>
            <p:nvSpPr>
              <p:cNvPr id="60482" name="Line 64"/>
              <p:cNvSpPr>
                <a:spLocks noChangeShapeType="1"/>
              </p:cNvSpPr>
              <p:nvPr/>
            </p:nvSpPr>
            <p:spPr bwMode="auto">
              <a:xfrm>
                <a:off x="1243" y="854"/>
                <a:ext cx="0" cy="58"/>
              </a:xfrm>
              <a:prstGeom prst="line">
                <a:avLst/>
              </a:prstGeom>
              <a:noFill/>
              <a:ln w="28575">
                <a:solidFill>
                  <a:srgbClr val="006600"/>
                </a:solidFill>
                <a:round/>
                <a:headEnd/>
                <a:tailEnd/>
              </a:ln>
            </p:spPr>
            <p:txBody>
              <a:bodyPr/>
              <a:lstStyle/>
              <a:p>
                <a:endParaRPr lang="en-US"/>
              </a:p>
            </p:txBody>
          </p:sp>
          <p:sp>
            <p:nvSpPr>
              <p:cNvPr id="60483" name="Line 65"/>
              <p:cNvSpPr>
                <a:spLocks noChangeShapeType="1"/>
              </p:cNvSpPr>
              <p:nvPr/>
            </p:nvSpPr>
            <p:spPr bwMode="auto">
              <a:xfrm>
                <a:off x="5659" y="859"/>
                <a:ext cx="0" cy="58"/>
              </a:xfrm>
              <a:prstGeom prst="line">
                <a:avLst/>
              </a:prstGeom>
              <a:noFill/>
              <a:ln w="28575">
                <a:solidFill>
                  <a:srgbClr val="CC0000"/>
                </a:solidFill>
                <a:round/>
                <a:headEnd/>
                <a:tailEnd/>
              </a:ln>
            </p:spPr>
            <p:txBody>
              <a:bodyPr/>
              <a:lstStyle/>
              <a:p>
                <a:endParaRPr lang="en-US"/>
              </a:p>
            </p:txBody>
          </p:sp>
        </p:grpSp>
        <p:grpSp>
          <p:nvGrpSpPr>
            <p:cNvPr id="9" name="Group 66"/>
            <p:cNvGrpSpPr>
              <a:grpSpLocks/>
            </p:cNvGrpSpPr>
            <p:nvPr/>
          </p:nvGrpSpPr>
          <p:grpSpPr bwMode="auto">
            <a:xfrm>
              <a:off x="6324600" y="1836738"/>
              <a:ext cx="762000" cy="74612"/>
              <a:chOff x="1243" y="854"/>
              <a:chExt cx="4421" cy="63"/>
            </a:xfrm>
          </p:grpSpPr>
          <p:sp>
            <p:nvSpPr>
              <p:cNvPr id="60478" name="Line 67"/>
              <p:cNvSpPr>
                <a:spLocks noChangeShapeType="1"/>
              </p:cNvSpPr>
              <p:nvPr/>
            </p:nvSpPr>
            <p:spPr bwMode="auto">
              <a:xfrm>
                <a:off x="1248" y="884"/>
                <a:ext cx="4416" cy="0"/>
              </a:xfrm>
              <a:prstGeom prst="line">
                <a:avLst/>
              </a:prstGeom>
              <a:noFill/>
              <a:ln w="57150">
                <a:solidFill>
                  <a:srgbClr val="0066FF"/>
                </a:solidFill>
                <a:round/>
                <a:headEnd/>
                <a:tailEnd/>
              </a:ln>
            </p:spPr>
            <p:txBody>
              <a:bodyPr/>
              <a:lstStyle/>
              <a:p>
                <a:endParaRPr lang="en-US"/>
              </a:p>
            </p:txBody>
          </p:sp>
          <p:sp>
            <p:nvSpPr>
              <p:cNvPr id="60479" name="Line 68"/>
              <p:cNvSpPr>
                <a:spLocks noChangeShapeType="1"/>
              </p:cNvSpPr>
              <p:nvPr/>
            </p:nvSpPr>
            <p:spPr bwMode="auto">
              <a:xfrm>
                <a:off x="1243" y="854"/>
                <a:ext cx="0" cy="58"/>
              </a:xfrm>
              <a:prstGeom prst="line">
                <a:avLst/>
              </a:prstGeom>
              <a:noFill/>
              <a:ln w="28575">
                <a:solidFill>
                  <a:srgbClr val="006600"/>
                </a:solidFill>
                <a:round/>
                <a:headEnd/>
                <a:tailEnd/>
              </a:ln>
            </p:spPr>
            <p:txBody>
              <a:bodyPr/>
              <a:lstStyle/>
              <a:p>
                <a:endParaRPr lang="en-US"/>
              </a:p>
            </p:txBody>
          </p:sp>
          <p:sp>
            <p:nvSpPr>
              <p:cNvPr id="60480" name="Line 69"/>
              <p:cNvSpPr>
                <a:spLocks noChangeShapeType="1"/>
              </p:cNvSpPr>
              <p:nvPr/>
            </p:nvSpPr>
            <p:spPr bwMode="auto">
              <a:xfrm>
                <a:off x="5659" y="859"/>
                <a:ext cx="0" cy="58"/>
              </a:xfrm>
              <a:prstGeom prst="line">
                <a:avLst/>
              </a:prstGeom>
              <a:noFill/>
              <a:ln w="28575">
                <a:solidFill>
                  <a:srgbClr val="CC0000"/>
                </a:solidFill>
                <a:round/>
                <a:headEnd/>
                <a:tailEnd/>
              </a:ln>
            </p:spPr>
            <p:txBody>
              <a:bodyPr/>
              <a:lstStyle/>
              <a:p>
                <a:endParaRPr lang="en-US"/>
              </a:p>
            </p:txBody>
          </p:sp>
        </p:grpSp>
        <p:grpSp>
          <p:nvGrpSpPr>
            <p:cNvPr id="10" name="Group 70"/>
            <p:cNvGrpSpPr>
              <a:grpSpLocks/>
            </p:cNvGrpSpPr>
            <p:nvPr/>
          </p:nvGrpSpPr>
          <p:grpSpPr bwMode="auto">
            <a:xfrm>
              <a:off x="5334000" y="2005013"/>
              <a:ext cx="1143000" cy="74612"/>
              <a:chOff x="1243" y="854"/>
              <a:chExt cx="4421" cy="63"/>
            </a:xfrm>
          </p:grpSpPr>
          <p:sp>
            <p:nvSpPr>
              <p:cNvPr id="60475" name="Line 71"/>
              <p:cNvSpPr>
                <a:spLocks noChangeShapeType="1"/>
              </p:cNvSpPr>
              <p:nvPr/>
            </p:nvSpPr>
            <p:spPr bwMode="auto">
              <a:xfrm>
                <a:off x="1248" y="884"/>
                <a:ext cx="4416" cy="0"/>
              </a:xfrm>
              <a:prstGeom prst="line">
                <a:avLst/>
              </a:prstGeom>
              <a:noFill/>
              <a:ln w="57150">
                <a:solidFill>
                  <a:srgbClr val="0066FF"/>
                </a:solidFill>
                <a:round/>
                <a:headEnd/>
                <a:tailEnd/>
              </a:ln>
            </p:spPr>
            <p:txBody>
              <a:bodyPr/>
              <a:lstStyle/>
              <a:p>
                <a:endParaRPr lang="en-US"/>
              </a:p>
            </p:txBody>
          </p:sp>
          <p:sp>
            <p:nvSpPr>
              <p:cNvPr id="60476" name="Line 72"/>
              <p:cNvSpPr>
                <a:spLocks noChangeShapeType="1"/>
              </p:cNvSpPr>
              <p:nvPr/>
            </p:nvSpPr>
            <p:spPr bwMode="auto">
              <a:xfrm>
                <a:off x="1243" y="854"/>
                <a:ext cx="0" cy="58"/>
              </a:xfrm>
              <a:prstGeom prst="line">
                <a:avLst/>
              </a:prstGeom>
              <a:noFill/>
              <a:ln w="28575">
                <a:solidFill>
                  <a:srgbClr val="006600"/>
                </a:solidFill>
                <a:round/>
                <a:headEnd/>
                <a:tailEnd/>
              </a:ln>
            </p:spPr>
            <p:txBody>
              <a:bodyPr/>
              <a:lstStyle/>
              <a:p>
                <a:endParaRPr lang="en-US"/>
              </a:p>
            </p:txBody>
          </p:sp>
          <p:sp>
            <p:nvSpPr>
              <p:cNvPr id="60477" name="Line 73"/>
              <p:cNvSpPr>
                <a:spLocks noChangeShapeType="1"/>
              </p:cNvSpPr>
              <p:nvPr/>
            </p:nvSpPr>
            <p:spPr bwMode="auto">
              <a:xfrm>
                <a:off x="5659" y="859"/>
                <a:ext cx="0" cy="58"/>
              </a:xfrm>
              <a:prstGeom prst="line">
                <a:avLst/>
              </a:prstGeom>
              <a:noFill/>
              <a:ln w="28575">
                <a:solidFill>
                  <a:srgbClr val="CC0000"/>
                </a:solidFill>
                <a:round/>
                <a:headEnd/>
                <a:tailEnd/>
              </a:ln>
            </p:spPr>
            <p:txBody>
              <a:bodyPr/>
              <a:lstStyle/>
              <a:p>
                <a:endParaRPr lang="en-US"/>
              </a:p>
            </p:txBody>
          </p:sp>
        </p:grpSp>
        <p:grpSp>
          <p:nvGrpSpPr>
            <p:cNvPr id="11" name="Group 74"/>
            <p:cNvGrpSpPr>
              <a:grpSpLocks/>
            </p:cNvGrpSpPr>
            <p:nvPr/>
          </p:nvGrpSpPr>
          <p:grpSpPr bwMode="auto">
            <a:xfrm>
              <a:off x="1808163" y="2698750"/>
              <a:ext cx="1544637" cy="107950"/>
              <a:chOff x="1243" y="1685"/>
              <a:chExt cx="4421" cy="63"/>
            </a:xfrm>
          </p:grpSpPr>
          <p:sp>
            <p:nvSpPr>
              <p:cNvPr id="60472" name="Line 75"/>
              <p:cNvSpPr>
                <a:spLocks noChangeShapeType="1"/>
              </p:cNvSpPr>
              <p:nvPr/>
            </p:nvSpPr>
            <p:spPr bwMode="auto">
              <a:xfrm>
                <a:off x="1248" y="1715"/>
                <a:ext cx="4416" cy="0"/>
              </a:xfrm>
              <a:prstGeom prst="line">
                <a:avLst/>
              </a:prstGeom>
              <a:noFill/>
              <a:ln w="57150">
                <a:solidFill>
                  <a:srgbClr val="666699"/>
                </a:solidFill>
                <a:round/>
                <a:headEnd/>
                <a:tailEnd/>
              </a:ln>
            </p:spPr>
            <p:txBody>
              <a:bodyPr/>
              <a:lstStyle/>
              <a:p>
                <a:endParaRPr lang="en-US"/>
              </a:p>
            </p:txBody>
          </p:sp>
          <p:sp>
            <p:nvSpPr>
              <p:cNvPr id="60473" name="Line 76"/>
              <p:cNvSpPr>
                <a:spLocks noChangeShapeType="1"/>
              </p:cNvSpPr>
              <p:nvPr/>
            </p:nvSpPr>
            <p:spPr bwMode="auto">
              <a:xfrm>
                <a:off x="1243" y="1685"/>
                <a:ext cx="0" cy="58"/>
              </a:xfrm>
              <a:prstGeom prst="line">
                <a:avLst/>
              </a:prstGeom>
              <a:noFill/>
              <a:ln w="28575">
                <a:solidFill>
                  <a:srgbClr val="006600"/>
                </a:solidFill>
                <a:round/>
                <a:headEnd/>
                <a:tailEnd/>
              </a:ln>
            </p:spPr>
            <p:txBody>
              <a:bodyPr/>
              <a:lstStyle/>
              <a:p>
                <a:endParaRPr lang="en-US"/>
              </a:p>
            </p:txBody>
          </p:sp>
          <p:sp>
            <p:nvSpPr>
              <p:cNvPr id="60474" name="Line 77"/>
              <p:cNvSpPr>
                <a:spLocks noChangeShapeType="1"/>
              </p:cNvSpPr>
              <p:nvPr/>
            </p:nvSpPr>
            <p:spPr bwMode="auto">
              <a:xfrm>
                <a:off x="5659" y="1690"/>
                <a:ext cx="0" cy="58"/>
              </a:xfrm>
              <a:prstGeom prst="line">
                <a:avLst/>
              </a:prstGeom>
              <a:noFill/>
              <a:ln w="28575">
                <a:solidFill>
                  <a:srgbClr val="CC0000"/>
                </a:solidFill>
                <a:round/>
                <a:headEnd/>
                <a:tailEnd/>
              </a:ln>
            </p:spPr>
            <p:txBody>
              <a:bodyPr/>
              <a:lstStyle/>
              <a:p>
                <a:endParaRPr lang="en-US"/>
              </a:p>
            </p:txBody>
          </p:sp>
        </p:grpSp>
        <p:grpSp>
          <p:nvGrpSpPr>
            <p:cNvPr id="12" name="Group 78"/>
            <p:cNvGrpSpPr>
              <a:grpSpLocks/>
            </p:cNvGrpSpPr>
            <p:nvPr/>
          </p:nvGrpSpPr>
          <p:grpSpPr bwMode="auto">
            <a:xfrm>
              <a:off x="2667000" y="2884488"/>
              <a:ext cx="4859338" cy="74612"/>
              <a:chOff x="1243" y="1685"/>
              <a:chExt cx="4421" cy="63"/>
            </a:xfrm>
          </p:grpSpPr>
          <p:sp>
            <p:nvSpPr>
              <p:cNvPr id="60469" name="Line 79"/>
              <p:cNvSpPr>
                <a:spLocks noChangeShapeType="1"/>
              </p:cNvSpPr>
              <p:nvPr/>
            </p:nvSpPr>
            <p:spPr bwMode="auto">
              <a:xfrm>
                <a:off x="1248" y="1715"/>
                <a:ext cx="4416" cy="0"/>
              </a:xfrm>
              <a:prstGeom prst="line">
                <a:avLst/>
              </a:prstGeom>
              <a:noFill/>
              <a:ln w="57150">
                <a:solidFill>
                  <a:srgbClr val="666699"/>
                </a:solidFill>
                <a:round/>
                <a:headEnd/>
                <a:tailEnd/>
              </a:ln>
            </p:spPr>
            <p:txBody>
              <a:bodyPr/>
              <a:lstStyle/>
              <a:p>
                <a:endParaRPr lang="en-US"/>
              </a:p>
            </p:txBody>
          </p:sp>
          <p:sp>
            <p:nvSpPr>
              <p:cNvPr id="60470" name="Line 80"/>
              <p:cNvSpPr>
                <a:spLocks noChangeShapeType="1"/>
              </p:cNvSpPr>
              <p:nvPr/>
            </p:nvSpPr>
            <p:spPr bwMode="auto">
              <a:xfrm>
                <a:off x="1243" y="1685"/>
                <a:ext cx="0" cy="58"/>
              </a:xfrm>
              <a:prstGeom prst="line">
                <a:avLst/>
              </a:prstGeom>
              <a:noFill/>
              <a:ln w="28575">
                <a:solidFill>
                  <a:srgbClr val="006600"/>
                </a:solidFill>
                <a:round/>
                <a:headEnd/>
                <a:tailEnd/>
              </a:ln>
            </p:spPr>
            <p:txBody>
              <a:bodyPr/>
              <a:lstStyle/>
              <a:p>
                <a:endParaRPr lang="en-US"/>
              </a:p>
            </p:txBody>
          </p:sp>
          <p:sp>
            <p:nvSpPr>
              <p:cNvPr id="60471" name="Line 81"/>
              <p:cNvSpPr>
                <a:spLocks noChangeShapeType="1"/>
              </p:cNvSpPr>
              <p:nvPr/>
            </p:nvSpPr>
            <p:spPr bwMode="auto">
              <a:xfrm>
                <a:off x="5659" y="1690"/>
                <a:ext cx="0" cy="58"/>
              </a:xfrm>
              <a:prstGeom prst="line">
                <a:avLst/>
              </a:prstGeom>
              <a:noFill/>
              <a:ln w="28575">
                <a:solidFill>
                  <a:srgbClr val="CC0000"/>
                </a:solidFill>
                <a:round/>
                <a:headEnd/>
                <a:tailEnd/>
              </a:ln>
            </p:spPr>
            <p:txBody>
              <a:bodyPr/>
              <a:lstStyle/>
              <a:p>
                <a:endParaRPr lang="en-US"/>
              </a:p>
            </p:txBody>
          </p:sp>
        </p:grpSp>
        <p:grpSp>
          <p:nvGrpSpPr>
            <p:cNvPr id="13" name="Group 82"/>
            <p:cNvGrpSpPr>
              <a:grpSpLocks/>
            </p:cNvGrpSpPr>
            <p:nvPr/>
          </p:nvGrpSpPr>
          <p:grpSpPr bwMode="auto">
            <a:xfrm>
              <a:off x="5867400" y="3035300"/>
              <a:ext cx="1752600" cy="76200"/>
              <a:chOff x="1243" y="1685"/>
              <a:chExt cx="4421" cy="63"/>
            </a:xfrm>
          </p:grpSpPr>
          <p:sp>
            <p:nvSpPr>
              <p:cNvPr id="60466" name="Line 83"/>
              <p:cNvSpPr>
                <a:spLocks noChangeShapeType="1"/>
              </p:cNvSpPr>
              <p:nvPr/>
            </p:nvSpPr>
            <p:spPr bwMode="auto">
              <a:xfrm>
                <a:off x="1248" y="1715"/>
                <a:ext cx="4416" cy="0"/>
              </a:xfrm>
              <a:prstGeom prst="line">
                <a:avLst/>
              </a:prstGeom>
              <a:noFill/>
              <a:ln w="57150">
                <a:solidFill>
                  <a:srgbClr val="666699"/>
                </a:solidFill>
                <a:round/>
                <a:headEnd/>
                <a:tailEnd/>
              </a:ln>
            </p:spPr>
            <p:txBody>
              <a:bodyPr/>
              <a:lstStyle/>
              <a:p>
                <a:endParaRPr lang="en-US"/>
              </a:p>
            </p:txBody>
          </p:sp>
          <p:sp>
            <p:nvSpPr>
              <p:cNvPr id="60467" name="Line 84"/>
              <p:cNvSpPr>
                <a:spLocks noChangeShapeType="1"/>
              </p:cNvSpPr>
              <p:nvPr/>
            </p:nvSpPr>
            <p:spPr bwMode="auto">
              <a:xfrm>
                <a:off x="1243" y="1685"/>
                <a:ext cx="0" cy="58"/>
              </a:xfrm>
              <a:prstGeom prst="line">
                <a:avLst/>
              </a:prstGeom>
              <a:noFill/>
              <a:ln w="28575">
                <a:solidFill>
                  <a:srgbClr val="006600"/>
                </a:solidFill>
                <a:round/>
                <a:headEnd/>
                <a:tailEnd/>
              </a:ln>
            </p:spPr>
            <p:txBody>
              <a:bodyPr/>
              <a:lstStyle/>
              <a:p>
                <a:endParaRPr lang="en-US"/>
              </a:p>
            </p:txBody>
          </p:sp>
          <p:sp>
            <p:nvSpPr>
              <p:cNvPr id="60468" name="Line 85"/>
              <p:cNvSpPr>
                <a:spLocks noChangeShapeType="1"/>
              </p:cNvSpPr>
              <p:nvPr/>
            </p:nvSpPr>
            <p:spPr bwMode="auto">
              <a:xfrm>
                <a:off x="5659" y="1690"/>
                <a:ext cx="0" cy="58"/>
              </a:xfrm>
              <a:prstGeom prst="line">
                <a:avLst/>
              </a:prstGeom>
              <a:noFill/>
              <a:ln w="28575">
                <a:solidFill>
                  <a:srgbClr val="CC0000"/>
                </a:solidFill>
                <a:round/>
                <a:headEnd/>
                <a:tailEnd/>
              </a:ln>
            </p:spPr>
            <p:txBody>
              <a:bodyPr/>
              <a:lstStyle/>
              <a:p>
                <a:endParaRPr lang="en-US"/>
              </a:p>
            </p:txBody>
          </p:sp>
        </p:grpSp>
        <p:grpSp>
          <p:nvGrpSpPr>
            <p:cNvPr id="14" name="Group 86"/>
            <p:cNvGrpSpPr>
              <a:grpSpLocks/>
            </p:cNvGrpSpPr>
            <p:nvPr/>
          </p:nvGrpSpPr>
          <p:grpSpPr bwMode="auto">
            <a:xfrm>
              <a:off x="7315200" y="3203575"/>
              <a:ext cx="990600" cy="74613"/>
              <a:chOff x="1243" y="1685"/>
              <a:chExt cx="4421" cy="63"/>
            </a:xfrm>
          </p:grpSpPr>
          <p:sp>
            <p:nvSpPr>
              <p:cNvPr id="60463" name="Line 87"/>
              <p:cNvSpPr>
                <a:spLocks noChangeShapeType="1"/>
              </p:cNvSpPr>
              <p:nvPr/>
            </p:nvSpPr>
            <p:spPr bwMode="auto">
              <a:xfrm>
                <a:off x="1248" y="1715"/>
                <a:ext cx="4416" cy="0"/>
              </a:xfrm>
              <a:prstGeom prst="line">
                <a:avLst/>
              </a:prstGeom>
              <a:noFill/>
              <a:ln w="57150">
                <a:solidFill>
                  <a:srgbClr val="666699"/>
                </a:solidFill>
                <a:round/>
                <a:headEnd/>
                <a:tailEnd/>
              </a:ln>
            </p:spPr>
            <p:txBody>
              <a:bodyPr/>
              <a:lstStyle/>
              <a:p>
                <a:endParaRPr lang="en-US"/>
              </a:p>
            </p:txBody>
          </p:sp>
          <p:sp>
            <p:nvSpPr>
              <p:cNvPr id="60464" name="Line 88"/>
              <p:cNvSpPr>
                <a:spLocks noChangeShapeType="1"/>
              </p:cNvSpPr>
              <p:nvPr/>
            </p:nvSpPr>
            <p:spPr bwMode="auto">
              <a:xfrm>
                <a:off x="1243" y="1685"/>
                <a:ext cx="0" cy="58"/>
              </a:xfrm>
              <a:prstGeom prst="line">
                <a:avLst/>
              </a:prstGeom>
              <a:noFill/>
              <a:ln w="28575">
                <a:solidFill>
                  <a:srgbClr val="006600"/>
                </a:solidFill>
                <a:round/>
                <a:headEnd/>
                <a:tailEnd/>
              </a:ln>
            </p:spPr>
            <p:txBody>
              <a:bodyPr/>
              <a:lstStyle/>
              <a:p>
                <a:endParaRPr lang="en-US"/>
              </a:p>
            </p:txBody>
          </p:sp>
          <p:sp>
            <p:nvSpPr>
              <p:cNvPr id="60465" name="Line 89"/>
              <p:cNvSpPr>
                <a:spLocks noChangeShapeType="1"/>
              </p:cNvSpPr>
              <p:nvPr/>
            </p:nvSpPr>
            <p:spPr bwMode="auto">
              <a:xfrm>
                <a:off x="5659" y="1690"/>
                <a:ext cx="0" cy="58"/>
              </a:xfrm>
              <a:prstGeom prst="line">
                <a:avLst/>
              </a:prstGeom>
              <a:noFill/>
              <a:ln w="28575">
                <a:solidFill>
                  <a:srgbClr val="CC0000"/>
                </a:solidFill>
                <a:round/>
                <a:headEnd/>
                <a:tailEnd/>
              </a:ln>
            </p:spPr>
            <p:txBody>
              <a:bodyPr/>
              <a:lstStyle/>
              <a:p>
                <a:endParaRPr lang="en-US"/>
              </a:p>
            </p:txBody>
          </p:sp>
        </p:grpSp>
        <p:sp>
          <p:nvSpPr>
            <p:cNvPr id="60440" name="Text Box 90"/>
            <p:cNvSpPr txBox="1">
              <a:spLocks noChangeArrowheads="1"/>
            </p:cNvSpPr>
            <p:nvPr/>
          </p:nvSpPr>
          <p:spPr bwMode="auto">
            <a:xfrm>
              <a:off x="304800" y="1045946"/>
              <a:ext cx="1258888" cy="173906"/>
            </a:xfrm>
            <a:prstGeom prst="rect">
              <a:avLst/>
            </a:prstGeom>
            <a:solidFill>
              <a:srgbClr val="C0C0C0"/>
            </a:solidFill>
            <a:ln w="9525" algn="ctr">
              <a:noFill/>
              <a:miter lim="800000"/>
              <a:headEnd/>
              <a:tailEnd/>
            </a:ln>
          </p:spPr>
          <p:txBody>
            <a:bodyPr>
              <a:spAutoFit/>
            </a:bodyPr>
            <a:lstStyle/>
            <a:p>
              <a:pPr marL="122238" indent="-122238" algn="ctr" eaLnBrk="0" hangingPunct="0">
                <a:lnSpc>
                  <a:spcPct val="85000"/>
                </a:lnSpc>
                <a:buClr>
                  <a:srgbClr val="4E84C4"/>
                </a:buClr>
              </a:pPr>
              <a:r>
                <a:rPr lang="en-US" sz="1200" b="1" u="sng">
                  <a:solidFill>
                    <a:srgbClr val="006699"/>
                  </a:solidFill>
                </a:rPr>
                <a:t>Prepaid</a:t>
              </a:r>
            </a:p>
          </p:txBody>
        </p:sp>
        <p:sp>
          <p:nvSpPr>
            <p:cNvPr id="60441" name="AutoShape 91"/>
            <p:cNvSpPr>
              <a:spLocks noChangeArrowheads="1"/>
            </p:cNvSpPr>
            <p:nvPr/>
          </p:nvSpPr>
          <p:spPr bwMode="auto">
            <a:xfrm>
              <a:off x="7091363" y="2157413"/>
              <a:ext cx="152400" cy="107950"/>
            </a:xfrm>
            <a:prstGeom prst="diamond">
              <a:avLst/>
            </a:prstGeom>
            <a:solidFill>
              <a:srgbClr val="00CC00"/>
            </a:solidFill>
            <a:ln w="9525" algn="ctr">
              <a:noFill/>
              <a:miter lim="800000"/>
              <a:headEnd/>
              <a:tailEnd/>
            </a:ln>
          </p:spPr>
          <p:txBody>
            <a:bodyPr wrap="none" anchor="ctr"/>
            <a:lstStyle/>
            <a:p>
              <a:endParaRPr lang="en-US"/>
            </a:p>
          </p:txBody>
        </p:sp>
        <p:sp>
          <p:nvSpPr>
            <p:cNvPr id="60442" name="AutoShape 92"/>
            <p:cNvSpPr>
              <a:spLocks noChangeArrowheads="1"/>
            </p:cNvSpPr>
            <p:nvPr/>
          </p:nvSpPr>
          <p:spPr bwMode="auto">
            <a:xfrm>
              <a:off x="5254625" y="1989138"/>
              <a:ext cx="152400" cy="107950"/>
            </a:xfrm>
            <a:prstGeom prst="diamond">
              <a:avLst/>
            </a:prstGeom>
            <a:solidFill>
              <a:srgbClr val="00CC00"/>
            </a:solidFill>
            <a:ln w="9525" algn="ctr">
              <a:noFill/>
              <a:miter lim="800000"/>
              <a:headEnd/>
              <a:tailEnd/>
            </a:ln>
          </p:spPr>
          <p:txBody>
            <a:bodyPr wrap="none" anchor="ctr"/>
            <a:lstStyle/>
            <a:p>
              <a:endParaRPr lang="en-US"/>
            </a:p>
          </p:txBody>
        </p:sp>
        <p:sp>
          <p:nvSpPr>
            <p:cNvPr id="60443" name="AutoShape 93"/>
            <p:cNvSpPr>
              <a:spLocks noChangeArrowheads="1"/>
            </p:cNvSpPr>
            <p:nvPr/>
          </p:nvSpPr>
          <p:spPr bwMode="auto">
            <a:xfrm>
              <a:off x="8224838" y="3344863"/>
              <a:ext cx="152400" cy="107950"/>
            </a:xfrm>
            <a:prstGeom prst="diamond">
              <a:avLst/>
            </a:prstGeom>
            <a:solidFill>
              <a:srgbClr val="00CC00"/>
            </a:solidFill>
            <a:ln w="9525" algn="ctr">
              <a:noFill/>
              <a:miter lim="800000"/>
              <a:headEnd/>
              <a:tailEnd/>
            </a:ln>
          </p:spPr>
          <p:txBody>
            <a:bodyPr wrap="none" anchor="ctr"/>
            <a:lstStyle/>
            <a:p>
              <a:endParaRPr lang="en-US"/>
            </a:p>
          </p:txBody>
        </p:sp>
        <p:sp>
          <p:nvSpPr>
            <p:cNvPr id="60444" name="Line 94"/>
            <p:cNvSpPr>
              <a:spLocks noChangeShapeType="1"/>
            </p:cNvSpPr>
            <p:nvPr/>
          </p:nvSpPr>
          <p:spPr bwMode="auto">
            <a:xfrm>
              <a:off x="2462213" y="1101725"/>
              <a:ext cx="0" cy="2362200"/>
            </a:xfrm>
            <a:prstGeom prst="line">
              <a:avLst/>
            </a:prstGeom>
            <a:noFill/>
            <a:ln w="9525">
              <a:solidFill>
                <a:schemeClr val="bg2"/>
              </a:solidFill>
              <a:prstDash val="dash"/>
              <a:round/>
              <a:headEnd/>
              <a:tailEnd/>
            </a:ln>
          </p:spPr>
          <p:txBody>
            <a:bodyPr/>
            <a:lstStyle/>
            <a:p>
              <a:endParaRPr lang="en-US"/>
            </a:p>
          </p:txBody>
        </p:sp>
        <p:sp>
          <p:nvSpPr>
            <p:cNvPr id="60445" name="Line 95"/>
            <p:cNvSpPr>
              <a:spLocks noChangeShapeType="1"/>
            </p:cNvSpPr>
            <p:nvPr/>
          </p:nvSpPr>
          <p:spPr bwMode="auto">
            <a:xfrm>
              <a:off x="3038475" y="1106488"/>
              <a:ext cx="0" cy="2362200"/>
            </a:xfrm>
            <a:prstGeom prst="line">
              <a:avLst/>
            </a:prstGeom>
            <a:noFill/>
            <a:ln w="9525">
              <a:solidFill>
                <a:schemeClr val="bg2"/>
              </a:solidFill>
              <a:prstDash val="dash"/>
              <a:round/>
              <a:headEnd/>
              <a:tailEnd/>
            </a:ln>
          </p:spPr>
          <p:txBody>
            <a:bodyPr/>
            <a:lstStyle/>
            <a:p>
              <a:endParaRPr lang="en-US"/>
            </a:p>
          </p:txBody>
        </p:sp>
        <p:sp>
          <p:nvSpPr>
            <p:cNvPr id="60446" name="Line 96"/>
            <p:cNvSpPr>
              <a:spLocks noChangeShapeType="1"/>
            </p:cNvSpPr>
            <p:nvPr/>
          </p:nvSpPr>
          <p:spPr bwMode="auto">
            <a:xfrm>
              <a:off x="3605213" y="1106488"/>
              <a:ext cx="0" cy="2362200"/>
            </a:xfrm>
            <a:prstGeom prst="line">
              <a:avLst/>
            </a:prstGeom>
            <a:noFill/>
            <a:ln w="9525">
              <a:solidFill>
                <a:schemeClr val="bg2"/>
              </a:solidFill>
              <a:prstDash val="dash"/>
              <a:round/>
              <a:headEnd/>
              <a:tailEnd/>
            </a:ln>
          </p:spPr>
          <p:txBody>
            <a:bodyPr/>
            <a:lstStyle/>
            <a:p>
              <a:endParaRPr lang="en-US"/>
            </a:p>
          </p:txBody>
        </p:sp>
        <p:sp>
          <p:nvSpPr>
            <p:cNvPr id="60447" name="Line 97"/>
            <p:cNvSpPr>
              <a:spLocks noChangeShapeType="1"/>
            </p:cNvSpPr>
            <p:nvPr/>
          </p:nvSpPr>
          <p:spPr bwMode="auto">
            <a:xfrm>
              <a:off x="4181475" y="1101725"/>
              <a:ext cx="0" cy="2362200"/>
            </a:xfrm>
            <a:prstGeom prst="line">
              <a:avLst/>
            </a:prstGeom>
            <a:noFill/>
            <a:ln w="9525">
              <a:solidFill>
                <a:schemeClr val="bg2"/>
              </a:solidFill>
              <a:prstDash val="dash"/>
              <a:round/>
              <a:headEnd/>
              <a:tailEnd/>
            </a:ln>
          </p:spPr>
          <p:txBody>
            <a:bodyPr/>
            <a:lstStyle/>
            <a:p>
              <a:endParaRPr lang="en-US"/>
            </a:p>
          </p:txBody>
        </p:sp>
        <p:sp>
          <p:nvSpPr>
            <p:cNvPr id="60448" name="Line 98"/>
            <p:cNvSpPr>
              <a:spLocks noChangeShapeType="1"/>
            </p:cNvSpPr>
            <p:nvPr/>
          </p:nvSpPr>
          <p:spPr bwMode="auto">
            <a:xfrm>
              <a:off x="4749800" y="1106488"/>
              <a:ext cx="0" cy="2362200"/>
            </a:xfrm>
            <a:prstGeom prst="line">
              <a:avLst/>
            </a:prstGeom>
            <a:noFill/>
            <a:ln w="9525">
              <a:solidFill>
                <a:schemeClr val="bg2"/>
              </a:solidFill>
              <a:prstDash val="dash"/>
              <a:round/>
              <a:headEnd/>
              <a:tailEnd/>
            </a:ln>
          </p:spPr>
          <p:txBody>
            <a:bodyPr/>
            <a:lstStyle/>
            <a:p>
              <a:endParaRPr lang="en-US"/>
            </a:p>
          </p:txBody>
        </p:sp>
        <p:sp>
          <p:nvSpPr>
            <p:cNvPr id="60449" name="Line 99"/>
            <p:cNvSpPr>
              <a:spLocks noChangeShapeType="1"/>
            </p:cNvSpPr>
            <p:nvPr/>
          </p:nvSpPr>
          <p:spPr bwMode="auto">
            <a:xfrm>
              <a:off x="5326063" y="1114425"/>
              <a:ext cx="0" cy="2362200"/>
            </a:xfrm>
            <a:prstGeom prst="line">
              <a:avLst/>
            </a:prstGeom>
            <a:noFill/>
            <a:ln w="9525">
              <a:solidFill>
                <a:schemeClr val="bg2"/>
              </a:solidFill>
              <a:prstDash val="dash"/>
              <a:round/>
              <a:headEnd/>
              <a:tailEnd/>
            </a:ln>
          </p:spPr>
          <p:txBody>
            <a:bodyPr/>
            <a:lstStyle/>
            <a:p>
              <a:endParaRPr lang="en-US"/>
            </a:p>
          </p:txBody>
        </p:sp>
        <p:sp>
          <p:nvSpPr>
            <p:cNvPr id="60450" name="Line 100"/>
            <p:cNvSpPr>
              <a:spLocks noChangeShapeType="1"/>
            </p:cNvSpPr>
            <p:nvPr/>
          </p:nvSpPr>
          <p:spPr bwMode="auto">
            <a:xfrm>
              <a:off x="5899150" y="1122363"/>
              <a:ext cx="0" cy="2362200"/>
            </a:xfrm>
            <a:prstGeom prst="line">
              <a:avLst/>
            </a:prstGeom>
            <a:noFill/>
            <a:ln w="9525">
              <a:solidFill>
                <a:schemeClr val="bg2"/>
              </a:solidFill>
              <a:prstDash val="dash"/>
              <a:round/>
              <a:headEnd/>
              <a:tailEnd/>
            </a:ln>
          </p:spPr>
          <p:txBody>
            <a:bodyPr/>
            <a:lstStyle/>
            <a:p>
              <a:endParaRPr lang="en-US"/>
            </a:p>
          </p:txBody>
        </p:sp>
        <p:sp>
          <p:nvSpPr>
            <p:cNvPr id="60451" name="Line 101"/>
            <p:cNvSpPr>
              <a:spLocks noChangeShapeType="1"/>
            </p:cNvSpPr>
            <p:nvPr/>
          </p:nvSpPr>
          <p:spPr bwMode="auto">
            <a:xfrm>
              <a:off x="6477000" y="1130300"/>
              <a:ext cx="0" cy="2362200"/>
            </a:xfrm>
            <a:prstGeom prst="line">
              <a:avLst/>
            </a:prstGeom>
            <a:noFill/>
            <a:ln w="9525">
              <a:solidFill>
                <a:schemeClr val="bg2"/>
              </a:solidFill>
              <a:prstDash val="dash"/>
              <a:round/>
              <a:headEnd/>
              <a:tailEnd/>
            </a:ln>
          </p:spPr>
          <p:txBody>
            <a:bodyPr/>
            <a:lstStyle/>
            <a:p>
              <a:endParaRPr lang="en-US"/>
            </a:p>
          </p:txBody>
        </p:sp>
        <p:sp>
          <p:nvSpPr>
            <p:cNvPr id="60452" name="Line 102"/>
            <p:cNvSpPr>
              <a:spLocks noChangeShapeType="1"/>
            </p:cNvSpPr>
            <p:nvPr/>
          </p:nvSpPr>
          <p:spPr bwMode="auto">
            <a:xfrm>
              <a:off x="7042150" y="1122363"/>
              <a:ext cx="0" cy="2362200"/>
            </a:xfrm>
            <a:prstGeom prst="line">
              <a:avLst/>
            </a:prstGeom>
            <a:noFill/>
            <a:ln w="9525">
              <a:solidFill>
                <a:schemeClr val="bg2"/>
              </a:solidFill>
              <a:prstDash val="dash"/>
              <a:round/>
              <a:headEnd/>
              <a:tailEnd/>
            </a:ln>
          </p:spPr>
          <p:txBody>
            <a:bodyPr/>
            <a:lstStyle/>
            <a:p>
              <a:endParaRPr lang="en-US"/>
            </a:p>
          </p:txBody>
        </p:sp>
        <p:sp>
          <p:nvSpPr>
            <p:cNvPr id="60453" name="Line 103"/>
            <p:cNvSpPr>
              <a:spLocks noChangeShapeType="1"/>
            </p:cNvSpPr>
            <p:nvPr/>
          </p:nvSpPr>
          <p:spPr bwMode="auto">
            <a:xfrm>
              <a:off x="7620000" y="1130300"/>
              <a:ext cx="0" cy="2362200"/>
            </a:xfrm>
            <a:prstGeom prst="line">
              <a:avLst/>
            </a:prstGeom>
            <a:noFill/>
            <a:ln w="9525">
              <a:solidFill>
                <a:schemeClr val="bg2"/>
              </a:solidFill>
              <a:prstDash val="dash"/>
              <a:round/>
              <a:headEnd/>
              <a:tailEnd/>
            </a:ln>
          </p:spPr>
          <p:txBody>
            <a:bodyPr/>
            <a:lstStyle/>
            <a:p>
              <a:endParaRPr lang="en-US"/>
            </a:p>
          </p:txBody>
        </p:sp>
        <p:sp>
          <p:nvSpPr>
            <p:cNvPr id="60454" name="Line 104"/>
            <p:cNvSpPr>
              <a:spLocks noChangeShapeType="1"/>
            </p:cNvSpPr>
            <p:nvPr/>
          </p:nvSpPr>
          <p:spPr bwMode="auto">
            <a:xfrm>
              <a:off x="8193088" y="1130300"/>
              <a:ext cx="0" cy="2362200"/>
            </a:xfrm>
            <a:prstGeom prst="line">
              <a:avLst/>
            </a:prstGeom>
            <a:noFill/>
            <a:ln w="9525">
              <a:solidFill>
                <a:schemeClr val="bg2"/>
              </a:solidFill>
              <a:prstDash val="dash"/>
              <a:round/>
              <a:headEnd/>
              <a:tailEnd/>
            </a:ln>
          </p:spPr>
          <p:txBody>
            <a:bodyPr/>
            <a:lstStyle/>
            <a:p>
              <a:endParaRPr lang="en-US"/>
            </a:p>
          </p:txBody>
        </p:sp>
        <p:sp>
          <p:nvSpPr>
            <p:cNvPr id="60455" name="Line 105"/>
            <p:cNvSpPr>
              <a:spLocks noChangeShapeType="1"/>
            </p:cNvSpPr>
            <p:nvPr/>
          </p:nvSpPr>
          <p:spPr bwMode="auto">
            <a:xfrm>
              <a:off x="8810625" y="1130300"/>
              <a:ext cx="0" cy="2362200"/>
            </a:xfrm>
            <a:prstGeom prst="line">
              <a:avLst/>
            </a:prstGeom>
            <a:noFill/>
            <a:ln w="9525">
              <a:solidFill>
                <a:schemeClr val="bg2"/>
              </a:solidFill>
              <a:prstDash val="dash"/>
              <a:round/>
              <a:headEnd/>
              <a:tailEnd/>
            </a:ln>
          </p:spPr>
          <p:txBody>
            <a:bodyPr/>
            <a:lstStyle/>
            <a:p>
              <a:endParaRPr lang="en-US"/>
            </a:p>
          </p:txBody>
        </p:sp>
        <p:sp>
          <p:nvSpPr>
            <p:cNvPr id="60456" name="Line 106"/>
            <p:cNvSpPr>
              <a:spLocks noChangeShapeType="1"/>
            </p:cNvSpPr>
            <p:nvPr/>
          </p:nvSpPr>
          <p:spPr bwMode="auto">
            <a:xfrm>
              <a:off x="1844675" y="1130300"/>
              <a:ext cx="0" cy="2362200"/>
            </a:xfrm>
            <a:prstGeom prst="line">
              <a:avLst/>
            </a:prstGeom>
            <a:noFill/>
            <a:ln w="9525">
              <a:solidFill>
                <a:schemeClr val="bg2"/>
              </a:solidFill>
              <a:prstDash val="dash"/>
              <a:round/>
              <a:headEnd/>
              <a:tailEnd/>
            </a:ln>
          </p:spPr>
          <p:txBody>
            <a:bodyPr/>
            <a:lstStyle/>
            <a:p>
              <a:endParaRPr lang="en-US"/>
            </a:p>
          </p:txBody>
        </p:sp>
        <p:grpSp>
          <p:nvGrpSpPr>
            <p:cNvPr id="15" name="Group 107"/>
            <p:cNvGrpSpPr>
              <a:grpSpLocks/>
            </p:cNvGrpSpPr>
            <p:nvPr/>
          </p:nvGrpSpPr>
          <p:grpSpPr bwMode="auto">
            <a:xfrm>
              <a:off x="5014913" y="3035300"/>
              <a:ext cx="700087" cy="76200"/>
              <a:chOff x="1243" y="1685"/>
              <a:chExt cx="4421" cy="63"/>
            </a:xfrm>
          </p:grpSpPr>
          <p:sp>
            <p:nvSpPr>
              <p:cNvPr id="60460" name="Line 108"/>
              <p:cNvSpPr>
                <a:spLocks noChangeShapeType="1"/>
              </p:cNvSpPr>
              <p:nvPr/>
            </p:nvSpPr>
            <p:spPr bwMode="auto">
              <a:xfrm>
                <a:off x="1248" y="1715"/>
                <a:ext cx="4416" cy="0"/>
              </a:xfrm>
              <a:prstGeom prst="line">
                <a:avLst/>
              </a:prstGeom>
              <a:noFill/>
              <a:ln w="57150">
                <a:solidFill>
                  <a:srgbClr val="666699"/>
                </a:solidFill>
                <a:round/>
                <a:headEnd/>
                <a:tailEnd/>
              </a:ln>
            </p:spPr>
            <p:txBody>
              <a:bodyPr/>
              <a:lstStyle/>
              <a:p>
                <a:endParaRPr lang="en-US"/>
              </a:p>
            </p:txBody>
          </p:sp>
          <p:sp>
            <p:nvSpPr>
              <p:cNvPr id="60461" name="Line 109"/>
              <p:cNvSpPr>
                <a:spLocks noChangeShapeType="1"/>
              </p:cNvSpPr>
              <p:nvPr/>
            </p:nvSpPr>
            <p:spPr bwMode="auto">
              <a:xfrm>
                <a:off x="1243" y="1685"/>
                <a:ext cx="0" cy="58"/>
              </a:xfrm>
              <a:prstGeom prst="line">
                <a:avLst/>
              </a:prstGeom>
              <a:noFill/>
              <a:ln w="28575">
                <a:solidFill>
                  <a:srgbClr val="006600"/>
                </a:solidFill>
                <a:round/>
                <a:headEnd/>
                <a:tailEnd/>
              </a:ln>
            </p:spPr>
            <p:txBody>
              <a:bodyPr/>
              <a:lstStyle/>
              <a:p>
                <a:endParaRPr lang="en-US"/>
              </a:p>
            </p:txBody>
          </p:sp>
          <p:sp>
            <p:nvSpPr>
              <p:cNvPr id="60462" name="Line 110"/>
              <p:cNvSpPr>
                <a:spLocks noChangeShapeType="1"/>
              </p:cNvSpPr>
              <p:nvPr/>
            </p:nvSpPr>
            <p:spPr bwMode="auto">
              <a:xfrm>
                <a:off x="5659" y="1690"/>
                <a:ext cx="0" cy="58"/>
              </a:xfrm>
              <a:prstGeom prst="line">
                <a:avLst/>
              </a:prstGeom>
              <a:noFill/>
              <a:ln w="28575">
                <a:solidFill>
                  <a:srgbClr val="CC0000"/>
                </a:solidFill>
                <a:round/>
                <a:headEnd/>
                <a:tailEnd/>
              </a:ln>
            </p:spPr>
            <p:txBody>
              <a:bodyPr/>
              <a:lstStyle/>
              <a:p>
                <a:endParaRPr lang="en-US"/>
              </a:p>
            </p:txBody>
          </p:sp>
        </p:grpSp>
        <p:sp>
          <p:nvSpPr>
            <p:cNvPr id="60458" name="Text Box 111"/>
            <p:cNvSpPr txBox="1">
              <a:spLocks noChangeArrowheads="1"/>
            </p:cNvSpPr>
            <p:nvPr/>
          </p:nvSpPr>
          <p:spPr bwMode="auto">
            <a:xfrm>
              <a:off x="5176838" y="2089383"/>
              <a:ext cx="1905000" cy="160528"/>
            </a:xfrm>
            <a:prstGeom prst="rect">
              <a:avLst/>
            </a:prstGeom>
            <a:noFill/>
            <a:ln w="9525" algn="ctr">
              <a:noFill/>
              <a:miter lim="800000"/>
              <a:headEnd/>
              <a:tailEnd/>
            </a:ln>
          </p:spPr>
          <p:txBody>
            <a:bodyPr wrap="none">
              <a:spAutoFit/>
            </a:bodyPr>
            <a:lstStyle/>
            <a:p>
              <a:pPr marL="122238" indent="-122238" eaLnBrk="0" hangingPunct="0">
                <a:spcBef>
                  <a:spcPct val="20000"/>
                </a:spcBef>
                <a:buClr>
                  <a:srgbClr val="4E84C4"/>
                </a:buClr>
              </a:pPr>
              <a:r>
                <a:rPr lang="en-US" sz="900" b="1"/>
                <a:t>12 Months of Testing/Validation</a:t>
              </a:r>
            </a:p>
          </p:txBody>
        </p:sp>
        <p:sp>
          <p:nvSpPr>
            <p:cNvPr id="60459" name="Text Box 112"/>
            <p:cNvSpPr txBox="1">
              <a:spLocks noChangeArrowheads="1"/>
            </p:cNvSpPr>
            <p:nvPr/>
          </p:nvSpPr>
          <p:spPr bwMode="auto">
            <a:xfrm>
              <a:off x="5741988" y="3324562"/>
              <a:ext cx="1892300" cy="160529"/>
            </a:xfrm>
            <a:prstGeom prst="rect">
              <a:avLst/>
            </a:prstGeom>
            <a:noFill/>
            <a:ln w="9525" algn="ctr">
              <a:noFill/>
              <a:miter lim="800000"/>
              <a:headEnd/>
              <a:tailEnd/>
            </a:ln>
          </p:spPr>
          <p:txBody>
            <a:bodyPr wrap="none">
              <a:spAutoFit/>
            </a:bodyPr>
            <a:lstStyle/>
            <a:p>
              <a:pPr marL="122238" indent="-122238" eaLnBrk="0" hangingPunct="0">
                <a:spcBef>
                  <a:spcPct val="20000"/>
                </a:spcBef>
                <a:buClr>
                  <a:srgbClr val="4E84C4"/>
                </a:buClr>
              </a:pPr>
              <a:r>
                <a:rPr lang="en-US" sz="900" b="1"/>
                <a:t>18 Months of Testing/validation</a:t>
              </a:r>
            </a:p>
          </p:txBody>
        </p:sp>
      </p:grpSp>
      <p:sp>
        <p:nvSpPr>
          <p:cNvPr id="60422" name="Text Box 53"/>
          <p:cNvSpPr txBox="1">
            <a:spLocks noChangeArrowheads="1"/>
          </p:cNvSpPr>
          <p:nvPr/>
        </p:nvSpPr>
        <p:spPr bwMode="auto">
          <a:xfrm>
            <a:off x="678694" y="6005014"/>
            <a:ext cx="7933046" cy="323165"/>
          </a:xfrm>
          <a:prstGeom prst="rect">
            <a:avLst/>
          </a:prstGeom>
          <a:solidFill>
            <a:srgbClr val="FFCC00"/>
          </a:solidFill>
          <a:ln w="9525" algn="ctr">
            <a:noFill/>
            <a:miter lim="800000"/>
            <a:headEnd/>
            <a:tailEnd/>
          </a:ln>
        </p:spPr>
        <p:txBody>
          <a:bodyPr wrap="square">
            <a:spAutoFit/>
          </a:bodyPr>
          <a:lstStyle/>
          <a:p>
            <a:pPr marL="122238" indent="-122238" algn="ctr" eaLnBrk="0" hangingPunct="0">
              <a:spcBef>
                <a:spcPct val="20000"/>
              </a:spcBef>
              <a:buClr>
                <a:srgbClr val="4E84C4"/>
              </a:buClr>
            </a:pPr>
            <a:r>
              <a:rPr lang="en-US" sz="1500" b="1" dirty="0"/>
              <a:t>Large System Integration program full life-cycle activities successfully </a:t>
            </a:r>
            <a:r>
              <a:rPr lang="en-US" sz="1500" b="1" dirty="0" smtClean="0"/>
              <a:t>completed </a:t>
            </a:r>
            <a:endParaRPr lang="en-US" sz="1500" b="1" dirty="0"/>
          </a:p>
        </p:txBody>
      </p:sp>
      <p:grpSp>
        <p:nvGrpSpPr>
          <p:cNvPr id="16" name="Group 103"/>
          <p:cNvGrpSpPr>
            <a:grpSpLocks/>
          </p:cNvGrpSpPr>
          <p:nvPr/>
        </p:nvGrpSpPr>
        <p:grpSpPr bwMode="auto">
          <a:xfrm>
            <a:off x="771525" y="5038725"/>
            <a:ext cx="7839075" cy="762000"/>
            <a:chOff x="486" y="3558"/>
            <a:chExt cx="4938" cy="480"/>
          </a:xfrm>
        </p:grpSpPr>
        <p:sp>
          <p:nvSpPr>
            <p:cNvPr id="60418" name="Rounded Rectangle 104"/>
            <p:cNvSpPr>
              <a:spLocks noChangeArrowheads="1"/>
            </p:cNvSpPr>
            <p:nvPr/>
          </p:nvSpPr>
          <p:spPr bwMode="auto">
            <a:xfrm>
              <a:off x="486" y="3558"/>
              <a:ext cx="4848" cy="480"/>
            </a:xfrm>
            <a:prstGeom prst="roundRect">
              <a:avLst>
                <a:gd name="adj" fmla="val 16667"/>
              </a:avLst>
            </a:prstGeom>
            <a:solidFill>
              <a:srgbClr val="006699"/>
            </a:solidFill>
            <a:ln w="12700" algn="ctr">
              <a:noFill/>
              <a:round/>
              <a:headEnd/>
              <a:tailEnd/>
            </a:ln>
          </p:spPr>
          <p:txBody>
            <a:bodyPr wrap="none" anchor="ctr"/>
            <a:lstStyle/>
            <a:p>
              <a:pPr algn="ctr"/>
              <a:endParaRPr lang="en-US" sz="1600">
                <a:solidFill>
                  <a:schemeClr val="bg1"/>
                </a:solidFill>
              </a:endParaRPr>
            </a:p>
          </p:txBody>
        </p:sp>
        <p:sp>
          <p:nvSpPr>
            <p:cNvPr id="60423" name="TextBox 102"/>
            <p:cNvSpPr txBox="1">
              <a:spLocks noChangeArrowheads="1"/>
            </p:cNvSpPr>
            <p:nvPr/>
          </p:nvSpPr>
          <p:spPr bwMode="auto">
            <a:xfrm>
              <a:off x="629" y="3576"/>
              <a:ext cx="2500" cy="449"/>
            </a:xfrm>
            <a:prstGeom prst="rect">
              <a:avLst/>
            </a:prstGeom>
            <a:noFill/>
            <a:ln w="9525">
              <a:noFill/>
              <a:miter lim="800000"/>
              <a:headEnd/>
              <a:tailEnd/>
            </a:ln>
          </p:spPr>
          <p:txBody>
            <a:bodyPr wrap="none">
              <a:spAutoFit/>
            </a:bodyPr>
            <a:lstStyle/>
            <a:p>
              <a:pPr marL="173038" indent="-173038" eaLnBrk="0" hangingPunct="0">
                <a:spcBef>
                  <a:spcPct val="20000"/>
                </a:spcBef>
                <a:buClr>
                  <a:srgbClr val="4E84C4"/>
                </a:buClr>
                <a:buFont typeface="Arial" pitchFamily="34" charset="0"/>
                <a:buBlip>
                  <a:blip r:embed="rId2"/>
                </a:buBlip>
              </a:pPr>
              <a:r>
                <a:rPr lang="en-US" sz="1200" b="1">
                  <a:solidFill>
                    <a:schemeClr val="bg1"/>
                  </a:solidFill>
                </a:rPr>
                <a:t>Business Process Optimization </a:t>
              </a:r>
            </a:p>
            <a:p>
              <a:pPr marL="173038" indent="-173038" eaLnBrk="0" hangingPunct="0">
                <a:spcBef>
                  <a:spcPct val="20000"/>
                </a:spcBef>
                <a:buClr>
                  <a:srgbClr val="4E84C4"/>
                </a:buClr>
                <a:buFont typeface="Arial" pitchFamily="34" charset="0"/>
                <a:buBlip>
                  <a:blip r:embed="rId2"/>
                </a:buBlip>
              </a:pPr>
              <a:r>
                <a:rPr lang="en-US" sz="1200" b="1">
                  <a:solidFill>
                    <a:schemeClr val="bg1"/>
                  </a:solidFill>
                </a:rPr>
                <a:t>Architecture</a:t>
              </a:r>
            </a:p>
            <a:p>
              <a:pPr marL="173038" indent="-173038" eaLnBrk="0" hangingPunct="0">
                <a:spcBef>
                  <a:spcPct val="20000"/>
                </a:spcBef>
                <a:buClr>
                  <a:srgbClr val="4E84C4"/>
                </a:buClr>
                <a:buFont typeface="Arial" pitchFamily="34" charset="0"/>
                <a:buBlip>
                  <a:blip r:embed="rId2"/>
                </a:buBlip>
              </a:pPr>
              <a:r>
                <a:rPr lang="en-US" sz="1200" b="1">
                  <a:solidFill>
                    <a:schemeClr val="bg1"/>
                  </a:solidFill>
                </a:rPr>
                <a:t>Design, Development, Integration, Data Migration </a:t>
              </a:r>
            </a:p>
          </p:txBody>
        </p:sp>
        <p:sp>
          <p:nvSpPr>
            <p:cNvPr id="104" name="TextBox 103"/>
            <p:cNvSpPr txBox="1"/>
            <p:nvPr/>
          </p:nvSpPr>
          <p:spPr>
            <a:xfrm>
              <a:off x="3168" y="3572"/>
              <a:ext cx="2256" cy="449"/>
            </a:xfrm>
            <a:prstGeom prst="rect">
              <a:avLst/>
            </a:prstGeom>
            <a:noFill/>
          </p:spPr>
          <p:txBody>
            <a:bodyPr>
              <a:spAutoFit/>
            </a:bodyPr>
            <a:lstStyle/>
            <a:p>
              <a:pPr marL="233363" indent="-233363" eaLnBrk="0" hangingPunct="0">
                <a:spcBef>
                  <a:spcPct val="20000"/>
                </a:spcBef>
                <a:buClr>
                  <a:srgbClr val="4E84C4"/>
                </a:buClr>
                <a:buFont typeface="Arial" pitchFamily="34" charset="0"/>
                <a:buBlip>
                  <a:blip r:embed="rId2"/>
                </a:buBlip>
              </a:pPr>
              <a:r>
                <a:rPr lang="en-US" sz="1200" b="1">
                  <a:solidFill>
                    <a:schemeClr val="bg1"/>
                  </a:solidFill>
                </a:rPr>
                <a:t>Testing </a:t>
              </a:r>
            </a:p>
            <a:p>
              <a:pPr marL="233363" indent="-233363" eaLnBrk="0" hangingPunct="0">
                <a:spcBef>
                  <a:spcPct val="20000"/>
                </a:spcBef>
                <a:buClr>
                  <a:srgbClr val="4E84C4"/>
                </a:buClr>
                <a:buFont typeface="Arial" pitchFamily="34" charset="0"/>
                <a:buBlip>
                  <a:blip r:embed="rId2"/>
                </a:buBlip>
              </a:pPr>
              <a:r>
                <a:rPr lang="en-US" sz="1200" b="1">
                  <a:solidFill>
                    <a:schemeClr val="bg1"/>
                  </a:solidFill>
                </a:rPr>
                <a:t>User Adoption &amp; Change Management</a:t>
              </a:r>
            </a:p>
            <a:p>
              <a:pPr marL="233363" indent="-233363" eaLnBrk="0" hangingPunct="0">
                <a:spcBef>
                  <a:spcPct val="20000"/>
                </a:spcBef>
                <a:buClr>
                  <a:srgbClr val="4E84C4"/>
                </a:buClr>
                <a:buFont typeface="Arial" pitchFamily="34" charset="0"/>
                <a:buBlip>
                  <a:blip r:embed="rId2"/>
                </a:buBlip>
              </a:pPr>
              <a:r>
                <a:rPr lang="en-US" sz="1200" b="1">
                  <a:solidFill>
                    <a:schemeClr val="bg1"/>
                  </a:solidFill>
                </a:rPr>
                <a:t>Deployment – Pilot, Rollout, Cutover</a:t>
              </a:r>
              <a:endParaRPr lang="en-US">
                <a:solidFill>
                  <a:schemeClr val="bg1"/>
                </a:solidFill>
              </a:endParaRPr>
            </a:p>
          </p:txBody>
        </p:sp>
      </p:grpSp>
      <p:sp>
        <p:nvSpPr>
          <p:cNvPr id="103"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61</a:t>
            </a:fld>
            <a:r>
              <a:rPr lang="en-US" sz="1200" dirty="0">
                <a:solidFill>
                  <a:schemeClr val="tx1">
                    <a:tint val="75000"/>
                  </a:schemeClr>
                </a:solidFill>
                <a:latin typeface="Arial" pitchFamily="34" charset="0"/>
              </a:rPr>
              <a:t> -</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smtClean="0"/>
              <a:t>Service Level Agreements Committed </a:t>
            </a:r>
          </a:p>
        </p:txBody>
      </p:sp>
      <p:sp>
        <p:nvSpPr>
          <p:cNvPr id="24580" name="Rectangle 3"/>
          <p:cNvSpPr>
            <a:spLocks noGrp="1" noChangeArrowheads="1"/>
          </p:cNvSpPr>
          <p:nvPr>
            <p:ph type="body" idx="4294967295"/>
          </p:nvPr>
        </p:nvSpPr>
        <p:spPr>
          <a:xfrm>
            <a:off x="76200" y="685800"/>
            <a:ext cx="8763000" cy="5804666"/>
          </a:xfrm>
          <a:prstGeom prst="rect">
            <a:avLst/>
          </a:prstGeom>
        </p:spPr>
        <p:txBody>
          <a:bodyPr/>
          <a:lstStyle/>
          <a:p>
            <a:pPr eaLnBrk="1" hangingPunct="1">
              <a:buFontTx/>
              <a:buNone/>
            </a:pPr>
            <a:r>
              <a:rPr lang="en-US" sz="1400" b="1" dirty="0" smtClean="0"/>
              <a:t>In Operations &amp; Maintenance phase, the following SLAs have been committed</a:t>
            </a:r>
            <a:r>
              <a:rPr lang="en-US" dirty="0" smtClean="0"/>
              <a:t> :</a:t>
            </a:r>
            <a:r>
              <a:rPr lang="en-US" dirty="0" smtClean="0">
                <a:solidFill>
                  <a:srgbClr val="A50021"/>
                </a:solidFill>
              </a:rPr>
              <a:t> </a:t>
            </a:r>
          </a:p>
          <a:p>
            <a:pPr eaLnBrk="1" hangingPunct="1">
              <a:buFontTx/>
              <a:buNone/>
            </a:pPr>
            <a:endParaRPr lang="en-US" sz="1100" dirty="0" smtClean="0">
              <a:solidFill>
                <a:srgbClr val="A50021"/>
              </a:solidFill>
            </a:endParaRPr>
          </a:p>
          <a:p>
            <a:pPr eaLnBrk="1" hangingPunct="1">
              <a:buFontTx/>
              <a:buNone/>
            </a:pPr>
            <a:r>
              <a:rPr lang="en-GB" altLang="ko-KR" sz="1200" b="1" dirty="0" smtClean="0">
                <a:solidFill>
                  <a:srgbClr val="254771"/>
                </a:solidFill>
                <a:ea typeface="굴림" pitchFamily="34" charset="-127"/>
              </a:rPr>
              <a:t>System Uptime</a:t>
            </a:r>
          </a:p>
          <a:p>
            <a:pPr eaLnBrk="1" hangingPunct="1"/>
            <a:r>
              <a:rPr lang="en-GB" altLang="ko-KR" sz="1200" dirty="0" smtClean="0">
                <a:ea typeface="굴림" pitchFamily="34" charset="-127"/>
              </a:rPr>
              <a:t>The target level for the availability is as given below.</a:t>
            </a:r>
          </a:p>
          <a:p>
            <a:pPr lvl="1" eaLnBrk="1" hangingPunct="1"/>
            <a:r>
              <a:rPr lang="en-GB" altLang="ko-KR" sz="1200" u="sng" dirty="0" smtClean="0">
                <a:ea typeface="굴림" pitchFamily="34" charset="-127"/>
              </a:rPr>
              <a:t>First  2 months of operations</a:t>
            </a:r>
            <a:r>
              <a:rPr lang="en-GB" altLang="ko-KR" sz="1200" dirty="0" smtClean="0">
                <a:ea typeface="굴림" pitchFamily="34" charset="-127"/>
              </a:rPr>
              <a:t>:		</a:t>
            </a:r>
            <a:r>
              <a:rPr lang="en-GB" altLang="ko-KR" sz="1200" b="1" dirty="0" smtClean="0">
                <a:ea typeface="굴림" pitchFamily="34" charset="-127"/>
              </a:rPr>
              <a:t>98.6%</a:t>
            </a:r>
            <a:r>
              <a:rPr lang="en-GB" altLang="ko-KR" sz="1200" dirty="0" smtClean="0">
                <a:ea typeface="굴림" pitchFamily="34" charset="-127"/>
              </a:rPr>
              <a:t>  (10 Hrs per month unplanned downtime)</a:t>
            </a:r>
          </a:p>
          <a:p>
            <a:pPr lvl="1" eaLnBrk="1" hangingPunct="1"/>
            <a:r>
              <a:rPr lang="en-GB" altLang="ko-KR" sz="1200" u="sng" dirty="0" smtClean="0">
                <a:ea typeface="굴림" pitchFamily="34" charset="-127"/>
              </a:rPr>
              <a:t>2nd   month to   6th month of operations:</a:t>
            </a:r>
            <a:r>
              <a:rPr lang="en-GB" altLang="ko-KR" sz="1200" dirty="0" smtClean="0">
                <a:ea typeface="굴림" pitchFamily="34" charset="-127"/>
              </a:rPr>
              <a:t>	</a:t>
            </a:r>
            <a:r>
              <a:rPr lang="en-GB" altLang="ko-KR" sz="1200" b="1" dirty="0" smtClean="0">
                <a:ea typeface="굴림" pitchFamily="34" charset="-127"/>
              </a:rPr>
              <a:t>99.3%</a:t>
            </a:r>
            <a:r>
              <a:rPr lang="en-GB" altLang="ko-KR" sz="1200" dirty="0" smtClean="0">
                <a:ea typeface="굴림" pitchFamily="34" charset="-127"/>
              </a:rPr>
              <a:t> (5 Hrs per month unplanned downtime)</a:t>
            </a:r>
          </a:p>
          <a:p>
            <a:pPr lvl="1" eaLnBrk="1" hangingPunct="1"/>
            <a:r>
              <a:rPr lang="en-GB" altLang="ko-KR" sz="1200" u="sng" dirty="0" smtClean="0">
                <a:ea typeface="굴림" pitchFamily="34" charset="-127"/>
              </a:rPr>
              <a:t>7th  month onwards:</a:t>
            </a:r>
            <a:r>
              <a:rPr lang="en-GB" altLang="ko-KR" sz="1200" dirty="0" smtClean="0">
                <a:ea typeface="굴림" pitchFamily="34" charset="-127"/>
              </a:rPr>
              <a:t>			</a:t>
            </a:r>
            <a:r>
              <a:rPr lang="en-GB" altLang="ko-KR" sz="1200" b="1" dirty="0" smtClean="0">
                <a:ea typeface="굴림" pitchFamily="34" charset="-127"/>
              </a:rPr>
              <a:t>99.95%</a:t>
            </a:r>
            <a:r>
              <a:rPr lang="en-GB" altLang="ko-KR" sz="1200" dirty="0" smtClean="0">
                <a:ea typeface="굴림" pitchFamily="34" charset="-127"/>
              </a:rPr>
              <a:t>  (22 minutes per month unplanned downtime)</a:t>
            </a:r>
          </a:p>
          <a:p>
            <a:pPr eaLnBrk="1" hangingPunct="1"/>
            <a:endParaRPr lang="en-GB" altLang="ko-KR" sz="1200" dirty="0" smtClean="0">
              <a:ea typeface="굴림" pitchFamily="34" charset="-127"/>
            </a:endParaRPr>
          </a:p>
          <a:p>
            <a:pPr eaLnBrk="1" hangingPunct="1"/>
            <a:r>
              <a:rPr lang="en-GB" altLang="ko-KR" sz="1200" dirty="0" smtClean="0">
                <a:ea typeface="굴림" pitchFamily="34" charset="-127"/>
              </a:rPr>
              <a:t>However TCS is fully committed and achieved </a:t>
            </a:r>
            <a:r>
              <a:rPr lang="en-GB" altLang="ko-KR" sz="1200" b="1" dirty="0" smtClean="0">
                <a:ea typeface="굴림" pitchFamily="34" charset="-127"/>
              </a:rPr>
              <a:t>99.95 </a:t>
            </a:r>
            <a:r>
              <a:rPr lang="en-GB" altLang="ko-KR" sz="1200" dirty="0" smtClean="0">
                <a:ea typeface="굴림" pitchFamily="34" charset="-127"/>
              </a:rPr>
              <a:t>of uptime from the first 2 months of support period.  </a:t>
            </a:r>
            <a:endParaRPr lang="en-GB" altLang="ko-KR" sz="1200" dirty="0" smtClean="0">
              <a:solidFill>
                <a:srgbClr val="A50021"/>
              </a:solidFill>
              <a:ea typeface="굴림" pitchFamily="34" charset="-127"/>
            </a:endParaRPr>
          </a:p>
          <a:p>
            <a:pPr eaLnBrk="1" hangingPunct="1"/>
            <a:r>
              <a:rPr lang="en-GB" altLang="ko-KR" sz="1200" dirty="0" smtClean="0">
                <a:ea typeface="굴림" pitchFamily="34" charset="-127"/>
              </a:rPr>
              <a:t>The first two weeks following the deployment and “go-live” of the solution would be considered a “Red-Hat” period where the teams would be focussing on stabilizing the system and ensuring that the performance is up to expectations. The SLAs would be applicable following this red-hat period.</a:t>
            </a:r>
          </a:p>
          <a:p>
            <a:pPr eaLnBrk="1" hangingPunct="1">
              <a:buFontTx/>
              <a:buNone/>
            </a:pPr>
            <a:endParaRPr lang="en-GB" altLang="ko-KR" sz="1200" dirty="0" smtClean="0">
              <a:ea typeface="굴림" pitchFamily="34" charset="-127"/>
            </a:endParaRPr>
          </a:p>
          <a:p>
            <a:pPr eaLnBrk="1" hangingPunct="1">
              <a:buFontTx/>
              <a:buNone/>
            </a:pPr>
            <a:r>
              <a:rPr lang="en-GB" altLang="ko-KR" sz="1200" b="1" dirty="0" smtClean="0">
                <a:solidFill>
                  <a:srgbClr val="254771"/>
                </a:solidFill>
                <a:ea typeface="굴림" pitchFamily="34" charset="-127"/>
              </a:rPr>
              <a:t>System Response Time ( To be discussed and agreed)</a:t>
            </a:r>
            <a:r>
              <a:rPr lang="en-GB" altLang="ko-KR" sz="1200" b="1" dirty="0" smtClean="0">
                <a:ea typeface="굴림" pitchFamily="34" charset="-127"/>
              </a:rPr>
              <a:t> </a:t>
            </a:r>
          </a:p>
          <a:p>
            <a:pPr eaLnBrk="1" hangingPunct="1">
              <a:buFontTx/>
              <a:buNone/>
            </a:pPr>
            <a:endParaRPr lang="en-GB" altLang="ko-KR" sz="1200" b="1" dirty="0" smtClean="0">
              <a:ea typeface="굴림" pitchFamily="34" charset="-127"/>
            </a:endParaRPr>
          </a:p>
          <a:p>
            <a:pPr eaLnBrk="1" hangingPunct="1">
              <a:buFontTx/>
              <a:buNone/>
            </a:pPr>
            <a:endParaRPr lang="en-GB" altLang="ko-KR" sz="1200" b="1" dirty="0" smtClean="0">
              <a:ea typeface="굴림" pitchFamily="34" charset="-127"/>
            </a:endParaRPr>
          </a:p>
          <a:p>
            <a:pPr eaLnBrk="1" hangingPunct="1">
              <a:buFontTx/>
              <a:buNone/>
            </a:pPr>
            <a:endParaRPr lang="en-GB" altLang="ko-KR" sz="1200" b="1" dirty="0" smtClean="0">
              <a:ea typeface="굴림" pitchFamily="34" charset="-127"/>
            </a:endParaRPr>
          </a:p>
          <a:p>
            <a:pPr eaLnBrk="1" hangingPunct="1">
              <a:buFontTx/>
              <a:buNone/>
            </a:pPr>
            <a:endParaRPr lang="en-GB" altLang="ko-KR" sz="1200" b="1" dirty="0" smtClean="0">
              <a:ea typeface="굴림" pitchFamily="34" charset="-127"/>
            </a:endParaRPr>
          </a:p>
          <a:p>
            <a:pPr eaLnBrk="1" hangingPunct="1">
              <a:buFontTx/>
              <a:buNone/>
            </a:pPr>
            <a:endParaRPr lang="en-GB" altLang="ko-KR" sz="1200" b="1" dirty="0" smtClean="0">
              <a:ea typeface="굴림" pitchFamily="34" charset="-127"/>
            </a:endParaRPr>
          </a:p>
          <a:p>
            <a:pPr eaLnBrk="1" hangingPunct="1">
              <a:buFontTx/>
              <a:buNone/>
            </a:pPr>
            <a:endParaRPr lang="en-GB" altLang="ko-KR" sz="1200" b="1" dirty="0" smtClean="0">
              <a:ea typeface="굴림" pitchFamily="34" charset="-127"/>
            </a:endParaRPr>
          </a:p>
          <a:p>
            <a:pPr eaLnBrk="1" hangingPunct="1">
              <a:buFontTx/>
              <a:buNone/>
            </a:pPr>
            <a:endParaRPr lang="en-GB" altLang="ko-KR" sz="1200" b="1" dirty="0" smtClean="0">
              <a:ea typeface="굴림" pitchFamily="34" charset="-127"/>
            </a:endParaRPr>
          </a:p>
          <a:p>
            <a:pPr eaLnBrk="1" hangingPunct="1">
              <a:buFontTx/>
              <a:buNone/>
            </a:pPr>
            <a:endParaRPr lang="en-GB" altLang="ko-KR" sz="600" b="1" dirty="0" smtClean="0">
              <a:ea typeface="굴림" pitchFamily="34" charset="-127"/>
            </a:endParaRPr>
          </a:p>
          <a:p>
            <a:pPr eaLnBrk="1" hangingPunct="1">
              <a:lnSpc>
                <a:spcPct val="80000"/>
              </a:lnSpc>
              <a:buClrTx/>
            </a:pPr>
            <a:r>
              <a:rPr lang="en-GB" altLang="ko-KR" sz="1200" dirty="0" smtClean="0">
                <a:ea typeface="굴림" pitchFamily="34" charset="-127"/>
              </a:rPr>
              <a:t>System response time would be calculated as the duration between a transaction reaching the server and the response leaving the server . These response time values would be applicable only to user-impacting real-time transactions and not for batch transactions and other less critical transactions. A separate set of response time values would be established for these transactions as and when required</a:t>
            </a:r>
            <a:endParaRPr lang="en-US" dirty="0" smtClean="0">
              <a:solidFill>
                <a:srgbClr val="A50021"/>
              </a:solidFill>
            </a:endParaRPr>
          </a:p>
        </p:txBody>
      </p:sp>
      <p:pic>
        <p:nvPicPr>
          <p:cNvPr id="24582" name="Picture 36"/>
          <p:cNvPicPr>
            <a:picLocks noChangeAspect="1" noChangeArrowheads="1"/>
          </p:cNvPicPr>
          <p:nvPr/>
        </p:nvPicPr>
        <p:blipFill>
          <a:blip r:embed="rId2" cstate="print"/>
          <a:srcRect/>
          <a:stretch>
            <a:fillRect/>
          </a:stretch>
        </p:blipFill>
        <p:spPr bwMode="auto">
          <a:xfrm>
            <a:off x="368300" y="3962400"/>
            <a:ext cx="7165264" cy="1320800"/>
          </a:xfrm>
          <a:prstGeom prst="rect">
            <a:avLst/>
          </a:prstGeom>
          <a:noFill/>
          <a:ln w="9525" algn="ctr">
            <a:noFill/>
            <a:miter lim="800000"/>
            <a:headEnd/>
            <a:tailEnd/>
          </a:ln>
        </p:spPr>
      </p:pic>
      <p:sp>
        <p:nvSpPr>
          <p:cNvPr id="6"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62</a:t>
            </a:fld>
            <a:r>
              <a:rPr lang="en-US" sz="1200" dirty="0">
                <a:solidFill>
                  <a:schemeClr val="tx1">
                    <a:tint val="75000"/>
                  </a:schemeClr>
                </a:solidFill>
                <a:latin typeface="Arial" pitchFamily="34" charset="0"/>
              </a:rPr>
              <a:t> -</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91" name="Rectangle 15"/>
          <p:cNvSpPr>
            <a:spLocks noChangeArrowheads="1"/>
          </p:cNvSpPr>
          <p:nvPr/>
        </p:nvSpPr>
        <p:spPr bwMode="auto">
          <a:xfrm>
            <a:off x="292100" y="2971800"/>
            <a:ext cx="8851900" cy="541338"/>
          </a:xfrm>
          <a:prstGeom prst="rect">
            <a:avLst/>
          </a:prstGeom>
          <a:noFill/>
          <a:ln w="9525">
            <a:noFill/>
            <a:miter lim="800000"/>
            <a:headEnd/>
            <a:tailEnd/>
          </a:ln>
          <a:effectLst/>
        </p:spPr>
        <p:txBody>
          <a:bodyPr anchor="ctr"/>
          <a:lstStyle/>
          <a:p>
            <a:r>
              <a:rPr lang="en-US" sz="2400" b="1" dirty="0" smtClean="0">
                <a:solidFill>
                  <a:prstClr val="white"/>
                </a:solidFill>
                <a:latin typeface="Myriad Pro"/>
              </a:rPr>
              <a:t>Assets and Frameworks</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1295400" y="160337"/>
            <a:ext cx="7772400" cy="449263"/>
          </a:xfrm>
        </p:spPr>
        <p:txBody>
          <a:bodyPr>
            <a:noAutofit/>
          </a:bodyPr>
          <a:lstStyle/>
          <a:p>
            <a:pPr eaLnBrk="1" hangingPunct="1"/>
            <a:r>
              <a:rPr lang="en-US" dirty="0" smtClean="0"/>
              <a:t>Telecom Assets &amp; Frameworks</a:t>
            </a:r>
          </a:p>
        </p:txBody>
      </p:sp>
      <p:sp>
        <p:nvSpPr>
          <p:cNvPr id="77827" name="Slide Number Placeholder 3"/>
          <p:cNvSpPr>
            <a:spLocks noGrp="1"/>
          </p:cNvSpPr>
          <p:nvPr>
            <p:ph type="sldNum" sz="quarter" idx="10"/>
          </p:nvPr>
        </p:nvSpPr>
        <p:spPr>
          <a:noFill/>
        </p:spPr>
        <p:txBody>
          <a:bodyPr/>
          <a:lstStyle/>
          <a:p>
            <a:r>
              <a:rPr lang="en-US" smtClean="0">
                <a:latin typeface="Arial" pitchFamily="34" charset="0"/>
              </a:rPr>
              <a:t>- </a:t>
            </a:r>
            <a:fld id="{DBAA0599-ADE6-4BE6-B793-06C1838C6054}" type="slidenum">
              <a:rPr lang="en-US" smtClean="0">
                <a:latin typeface="Arial" pitchFamily="34" charset="0"/>
              </a:rPr>
              <a:pPr/>
              <a:t>64</a:t>
            </a:fld>
            <a:r>
              <a:rPr lang="en-US" smtClean="0">
                <a:latin typeface="Arial" pitchFamily="34" charset="0"/>
              </a:rPr>
              <a:t> -</a:t>
            </a:r>
          </a:p>
        </p:txBody>
      </p:sp>
      <p:sp>
        <p:nvSpPr>
          <p:cNvPr id="33" name="AutoShape 3"/>
          <p:cNvSpPr>
            <a:spLocks noChangeArrowheads="1"/>
          </p:cNvSpPr>
          <p:nvPr/>
        </p:nvSpPr>
        <p:spPr bwMode="auto">
          <a:xfrm rot="10800000">
            <a:off x="234672" y="700091"/>
            <a:ext cx="2828923" cy="570032"/>
          </a:xfrm>
          <a:prstGeom prst="roundRect">
            <a:avLst>
              <a:gd name="adj" fmla="val 16667"/>
            </a:avLst>
          </a:prstGeom>
          <a:solidFill>
            <a:srgbClr val="4E84C4"/>
          </a:soli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endParaRPr lang="en-US" dirty="0">
              <a:latin typeface="Arial" charset="0"/>
            </a:endParaRPr>
          </a:p>
        </p:txBody>
      </p:sp>
      <p:sp>
        <p:nvSpPr>
          <p:cNvPr id="40" name="AutoShape 4"/>
          <p:cNvSpPr>
            <a:spLocks noChangeArrowheads="1"/>
          </p:cNvSpPr>
          <p:nvPr/>
        </p:nvSpPr>
        <p:spPr bwMode="auto">
          <a:xfrm>
            <a:off x="322729" y="883024"/>
            <a:ext cx="2660184" cy="413859"/>
          </a:xfrm>
          <a:prstGeom prst="roundRect">
            <a:avLst>
              <a:gd name="adj" fmla="val 16667"/>
            </a:avLst>
          </a:prstGeom>
          <a:solidFill>
            <a:srgbClr val="FFE74C"/>
          </a:solidFill>
          <a:ln w="12700"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sz="1300" b="1" dirty="0">
                <a:latin typeface="Arial" charset="0"/>
              </a:rPr>
              <a:t>Software</a:t>
            </a:r>
          </a:p>
        </p:txBody>
      </p:sp>
      <p:sp>
        <p:nvSpPr>
          <p:cNvPr id="53" name="AutoShape 4"/>
          <p:cNvSpPr>
            <a:spLocks noChangeArrowheads="1"/>
          </p:cNvSpPr>
          <p:nvPr/>
        </p:nvSpPr>
        <p:spPr bwMode="auto">
          <a:xfrm>
            <a:off x="350996" y="1254860"/>
            <a:ext cx="2605024" cy="5069740"/>
          </a:xfrm>
          <a:prstGeom prst="roundRect">
            <a:avLst>
              <a:gd name="adj" fmla="val 4344"/>
            </a:avLst>
          </a:prstGeom>
          <a:solidFill>
            <a:srgbClr val="FFF8CC"/>
          </a:soli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a:lstStyle/>
          <a:p>
            <a:pPr marL="120650" indent="-120650">
              <a:buClr>
                <a:srgbClr val="4E84C4"/>
              </a:buClr>
              <a:buFont typeface="Arial" pitchFamily="34" charset="0"/>
              <a:buChar char="•"/>
              <a:defRPr/>
            </a:pPr>
            <a:r>
              <a:rPr lang="en-US" sz="1000" dirty="0">
                <a:latin typeface="Arial" charset="0"/>
              </a:rPr>
              <a:t>Number Management System</a:t>
            </a:r>
          </a:p>
          <a:p>
            <a:pPr marL="120650" indent="-120650">
              <a:buClr>
                <a:srgbClr val="4E84C4"/>
              </a:buClr>
              <a:buFont typeface="Arial" pitchFamily="34" charset="0"/>
              <a:buChar char="•"/>
              <a:defRPr/>
            </a:pPr>
            <a:r>
              <a:rPr lang="en-US" sz="1000" dirty="0">
                <a:latin typeface="Arial" charset="0"/>
              </a:rPr>
              <a:t>SIM Management System</a:t>
            </a:r>
          </a:p>
          <a:p>
            <a:pPr marL="120650" indent="-120650">
              <a:buClr>
                <a:srgbClr val="4E84C4"/>
              </a:buClr>
              <a:buFont typeface="Arial" pitchFamily="34" charset="0"/>
              <a:buChar char="•"/>
              <a:defRPr/>
            </a:pPr>
            <a:r>
              <a:rPr lang="en-US" sz="1000" dirty="0">
                <a:latin typeface="Arial" charset="0"/>
              </a:rPr>
              <a:t>Commission Management (ICOMS)</a:t>
            </a:r>
          </a:p>
          <a:p>
            <a:pPr marL="120650" indent="-120650">
              <a:buClr>
                <a:srgbClr val="4E84C4"/>
              </a:buClr>
              <a:buFont typeface="Arial" pitchFamily="34" charset="0"/>
              <a:buChar char="•"/>
              <a:defRPr/>
            </a:pPr>
            <a:r>
              <a:rPr lang="en-US" sz="1000" dirty="0">
                <a:latin typeface="Arial" charset="0"/>
              </a:rPr>
              <a:t>Manage Billing Customer Account </a:t>
            </a:r>
          </a:p>
          <a:p>
            <a:pPr marL="120650" indent="-120650">
              <a:buClr>
                <a:srgbClr val="4E84C4"/>
              </a:buClr>
              <a:buFont typeface="Arial" pitchFamily="34" charset="0"/>
              <a:buChar char="•"/>
              <a:defRPr/>
            </a:pPr>
            <a:r>
              <a:rPr lang="en-US" sz="1000" dirty="0">
                <a:latin typeface="Arial" charset="0"/>
              </a:rPr>
              <a:t>Manage Product Offering </a:t>
            </a:r>
          </a:p>
          <a:p>
            <a:pPr marL="120650" indent="-120650">
              <a:buClr>
                <a:srgbClr val="4E84C4"/>
              </a:buClr>
              <a:buFont typeface="Arial" pitchFamily="34" charset="0"/>
              <a:buChar char="•"/>
              <a:defRPr/>
            </a:pPr>
            <a:r>
              <a:rPr lang="en-US" sz="1000" dirty="0">
                <a:latin typeface="Arial" charset="0"/>
              </a:rPr>
              <a:t>Manage Product Price </a:t>
            </a:r>
          </a:p>
          <a:p>
            <a:pPr marL="120650" indent="-120650">
              <a:buClr>
                <a:srgbClr val="4E84C4"/>
              </a:buClr>
              <a:buFont typeface="Arial" pitchFamily="34" charset="0"/>
              <a:buChar char="•"/>
              <a:defRPr/>
            </a:pPr>
            <a:r>
              <a:rPr lang="en-US" sz="1000" dirty="0">
                <a:latin typeface="Arial" charset="0"/>
              </a:rPr>
              <a:t>Manage CRM Customers</a:t>
            </a:r>
          </a:p>
          <a:p>
            <a:pPr marL="120650" indent="-120650">
              <a:buClr>
                <a:srgbClr val="4E84C4"/>
              </a:buClr>
              <a:buFont typeface="Arial" pitchFamily="34" charset="0"/>
              <a:buChar char="•"/>
              <a:defRPr/>
            </a:pPr>
            <a:r>
              <a:rPr lang="en-US" sz="1000" dirty="0">
                <a:latin typeface="Arial" charset="0"/>
              </a:rPr>
              <a:t>EVD - Electronic Voucher Distribution</a:t>
            </a:r>
          </a:p>
          <a:p>
            <a:pPr marL="120650" indent="-120650">
              <a:buClr>
                <a:srgbClr val="4E84C4"/>
              </a:buClr>
              <a:buFont typeface="Arial" pitchFamily="34" charset="0"/>
              <a:buChar char="•"/>
              <a:defRPr/>
            </a:pPr>
            <a:r>
              <a:rPr lang="en-US" sz="1000" dirty="0">
                <a:latin typeface="Arial" charset="0"/>
              </a:rPr>
              <a:t>ASAP Cartridges </a:t>
            </a:r>
          </a:p>
          <a:p>
            <a:pPr marL="120650" indent="-120650">
              <a:buClr>
                <a:srgbClr val="4E84C4"/>
              </a:buClr>
              <a:buFont typeface="Arial" pitchFamily="34" charset="0"/>
              <a:buChar char="•"/>
              <a:defRPr/>
            </a:pPr>
            <a:r>
              <a:rPr lang="en-US" sz="1000" dirty="0">
                <a:latin typeface="Arial" charset="0"/>
              </a:rPr>
              <a:t>Billing Migration Kit-Kenan</a:t>
            </a:r>
          </a:p>
          <a:p>
            <a:pPr marL="120650" indent="-120650">
              <a:buClr>
                <a:srgbClr val="4E84C4"/>
              </a:buClr>
              <a:buFont typeface="Arial" pitchFamily="34" charset="0"/>
              <a:buChar char="•"/>
              <a:defRPr/>
            </a:pPr>
            <a:r>
              <a:rPr lang="en-US" sz="1000" dirty="0">
                <a:latin typeface="Arial" charset="0"/>
              </a:rPr>
              <a:t>PPM - Product Portfolio Management</a:t>
            </a:r>
          </a:p>
          <a:p>
            <a:pPr marL="120650" indent="-120650">
              <a:buClr>
                <a:srgbClr val="4E84C4"/>
              </a:buClr>
              <a:buFont typeface="Arial" pitchFamily="34" charset="0"/>
              <a:buChar char="•"/>
              <a:defRPr/>
            </a:pPr>
            <a:r>
              <a:rPr lang="en-US" sz="1000" dirty="0">
                <a:latin typeface="Arial" charset="0"/>
              </a:rPr>
              <a:t>OPAL </a:t>
            </a:r>
          </a:p>
          <a:p>
            <a:pPr marL="120650" indent="-120650">
              <a:buClr>
                <a:srgbClr val="4E84C4"/>
              </a:buClr>
              <a:buFont typeface="Arial" pitchFamily="34" charset="0"/>
              <a:buChar char="•"/>
              <a:defRPr/>
            </a:pPr>
            <a:r>
              <a:rPr lang="en-US" sz="1000" dirty="0">
                <a:latin typeface="Arial" charset="0"/>
              </a:rPr>
              <a:t>ePOS</a:t>
            </a:r>
          </a:p>
          <a:p>
            <a:pPr marL="120650" indent="-120650">
              <a:buClr>
                <a:srgbClr val="4E84C4"/>
              </a:buClr>
              <a:buFont typeface="Arial" pitchFamily="34" charset="0"/>
              <a:buChar char="•"/>
              <a:defRPr/>
            </a:pPr>
            <a:r>
              <a:rPr lang="en-US" sz="1000" dirty="0">
                <a:latin typeface="Arial" charset="0"/>
              </a:rPr>
              <a:t>Electronic Voucher Distribution</a:t>
            </a:r>
          </a:p>
          <a:p>
            <a:pPr marL="120650" indent="-120650">
              <a:buClr>
                <a:srgbClr val="4E84C4"/>
              </a:buClr>
              <a:buFont typeface="Arial" pitchFamily="34" charset="0"/>
              <a:buChar char="•"/>
              <a:defRPr/>
            </a:pPr>
            <a:r>
              <a:rPr lang="en-US" sz="1000" dirty="0">
                <a:latin typeface="Arial" charset="0"/>
              </a:rPr>
              <a:t>Predictive Churn Mgmt + Communication Campaign Mgmt + Loyalty Mgmt</a:t>
            </a:r>
          </a:p>
          <a:p>
            <a:pPr marL="120650" indent="-120650">
              <a:buClr>
                <a:srgbClr val="4E84C4"/>
              </a:buClr>
              <a:buFont typeface="Arial" pitchFamily="34" charset="0"/>
              <a:buChar char="•"/>
              <a:defRPr/>
            </a:pPr>
            <a:r>
              <a:rPr lang="en-US" sz="1000" dirty="0">
                <a:latin typeface="Arial" charset="0"/>
              </a:rPr>
              <a:t>Customer Relationship Management</a:t>
            </a:r>
          </a:p>
          <a:p>
            <a:pPr marL="120650" indent="-120650">
              <a:buClr>
                <a:srgbClr val="4E84C4"/>
              </a:buClr>
              <a:buFont typeface="Arial" pitchFamily="34" charset="0"/>
              <a:buChar char="•"/>
              <a:defRPr/>
            </a:pPr>
            <a:r>
              <a:rPr lang="en-US" sz="1000" dirty="0">
                <a:latin typeface="Arial" charset="0"/>
              </a:rPr>
              <a:t>Number Inventory Mgmt</a:t>
            </a:r>
          </a:p>
          <a:p>
            <a:pPr marL="120650" indent="-120650">
              <a:buClr>
                <a:srgbClr val="4E84C4"/>
              </a:buClr>
              <a:buFont typeface="Arial" pitchFamily="34" charset="0"/>
              <a:buChar char="•"/>
              <a:defRPr/>
            </a:pPr>
            <a:r>
              <a:rPr lang="en-US" sz="1000" dirty="0">
                <a:latin typeface="Arial" charset="0"/>
              </a:rPr>
              <a:t>IN Monitoring Tool</a:t>
            </a:r>
          </a:p>
          <a:p>
            <a:pPr marL="120650" indent="-120650">
              <a:buClr>
                <a:srgbClr val="4E84C4"/>
              </a:buClr>
              <a:buFont typeface="Arial" pitchFamily="34" charset="0"/>
              <a:buChar char="•"/>
              <a:defRPr/>
            </a:pPr>
            <a:r>
              <a:rPr lang="en-US" sz="1000" dirty="0">
                <a:latin typeface="Arial" charset="0"/>
              </a:rPr>
              <a:t>Commission Management</a:t>
            </a:r>
          </a:p>
          <a:p>
            <a:pPr marL="120650" indent="-120650">
              <a:buClr>
                <a:srgbClr val="4E84C4"/>
              </a:buClr>
              <a:buFont typeface="Arial" pitchFamily="34" charset="0"/>
              <a:buChar char="•"/>
              <a:defRPr/>
            </a:pPr>
            <a:r>
              <a:rPr lang="en-US" sz="1000" dirty="0">
                <a:latin typeface="Arial" charset="0"/>
              </a:rPr>
              <a:t>eBRS</a:t>
            </a:r>
          </a:p>
          <a:p>
            <a:pPr marL="120650" indent="-120650">
              <a:buClr>
                <a:srgbClr val="4E84C4"/>
              </a:buClr>
              <a:buFont typeface="Arial" pitchFamily="34" charset="0"/>
              <a:buChar char="•"/>
              <a:defRPr/>
            </a:pPr>
            <a:r>
              <a:rPr lang="en-US" sz="1000" dirty="0">
                <a:latin typeface="Arial" charset="0"/>
              </a:rPr>
              <a:t>Operations Dashboard</a:t>
            </a:r>
          </a:p>
          <a:p>
            <a:pPr marL="120650" indent="-120650">
              <a:buClr>
                <a:srgbClr val="4E84C4"/>
              </a:buClr>
              <a:buFont typeface="Arial" pitchFamily="34" charset="0"/>
              <a:buChar char="•"/>
              <a:defRPr/>
            </a:pPr>
            <a:r>
              <a:rPr lang="en-US" sz="1000" dirty="0">
                <a:latin typeface="Arial" charset="0"/>
              </a:rPr>
              <a:t>CDR retrieval tool</a:t>
            </a:r>
          </a:p>
          <a:p>
            <a:pPr marL="120650" indent="-120650">
              <a:buClr>
                <a:srgbClr val="4E84C4"/>
              </a:buClr>
              <a:buFont typeface="Arial" pitchFamily="34" charset="0"/>
              <a:buChar char="•"/>
              <a:defRPr/>
            </a:pPr>
            <a:r>
              <a:rPr lang="en-US" sz="1000" dirty="0">
                <a:latin typeface="Arial" charset="0"/>
              </a:rPr>
              <a:t>Field Inventory Tracking</a:t>
            </a:r>
          </a:p>
          <a:p>
            <a:pPr marL="120650" indent="-120650">
              <a:buClr>
                <a:srgbClr val="4E84C4"/>
              </a:buClr>
              <a:buFont typeface="Arial" pitchFamily="34" charset="0"/>
              <a:buChar char="•"/>
              <a:defRPr/>
            </a:pPr>
            <a:r>
              <a:rPr lang="en-US" sz="1000" dirty="0">
                <a:latin typeface="Arial" charset="0"/>
              </a:rPr>
              <a:t>BPM Framework</a:t>
            </a:r>
          </a:p>
          <a:p>
            <a:pPr marL="120650" indent="-120650">
              <a:buClr>
                <a:srgbClr val="4E84C4"/>
              </a:buClr>
              <a:buFont typeface="Arial" pitchFamily="34" charset="0"/>
              <a:buChar char="•"/>
              <a:defRPr/>
            </a:pPr>
            <a:r>
              <a:rPr lang="en-US" sz="1000" dirty="0">
                <a:latin typeface="Arial" charset="0"/>
              </a:rPr>
              <a:t>SMS Proxy</a:t>
            </a:r>
          </a:p>
          <a:p>
            <a:pPr marL="120650" indent="-120650">
              <a:buClr>
                <a:srgbClr val="4E84C4"/>
              </a:buClr>
              <a:buFont typeface="Arial" pitchFamily="34" charset="0"/>
              <a:buChar char="•"/>
              <a:defRPr/>
            </a:pPr>
            <a:r>
              <a:rPr lang="en-US" sz="1000" dirty="0">
                <a:latin typeface="Arial" charset="0"/>
              </a:rPr>
              <a:t>Billing System Migration Pack (to Kenan)</a:t>
            </a:r>
          </a:p>
          <a:p>
            <a:pPr marL="120650" indent="-120650">
              <a:buClr>
                <a:srgbClr val="4E84C4"/>
              </a:buClr>
              <a:buFont typeface="Arial" pitchFamily="34" charset="0"/>
              <a:buChar char="•"/>
              <a:defRPr/>
            </a:pPr>
            <a:r>
              <a:rPr lang="en-US" sz="1000" dirty="0">
                <a:latin typeface="Arial" charset="0"/>
              </a:rPr>
              <a:t>Retail Management System</a:t>
            </a:r>
          </a:p>
          <a:p>
            <a:pPr marL="120650" indent="-120650">
              <a:buClr>
                <a:srgbClr val="4E84C4"/>
              </a:buClr>
              <a:buFont typeface="Arial" pitchFamily="34" charset="0"/>
              <a:buChar char="•"/>
              <a:defRPr/>
            </a:pPr>
            <a:r>
              <a:rPr lang="en-US" sz="1000" dirty="0">
                <a:latin typeface="Arial" charset="0"/>
              </a:rPr>
              <a:t>Service Enablement for Intelligent Network</a:t>
            </a:r>
          </a:p>
          <a:p>
            <a:pPr marL="120650" indent="-120650">
              <a:buClr>
                <a:srgbClr val="4E84C4"/>
              </a:buClr>
              <a:buFont typeface="Arial" pitchFamily="34" charset="0"/>
              <a:buChar char="•"/>
              <a:defRPr/>
            </a:pPr>
            <a:r>
              <a:rPr lang="en-US" sz="1000" dirty="0">
                <a:latin typeface="Arial" charset="0"/>
              </a:rPr>
              <a:t>iChoose</a:t>
            </a:r>
          </a:p>
        </p:txBody>
      </p:sp>
      <p:sp>
        <p:nvSpPr>
          <p:cNvPr id="59" name="AutoShape 3"/>
          <p:cNvSpPr>
            <a:spLocks noChangeArrowheads="1"/>
          </p:cNvSpPr>
          <p:nvPr/>
        </p:nvSpPr>
        <p:spPr bwMode="auto">
          <a:xfrm rot="10800000">
            <a:off x="3167298" y="700091"/>
            <a:ext cx="2828923" cy="570032"/>
          </a:xfrm>
          <a:prstGeom prst="roundRect">
            <a:avLst>
              <a:gd name="adj" fmla="val 16667"/>
            </a:avLst>
          </a:prstGeom>
          <a:solidFill>
            <a:srgbClr val="4E84C4"/>
          </a:soli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endParaRPr lang="en-US" dirty="0">
              <a:latin typeface="Arial" charset="0"/>
            </a:endParaRPr>
          </a:p>
        </p:txBody>
      </p:sp>
      <p:sp>
        <p:nvSpPr>
          <p:cNvPr id="60" name="AutoShape 4"/>
          <p:cNvSpPr>
            <a:spLocks noChangeArrowheads="1"/>
          </p:cNvSpPr>
          <p:nvPr/>
        </p:nvSpPr>
        <p:spPr bwMode="auto">
          <a:xfrm>
            <a:off x="3255355" y="883024"/>
            <a:ext cx="2660184" cy="413859"/>
          </a:xfrm>
          <a:prstGeom prst="roundRect">
            <a:avLst>
              <a:gd name="adj" fmla="val 16667"/>
            </a:avLst>
          </a:prstGeom>
          <a:solidFill>
            <a:srgbClr val="FFE74C"/>
          </a:solidFill>
          <a:ln w="12700"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sz="1300" b="1" dirty="0">
                <a:latin typeface="Arial" charset="0"/>
              </a:rPr>
              <a:t>Frameworks</a:t>
            </a:r>
          </a:p>
        </p:txBody>
      </p:sp>
      <p:sp>
        <p:nvSpPr>
          <p:cNvPr id="58" name="AutoShape 4"/>
          <p:cNvSpPr>
            <a:spLocks noChangeArrowheads="1"/>
          </p:cNvSpPr>
          <p:nvPr/>
        </p:nvSpPr>
        <p:spPr bwMode="auto">
          <a:xfrm>
            <a:off x="3283622" y="1254860"/>
            <a:ext cx="2605024" cy="5069740"/>
          </a:xfrm>
          <a:prstGeom prst="roundRect">
            <a:avLst>
              <a:gd name="adj" fmla="val 4344"/>
            </a:avLst>
          </a:prstGeom>
          <a:solidFill>
            <a:srgbClr val="FFF8CC"/>
          </a:soli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a:lstStyle/>
          <a:p>
            <a:pPr marL="169863" indent="-169863">
              <a:spcBef>
                <a:spcPct val="20000"/>
              </a:spcBef>
              <a:buClr>
                <a:srgbClr val="4E84C4"/>
              </a:buClr>
              <a:buFontTx/>
              <a:buChar char="•"/>
              <a:defRPr/>
            </a:pPr>
            <a:r>
              <a:rPr lang="en-US" sz="1000" dirty="0" err="1"/>
              <a:t>SoA</a:t>
            </a:r>
            <a:r>
              <a:rPr lang="en-US" sz="1000" dirty="0"/>
              <a:t> for Telecom – </a:t>
            </a:r>
            <a:r>
              <a:rPr lang="en-US" sz="1000" dirty="0" err="1"/>
              <a:t>SoFT</a:t>
            </a:r>
            <a:r>
              <a:rPr lang="en-US" sz="1000" dirty="0"/>
              <a:t> </a:t>
            </a:r>
            <a:r>
              <a:rPr lang="en-US" sz="1000" baseline="30000" dirty="0"/>
              <a:t>TM</a:t>
            </a:r>
          </a:p>
          <a:p>
            <a:pPr marL="169863" indent="-169863">
              <a:spcBef>
                <a:spcPct val="20000"/>
              </a:spcBef>
              <a:buClr>
                <a:srgbClr val="4E84C4"/>
              </a:buClr>
              <a:buFontTx/>
              <a:buChar char="•"/>
              <a:defRPr/>
            </a:pPr>
            <a:r>
              <a:rPr lang="en-US" sz="1000" dirty="0"/>
              <a:t>Business Enabling Architecture for Telcos – BEAT </a:t>
            </a:r>
            <a:r>
              <a:rPr lang="en-US" sz="1000" baseline="30000" dirty="0"/>
              <a:t>TM</a:t>
            </a:r>
          </a:p>
          <a:p>
            <a:pPr marL="169863" indent="-169863">
              <a:spcBef>
                <a:spcPct val="20000"/>
              </a:spcBef>
              <a:buClr>
                <a:srgbClr val="4E84C4"/>
              </a:buClr>
              <a:buFontTx/>
              <a:buChar char="•"/>
              <a:defRPr/>
            </a:pPr>
            <a:r>
              <a:rPr lang="en-US" sz="1000" dirty="0"/>
              <a:t>Assessment Methodology – BETACO TM</a:t>
            </a:r>
          </a:p>
          <a:p>
            <a:pPr marL="169863" indent="-169863">
              <a:spcBef>
                <a:spcPct val="20000"/>
              </a:spcBef>
              <a:buClr>
                <a:srgbClr val="4E84C4"/>
              </a:buClr>
              <a:buFontTx/>
              <a:buChar char="•"/>
              <a:defRPr/>
            </a:pPr>
            <a:r>
              <a:rPr lang="en-US" sz="1000" dirty="0"/>
              <a:t>Service Oriented Logical Architecture Reference – SOLAR </a:t>
            </a:r>
            <a:r>
              <a:rPr lang="en-US" sz="1000" baseline="30000" dirty="0"/>
              <a:t>TM</a:t>
            </a:r>
          </a:p>
          <a:p>
            <a:pPr marL="169863" indent="-169863">
              <a:spcBef>
                <a:spcPct val="20000"/>
              </a:spcBef>
              <a:buClr>
                <a:srgbClr val="4E84C4"/>
              </a:buClr>
              <a:buFontTx/>
              <a:buChar char="•"/>
              <a:defRPr/>
            </a:pPr>
            <a:r>
              <a:rPr lang="en-US" sz="1000" dirty="0"/>
              <a:t>BI Domain Solution – BIDS </a:t>
            </a:r>
            <a:r>
              <a:rPr lang="en-US" sz="1000" baseline="30000" dirty="0"/>
              <a:t>TM</a:t>
            </a:r>
          </a:p>
          <a:p>
            <a:pPr marL="169863" indent="-169863">
              <a:spcBef>
                <a:spcPct val="20000"/>
              </a:spcBef>
              <a:buClr>
                <a:srgbClr val="4E84C4"/>
              </a:buClr>
              <a:buFontTx/>
              <a:buChar char="•"/>
              <a:defRPr/>
            </a:pPr>
            <a:r>
              <a:rPr lang="en-US" sz="1000" dirty="0"/>
              <a:t>Telecom BI Domain Solution – tBIDS </a:t>
            </a:r>
            <a:r>
              <a:rPr lang="en-US" sz="1000" baseline="30000" dirty="0"/>
              <a:t>TM</a:t>
            </a:r>
          </a:p>
          <a:p>
            <a:pPr marL="169863" indent="-169863">
              <a:spcBef>
                <a:spcPct val="20000"/>
              </a:spcBef>
              <a:buClr>
                <a:srgbClr val="4E84C4"/>
              </a:buClr>
              <a:buFontTx/>
              <a:buChar char="•"/>
              <a:defRPr/>
            </a:pPr>
            <a:r>
              <a:rPr lang="en-US" sz="1000" dirty="0"/>
              <a:t>TCS Integration Methodology for Enterprise – TIME </a:t>
            </a:r>
            <a:r>
              <a:rPr lang="en-US" sz="1000" baseline="30000" dirty="0"/>
              <a:t>TM</a:t>
            </a:r>
          </a:p>
          <a:p>
            <a:pPr marL="169863" indent="-169863">
              <a:spcBef>
                <a:spcPct val="20000"/>
              </a:spcBef>
              <a:buClr>
                <a:srgbClr val="4E84C4"/>
              </a:buClr>
              <a:buFontTx/>
              <a:buChar char="•"/>
              <a:defRPr/>
            </a:pPr>
            <a:r>
              <a:rPr lang="en-US" sz="1000" dirty="0"/>
              <a:t>Integrated Methodology for developing Process-oriented Architecture using Component Technology – IMPACT </a:t>
            </a:r>
            <a:r>
              <a:rPr lang="en-US" sz="1000" baseline="30000" dirty="0"/>
              <a:t>TM</a:t>
            </a:r>
          </a:p>
          <a:p>
            <a:pPr marL="169863" indent="-169863">
              <a:spcBef>
                <a:spcPct val="20000"/>
              </a:spcBef>
              <a:buClr>
                <a:srgbClr val="4E84C4"/>
              </a:buClr>
              <a:buFontTx/>
              <a:buChar char="•"/>
              <a:defRPr/>
            </a:pPr>
            <a:r>
              <a:rPr lang="en-US" sz="1000" dirty="0" err="1"/>
              <a:t>cFOCUS</a:t>
            </a:r>
            <a:r>
              <a:rPr lang="en-US" sz="1000" dirty="0"/>
              <a:t> </a:t>
            </a:r>
            <a:r>
              <a:rPr lang="en-US" sz="1000" baseline="30000" dirty="0"/>
              <a:t>TM</a:t>
            </a:r>
          </a:p>
          <a:p>
            <a:pPr marL="169863" indent="-169863">
              <a:spcBef>
                <a:spcPct val="20000"/>
              </a:spcBef>
              <a:buClr>
                <a:srgbClr val="4E84C4"/>
              </a:buClr>
              <a:buFontTx/>
              <a:buChar char="•"/>
              <a:defRPr/>
            </a:pPr>
            <a:r>
              <a:rPr lang="en-US" sz="1000" dirty="0"/>
              <a:t>Integrated Customer Data management – ICDM </a:t>
            </a:r>
            <a:r>
              <a:rPr lang="en-US" sz="1000" baseline="30000" dirty="0"/>
              <a:t>TM</a:t>
            </a:r>
          </a:p>
          <a:p>
            <a:pPr marL="169863" indent="-169863">
              <a:spcBef>
                <a:spcPct val="20000"/>
              </a:spcBef>
              <a:buClr>
                <a:srgbClr val="4E84C4"/>
              </a:buClr>
              <a:buFontTx/>
              <a:buChar char="•"/>
              <a:defRPr/>
            </a:pPr>
            <a:r>
              <a:rPr lang="en-US" sz="1000" dirty="0"/>
              <a:t>Portal and Content Management for Enterprise -  PACE </a:t>
            </a:r>
            <a:r>
              <a:rPr lang="en-US" sz="1000" baseline="30000" dirty="0"/>
              <a:t>TM</a:t>
            </a:r>
          </a:p>
          <a:p>
            <a:pPr marL="169863" indent="-169863">
              <a:spcBef>
                <a:spcPct val="20000"/>
              </a:spcBef>
              <a:buClr>
                <a:srgbClr val="4E84C4"/>
              </a:buClr>
              <a:buFontTx/>
              <a:buChar char="•"/>
              <a:defRPr/>
            </a:pPr>
            <a:r>
              <a:rPr lang="en-US" sz="1000" dirty="0"/>
              <a:t>Telecom Customer Intelligence – TCI </a:t>
            </a:r>
            <a:r>
              <a:rPr lang="en-US" sz="1000" baseline="30000" dirty="0"/>
              <a:t>TM</a:t>
            </a:r>
          </a:p>
          <a:p>
            <a:pPr marL="169863" indent="-169863">
              <a:spcBef>
                <a:spcPct val="20000"/>
              </a:spcBef>
              <a:buClr>
                <a:srgbClr val="4E84C4"/>
              </a:buClr>
              <a:buFontTx/>
              <a:buChar char="•"/>
              <a:defRPr/>
            </a:pPr>
            <a:r>
              <a:rPr lang="en-US" sz="1000" dirty="0"/>
              <a:t>Service Oriented Business Engineering Team – SOBET </a:t>
            </a:r>
            <a:r>
              <a:rPr lang="en-US" sz="1000" baseline="30000" dirty="0"/>
              <a:t>TM</a:t>
            </a:r>
          </a:p>
          <a:p>
            <a:pPr marL="169863" indent="-169863">
              <a:spcBef>
                <a:spcPct val="20000"/>
              </a:spcBef>
              <a:buClr>
                <a:srgbClr val="4E84C4"/>
              </a:buClr>
              <a:buFontTx/>
              <a:buChar char="•"/>
              <a:defRPr/>
            </a:pPr>
            <a:r>
              <a:rPr lang="en-US" sz="1000" dirty="0"/>
              <a:t>Packet Information Multimedia Response - PIM2R </a:t>
            </a:r>
            <a:r>
              <a:rPr lang="en-US" sz="1000" baseline="30000" dirty="0" smtClean="0"/>
              <a:t>TM</a:t>
            </a:r>
            <a:endParaRPr lang="en-US" sz="1000" dirty="0" smtClean="0"/>
          </a:p>
          <a:p>
            <a:pPr marL="169863" indent="-169863">
              <a:spcBef>
                <a:spcPct val="20000"/>
              </a:spcBef>
              <a:buClr>
                <a:srgbClr val="4E84C4"/>
              </a:buClr>
              <a:buFontTx/>
              <a:buChar char="•"/>
              <a:defRPr/>
            </a:pPr>
            <a:r>
              <a:rPr lang="en-US" sz="1000" dirty="0" smtClean="0"/>
              <a:t>Customer Experience Framework (TEEM™)</a:t>
            </a:r>
          </a:p>
          <a:p>
            <a:pPr marL="169863" indent="-169863">
              <a:spcBef>
                <a:spcPct val="20000"/>
              </a:spcBef>
              <a:buClr>
                <a:srgbClr val="4E84C4"/>
              </a:buClr>
              <a:buFontTx/>
              <a:buChar char="•"/>
              <a:defRPr/>
            </a:pPr>
            <a:endParaRPr lang="en-US" sz="1000" dirty="0"/>
          </a:p>
          <a:p>
            <a:pPr marL="169863" indent="-169863">
              <a:spcBef>
                <a:spcPct val="20000"/>
              </a:spcBef>
              <a:buClr>
                <a:srgbClr val="4E84C4"/>
              </a:buClr>
              <a:buFontTx/>
              <a:buChar char="•"/>
              <a:defRPr/>
            </a:pPr>
            <a:endParaRPr lang="en-US" sz="1000" baseline="30000" dirty="0">
              <a:cs typeface="Arial" pitchFamily="34" charset="0"/>
            </a:endParaRPr>
          </a:p>
        </p:txBody>
      </p:sp>
      <p:sp>
        <p:nvSpPr>
          <p:cNvPr id="64" name="AutoShape 3"/>
          <p:cNvSpPr>
            <a:spLocks noChangeArrowheads="1"/>
          </p:cNvSpPr>
          <p:nvPr/>
        </p:nvSpPr>
        <p:spPr bwMode="auto">
          <a:xfrm rot="10800000">
            <a:off x="6099924" y="700091"/>
            <a:ext cx="2828923" cy="570032"/>
          </a:xfrm>
          <a:prstGeom prst="roundRect">
            <a:avLst>
              <a:gd name="adj" fmla="val 16667"/>
            </a:avLst>
          </a:prstGeom>
          <a:solidFill>
            <a:srgbClr val="4E84C4"/>
          </a:soli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endParaRPr lang="en-US" dirty="0">
              <a:latin typeface="Arial" charset="0"/>
            </a:endParaRPr>
          </a:p>
        </p:txBody>
      </p:sp>
      <p:sp>
        <p:nvSpPr>
          <p:cNvPr id="65" name="AutoShape 4"/>
          <p:cNvSpPr>
            <a:spLocks noChangeArrowheads="1"/>
          </p:cNvSpPr>
          <p:nvPr/>
        </p:nvSpPr>
        <p:spPr bwMode="auto">
          <a:xfrm>
            <a:off x="6187981" y="883024"/>
            <a:ext cx="2660184" cy="413859"/>
          </a:xfrm>
          <a:prstGeom prst="roundRect">
            <a:avLst>
              <a:gd name="adj" fmla="val 16667"/>
            </a:avLst>
          </a:prstGeom>
          <a:solidFill>
            <a:srgbClr val="FFE74C"/>
          </a:solidFill>
          <a:ln w="12700"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sz="1300" b="1" dirty="0">
                <a:latin typeface="Arial" charset="0"/>
              </a:rPr>
              <a:t>Templates</a:t>
            </a:r>
          </a:p>
        </p:txBody>
      </p:sp>
      <p:sp>
        <p:nvSpPr>
          <p:cNvPr id="63" name="AutoShape 4"/>
          <p:cNvSpPr>
            <a:spLocks noChangeArrowheads="1"/>
          </p:cNvSpPr>
          <p:nvPr/>
        </p:nvSpPr>
        <p:spPr bwMode="auto">
          <a:xfrm>
            <a:off x="6216248" y="1254860"/>
            <a:ext cx="2605024" cy="5069740"/>
          </a:xfrm>
          <a:prstGeom prst="roundRect">
            <a:avLst>
              <a:gd name="adj" fmla="val 4344"/>
            </a:avLst>
          </a:prstGeom>
          <a:solidFill>
            <a:srgbClr val="FFF8CC"/>
          </a:soli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a:lstStyle/>
          <a:p>
            <a:pPr marL="120650" indent="-120650">
              <a:buClr>
                <a:srgbClr val="4E84C4"/>
              </a:buClr>
              <a:buFont typeface="Arial" pitchFamily="34" charset="0"/>
              <a:buChar char="•"/>
              <a:defRPr/>
            </a:pPr>
            <a:r>
              <a:rPr lang="en-US" sz="1000" dirty="0">
                <a:latin typeface="Arial" charset="0"/>
              </a:rPr>
              <a:t>SI Estimation template</a:t>
            </a:r>
          </a:p>
          <a:p>
            <a:pPr marL="120650" indent="-120650">
              <a:buClr>
                <a:srgbClr val="4E84C4"/>
              </a:buClr>
              <a:buFont typeface="Arial" pitchFamily="34" charset="0"/>
              <a:buChar char="•"/>
              <a:defRPr/>
            </a:pPr>
            <a:r>
              <a:rPr lang="en-US" sz="1000" dirty="0">
                <a:latin typeface="Arial" charset="0"/>
              </a:rPr>
              <a:t>BPR Plan for Process Assessment</a:t>
            </a:r>
          </a:p>
          <a:p>
            <a:pPr marL="120650" indent="-120650">
              <a:buClr>
                <a:srgbClr val="4E84C4"/>
              </a:buClr>
              <a:buFont typeface="Arial" pitchFamily="34" charset="0"/>
              <a:buChar char="•"/>
              <a:defRPr/>
            </a:pPr>
            <a:r>
              <a:rPr lang="en-US" sz="1000" dirty="0">
                <a:latin typeface="Arial" charset="0"/>
              </a:rPr>
              <a:t>SI Project plan template</a:t>
            </a:r>
          </a:p>
          <a:p>
            <a:pPr marL="120650" indent="-120650">
              <a:buClr>
                <a:srgbClr val="4E84C4"/>
              </a:buClr>
              <a:buFont typeface="Arial" pitchFamily="34" charset="0"/>
              <a:buChar char="•"/>
              <a:defRPr/>
            </a:pPr>
            <a:r>
              <a:rPr lang="en-US" sz="1000" dirty="0">
                <a:latin typeface="Arial" charset="0"/>
              </a:rPr>
              <a:t>Status reporting template </a:t>
            </a:r>
          </a:p>
          <a:p>
            <a:pPr marL="120650" indent="-120650">
              <a:buClr>
                <a:srgbClr val="4E84C4"/>
              </a:buClr>
              <a:buFont typeface="Arial" pitchFamily="34" charset="0"/>
              <a:buChar char="•"/>
              <a:defRPr/>
            </a:pPr>
            <a:r>
              <a:rPr lang="en-US" sz="1000" dirty="0">
                <a:latin typeface="Arial" charset="0"/>
              </a:rPr>
              <a:t>Billing Estimation Template</a:t>
            </a:r>
          </a:p>
          <a:p>
            <a:pPr marL="120650" indent="-120650">
              <a:buClr>
                <a:srgbClr val="4E84C4"/>
              </a:buClr>
              <a:buFont typeface="Arial" pitchFamily="34" charset="0"/>
              <a:buChar char="•"/>
              <a:defRPr/>
            </a:pPr>
            <a:r>
              <a:rPr lang="en-US" sz="1000" dirty="0">
                <a:latin typeface="Arial" charset="0"/>
              </a:rPr>
              <a:t>Gap analysis template</a:t>
            </a:r>
          </a:p>
          <a:p>
            <a:pPr marL="120650" indent="-120650">
              <a:buClr>
                <a:srgbClr val="4E84C4"/>
              </a:buClr>
              <a:buFont typeface="Arial" pitchFamily="34" charset="0"/>
              <a:buChar char="•"/>
              <a:defRPr/>
            </a:pPr>
            <a:r>
              <a:rPr lang="en-US" sz="1000" dirty="0">
                <a:latin typeface="Arial" charset="0"/>
              </a:rPr>
              <a:t>As is Business process maps from domains</a:t>
            </a:r>
          </a:p>
          <a:p>
            <a:pPr marL="120650" indent="-120650">
              <a:buClr>
                <a:srgbClr val="4E84C4"/>
              </a:buClr>
              <a:buFont typeface="Arial" pitchFamily="34" charset="0"/>
              <a:buChar char="•"/>
              <a:defRPr/>
            </a:pPr>
            <a:r>
              <a:rPr lang="en-US" sz="1000" dirty="0">
                <a:latin typeface="Arial" charset="0"/>
              </a:rPr>
              <a:t>Billing Requirements collection questionnaire </a:t>
            </a:r>
          </a:p>
          <a:p>
            <a:pPr marL="120650" indent="-120650">
              <a:buClr>
                <a:srgbClr val="4E84C4"/>
              </a:buClr>
              <a:buFont typeface="Arial" pitchFamily="34" charset="0"/>
              <a:buChar char="•"/>
              <a:defRPr/>
            </a:pPr>
            <a:r>
              <a:rPr lang="en-US" sz="1000" dirty="0">
                <a:latin typeface="Arial" charset="0"/>
              </a:rPr>
              <a:t>Requirements collection questionnaire template</a:t>
            </a:r>
          </a:p>
          <a:p>
            <a:pPr marL="120650" indent="-120650">
              <a:buClr>
                <a:srgbClr val="4E84C4"/>
              </a:buClr>
              <a:buFont typeface="Arial" pitchFamily="34" charset="0"/>
              <a:buChar char="•"/>
              <a:defRPr/>
            </a:pPr>
            <a:r>
              <a:rPr lang="en-US" sz="1000" dirty="0">
                <a:latin typeface="Arial" charset="0"/>
              </a:rPr>
              <a:t>Business process documentation template</a:t>
            </a:r>
          </a:p>
          <a:p>
            <a:pPr marL="120650" indent="-120650">
              <a:buClr>
                <a:srgbClr val="4E84C4"/>
              </a:buClr>
              <a:buFont typeface="Arial" pitchFamily="34" charset="0"/>
              <a:buChar char="•"/>
              <a:defRPr/>
            </a:pPr>
            <a:r>
              <a:rPr lang="en-US" sz="1000" dirty="0">
                <a:latin typeface="Arial" charset="0"/>
              </a:rPr>
              <a:t>Business Requirements documentation template</a:t>
            </a:r>
          </a:p>
          <a:p>
            <a:pPr marL="120650" indent="-120650">
              <a:buClr>
                <a:srgbClr val="4E84C4"/>
              </a:buClr>
              <a:buFont typeface="Arial" pitchFamily="34" charset="0"/>
              <a:buChar char="•"/>
              <a:defRPr/>
            </a:pPr>
            <a:r>
              <a:rPr lang="en-US" sz="1000" dirty="0">
                <a:latin typeface="Arial" charset="0"/>
              </a:rPr>
              <a:t>Questionnaire from domains</a:t>
            </a:r>
          </a:p>
          <a:p>
            <a:pPr marL="120650" indent="-120650">
              <a:buClr>
                <a:srgbClr val="4E84C4"/>
              </a:buClr>
              <a:buFont typeface="Arial" pitchFamily="34" charset="0"/>
              <a:buChar char="•"/>
              <a:defRPr/>
            </a:pPr>
            <a:r>
              <a:rPr lang="en-US" sz="1000" dirty="0">
                <a:latin typeface="Arial" charset="0"/>
              </a:rPr>
              <a:t>Product Evaluation Criteria</a:t>
            </a:r>
          </a:p>
          <a:p>
            <a:pPr marL="120650" indent="-120650">
              <a:buClr>
                <a:srgbClr val="4E84C4"/>
              </a:buClr>
              <a:buFont typeface="Arial" pitchFamily="34" charset="0"/>
              <a:buChar char="•"/>
              <a:defRPr/>
            </a:pPr>
            <a:r>
              <a:rPr lang="en-US" sz="1000" dirty="0">
                <a:latin typeface="Arial" charset="0"/>
              </a:rPr>
              <a:t>KPI Documentation</a:t>
            </a:r>
          </a:p>
          <a:p>
            <a:pPr marL="120650" indent="-120650">
              <a:buClr>
                <a:srgbClr val="4E84C4"/>
              </a:buClr>
              <a:buFont typeface="Arial" pitchFamily="34" charset="0"/>
              <a:buChar char="•"/>
              <a:defRPr/>
            </a:pPr>
            <a:r>
              <a:rPr lang="en-US" sz="1000" dirty="0">
                <a:latin typeface="Arial" charset="0"/>
              </a:rPr>
              <a:t>Solution Architecture template</a:t>
            </a:r>
          </a:p>
          <a:p>
            <a:pPr marL="120650" indent="-120650">
              <a:buClr>
                <a:srgbClr val="4E84C4"/>
              </a:buClr>
              <a:buFont typeface="Arial" pitchFamily="34" charset="0"/>
              <a:buChar char="•"/>
              <a:defRPr/>
            </a:pPr>
            <a:r>
              <a:rPr lang="en-US" sz="1000" dirty="0">
                <a:latin typeface="Arial" charset="0"/>
              </a:rPr>
              <a:t>Interface Design template</a:t>
            </a:r>
          </a:p>
          <a:p>
            <a:pPr marL="120650" indent="-120650">
              <a:buClr>
                <a:srgbClr val="4E84C4"/>
              </a:buClr>
              <a:buFont typeface="Arial" pitchFamily="34" charset="0"/>
              <a:buChar char="•"/>
              <a:defRPr/>
            </a:pPr>
            <a:r>
              <a:rPr lang="en-US" sz="1000" dirty="0">
                <a:latin typeface="Arial" charset="0"/>
              </a:rPr>
              <a:t>Detail Design template</a:t>
            </a:r>
          </a:p>
          <a:p>
            <a:pPr marL="120650" indent="-120650">
              <a:buClr>
                <a:srgbClr val="4E84C4"/>
              </a:buClr>
              <a:buFont typeface="Arial" pitchFamily="34" charset="0"/>
              <a:buChar char="•"/>
              <a:defRPr/>
            </a:pPr>
            <a:r>
              <a:rPr lang="en-US" sz="1000" dirty="0">
                <a:latin typeface="Arial" charset="0"/>
              </a:rPr>
              <a:t>Data mapping template</a:t>
            </a:r>
          </a:p>
          <a:p>
            <a:pPr marL="120650" indent="-120650">
              <a:buClr>
                <a:srgbClr val="4E84C4"/>
              </a:buClr>
              <a:buFont typeface="Arial" pitchFamily="34" charset="0"/>
              <a:buChar char="•"/>
              <a:defRPr/>
            </a:pPr>
            <a:r>
              <a:rPr lang="en-US" sz="1000" dirty="0">
                <a:latin typeface="Arial" charset="0"/>
              </a:rPr>
              <a:t>Capacity planning template</a:t>
            </a:r>
          </a:p>
          <a:p>
            <a:pPr marL="120650" indent="-120650">
              <a:buClr>
                <a:srgbClr val="4E84C4"/>
              </a:buClr>
              <a:buFont typeface="Arial" pitchFamily="34" charset="0"/>
              <a:buChar char="•"/>
              <a:defRPr/>
            </a:pPr>
            <a:r>
              <a:rPr lang="en-US" sz="1000" dirty="0">
                <a:latin typeface="Arial" charset="0"/>
              </a:rPr>
              <a:t>Migration Strategy template</a:t>
            </a:r>
          </a:p>
          <a:p>
            <a:pPr marL="120650" indent="-120650">
              <a:buClr>
                <a:srgbClr val="4E84C4"/>
              </a:buClr>
              <a:buFont typeface="Arial" pitchFamily="34" charset="0"/>
              <a:buChar char="•"/>
              <a:defRPr/>
            </a:pPr>
            <a:r>
              <a:rPr lang="en-US" sz="1000" dirty="0">
                <a:latin typeface="Arial" charset="0"/>
              </a:rPr>
              <a:t>Cutover Plan template</a:t>
            </a:r>
          </a:p>
          <a:p>
            <a:pPr marL="120650" indent="-120650">
              <a:buClr>
                <a:srgbClr val="4E84C4"/>
              </a:buClr>
              <a:buFont typeface="Arial" pitchFamily="34" charset="0"/>
              <a:buChar char="•"/>
              <a:defRPr/>
            </a:pPr>
            <a:r>
              <a:rPr lang="en-US" sz="1000" dirty="0">
                <a:latin typeface="Arial" charset="0"/>
              </a:rPr>
              <a:t>Installation Design template</a:t>
            </a:r>
          </a:p>
          <a:p>
            <a:pPr marL="120650" indent="-120650">
              <a:buClr>
                <a:srgbClr val="4E84C4"/>
              </a:buClr>
              <a:buFont typeface="Arial" pitchFamily="34" charset="0"/>
              <a:buChar char="•"/>
              <a:defRPr/>
            </a:pPr>
            <a:r>
              <a:rPr lang="en-US" sz="1000" dirty="0">
                <a:latin typeface="Arial" charset="0"/>
              </a:rPr>
              <a:t>Test Strategy - Siebel</a:t>
            </a:r>
          </a:p>
          <a:p>
            <a:pPr marL="120650" indent="-120650">
              <a:buClr>
                <a:srgbClr val="4E84C4"/>
              </a:buClr>
              <a:buFont typeface="Arial" pitchFamily="34" charset="0"/>
              <a:buChar char="•"/>
              <a:defRPr/>
            </a:pPr>
            <a:r>
              <a:rPr lang="en-US" sz="1000" dirty="0">
                <a:latin typeface="Arial" charset="0"/>
              </a:rPr>
              <a:t>Operations Manual template</a:t>
            </a:r>
          </a:p>
          <a:p>
            <a:pPr marL="120650" indent="-120650">
              <a:buClr>
                <a:srgbClr val="4E84C4"/>
              </a:buClr>
              <a:buFont typeface="Arial" pitchFamily="34" charset="0"/>
              <a:buChar char="•"/>
              <a:defRPr/>
            </a:pPr>
            <a:r>
              <a:rPr lang="en-US" sz="1000" dirty="0">
                <a:latin typeface="Arial" charset="0"/>
              </a:rPr>
              <a:t>Test Strategy - Billing</a:t>
            </a:r>
          </a:p>
          <a:p>
            <a:pPr marL="120650" indent="-120650">
              <a:buClr>
                <a:srgbClr val="4E84C4"/>
              </a:buClr>
              <a:buFont typeface="Arial" pitchFamily="34" charset="0"/>
              <a:buChar char="•"/>
              <a:defRPr/>
            </a:pPr>
            <a:r>
              <a:rPr lang="en-US" sz="1000" dirty="0">
                <a:latin typeface="Arial" charset="0"/>
              </a:rPr>
              <a:t>Deliverables across phases</a:t>
            </a:r>
          </a:p>
          <a:p>
            <a:pPr marL="120650" indent="-120650">
              <a:buClr>
                <a:srgbClr val="4E84C4"/>
              </a:buClr>
              <a:buFont typeface="Arial" pitchFamily="34" charset="0"/>
              <a:buChar char="•"/>
              <a:defRPr/>
            </a:pPr>
            <a:r>
              <a:rPr lang="en-US" sz="1000" dirty="0">
                <a:latin typeface="Arial" charset="0"/>
              </a:rPr>
              <a:t>BCP and DR</a:t>
            </a:r>
          </a:p>
        </p:txBody>
      </p:sp>
      <p:sp>
        <p:nvSpPr>
          <p:cNvPr id="13"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64</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a:xfrm>
            <a:off x="1219200" y="160337"/>
            <a:ext cx="7924800" cy="449263"/>
          </a:xfrm>
        </p:spPr>
        <p:txBody>
          <a:bodyPr vert="horz" lIns="91440" tIns="45720" rIns="91440" bIns="45720" rtlCol="0" anchor="ctr">
            <a:noAutofit/>
          </a:bodyPr>
          <a:lstStyle/>
          <a:p>
            <a:r>
              <a:rPr lang="en-US" sz="2600" dirty="0"/>
              <a:t>Communication and Network Solution - Frameworks</a:t>
            </a:r>
          </a:p>
        </p:txBody>
      </p:sp>
      <p:sp>
        <p:nvSpPr>
          <p:cNvPr id="5" name="Rectangle 4"/>
          <p:cNvSpPr>
            <a:spLocks noChangeArrowheads="1"/>
          </p:cNvSpPr>
          <p:nvPr/>
        </p:nvSpPr>
        <p:spPr bwMode="auto">
          <a:xfrm>
            <a:off x="6400800" y="1387475"/>
            <a:ext cx="2211388" cy="739775"/>
          </a:xfrm>
          <a:prstGeom prst="rect">
            <a:avLst/>
          </a:prstGeom>
          <a:solidFill>
            <a:srgbClr val="D3F1FC"/>
          </a:solidFill>
          <a:ln w="12700" cap="rnd">
            <a:noFill/>
            <a:miter lim="800000"/>
            <a:headEnd/>
            <a:tailEnd/>
          </a:ln>
          <a:effectLst/>
          <a:scene3d>
            <a:camera prst="orthographicFront">
              <a:rot lat="0" lon="0" rev="0"/>
            </a:camera>
            <a:lightRig rig="balanced" dir="t">
              <a:rot lat="0" lon="0" rev="8700000"/>
            </a:lightRig>
          </a:scene3d>
          <a:sp3d>
            <a:bevelT w="190500" h="38100"/>
          </a:sp3d>
        </p:spPr>
        <p:txBody>
          <a:bodyPr wrap="none" anchor="b"/>
          <a:lstStyle/>
          <a:p>
            <a:pPr algn="ctr" eaLnBrk="0" hangingPunct="0">
              <a:defRPr/>
            </a:pPr>
            <a:r>
              <a:rPr lang="en-US" sz="1200" dirty="0">
                <a:latin typeface="Arial" charset="0"/>
              </a:rPr>
              <a:t>INCA</a:t>
            </a:r>
          </a:p>
          <a:p>
            <a:pPr algn="ctr" eaLnBrk="0" hangingPunct="0">
              <a:defRPr/>
            </a:pPr>
            <a:r>
              <a:rPr lang="en-US" sz="1200" dirty="0">
                <a:latin typeface="Arial" charset="0"/>
              </a:rPr>
              <a:t>Packet N/W Test Gen</a:t>
            </a:r>
            <a:endParaRPr lang="en-GB" sz="1200" dirty="0">
              <a:latin typeface="Arial" charset="0"/>
            </a:endParaRPr>
          </a:p>
        </p:txBody>
      </p:sp>
      <p:sp>
        <p:nvSpPr>
          <p:cNvPr id="6" name="Rectangle 5"/>
          <p:cNvSpPr>
            <a:spLocks noChangeArrowheads="1"/>
          </p:cNvSpPr>
          <p:nvPr/>
        </p:nvSpPr>
        <p:spPr bwMode="auto">
          <a:xfrm>
            <a:off x="5195888" y="2132013"/>
            <a:ext cx="3417887" cy="739775"/>
          </a:xfrm>
          <a:prstGeom prst="rect">
            <a:avLst/>
          </a:prstGeom>
          <a:solidFill>
            <a:srgbClr val="F2F1B6"/>
          </a:solidFill>
          <a:ln w="12700" cap="rnd">
            <a:noFill/>
            <a:miter lim="800000"/>
            <a:headEnd/>
            <a:tailEnd/>
          </a:ln>
          <a:effectLst/>
          <a:scene3d>
            <a:camera prst="orthographicFront">
              <a:rot lat="0" lon="0" rev="0"/>
            </a:camera>
            <a:lightRig rig="balanced" dir="t">
              <a:rot lat="0" lon="0" rev="8700000"/>
            </a:lightRig>
          </a:scene3d>
          <a:sp3d>
            <a:bevelT w="190500" h="38100"/>
          </a:sp3d>
        </p:spPr>
        <p:txBody>
          <a:bodyPr wrap="none" anchor="b"/>
          <a:lstStyle/>
          <a:p>
            <a:pPr algn="ctr" eaLnBrk="0" hangingPunct="0">
              <a:defRPr/>
            </a:pPr>
            <a:r>
              <a:rPr lang="en-US" sz="1200" dirty="0">
                <a:latin typeface="Arial" charset="0"/>
              </a:rPr>
              <a:t>UMTS R&amp;D Test Wizard</a:t>
            </a:r>
          </a:p>
          <a:p>
            <a:pPr algn="ctr" eaLnBrk="0" hangingPunct="0">
              <a:defRPr/>
            </a:pPr>
            <a:r>
              <a:rPr lang="en-US" sz="1200" dirty="0">
                <a:latin typeface="Arial" charset="0"/>
              </a:rPr>
              <a:t>Automatic Script Generator</a:t>
            </a:r>
          </a:p>
        </p:txBody>
      </p:sp>
      <p:sp>
        <p:nvSpPr>
          <p:cNvPr id="7" name="Rectangle 6"/>
          <p:cNvSpPr>
            <a:spLocks noChangeArrowheads="1"/>
          </p:cNvSpPr>
          <p:nvPr/>
        </p:nvSpPr>
        <p:spPr bwMode="auto">
          <a:xfrm>
            <a:off x="3994150" y="2851150"/>
            <a:ext cx="4614863" cy="739775"/>
          </a:xfrm>
          <a:prstGeom prst="rect">
            <a:avLst/>
          </a:prstGeom>
          <a:solidFill>
            <a:srgbClr val="FFF5B2"/>
          </a:solidFill>
          <a:ln w="12700" cap="rnd">
            <a:noFill/>
            <a:miter lim="800000"/>
            <a:headEnd/>
            <a:tailEnd/>
          </a:ln>
          <a:effectLst/>
          <a:scene3d>
            <a:camera prst="orthographicFront">
              <a:rot lat="0" lon="0" rev="0"/>
            </a:camera>
            <a:lightRig rig="balanced" dir="t">
              <a:rot lat="0" lon="0" rev="8700000"/>
            </a:lightRig>
          </a:scene3d>
          <a:sp3d>
            <a:bevelT w="190500" h="38100"/>
          </a:sp3d>
        </p:spPr>
        <p:txBody>
          <a:bodyPr wrap="none" anchor="b"/>
          <a:lstStyle/>
          <a:p>
            <a:pPr algn="ctr" eaLnBrk="0" hangingPunct="0">
              <a:defRPr/>
            </a:pPr>
            <a:r>
              <a:rPr lang="en-US" sz="1200" dirty="0">
                <a:latin typeface="Arial" charset="0"/>
              </a:rPr>
              <a:t>VoIP Solution Framework</a:t>
            </a:r>
          </a:p>
          <a:p>
            <a:pPr algn="ctr" eaLnBrk="0" hangingPunct="0">
              <a:defRPr/>
            </a:pPr>
            <a:r>
              <a:rPr lang="en-US" sz="1200" dirty="0">
                <a:latin typeface="Arial" charset="0"/>
              </a:rPr>
              <a:t>SIP, RTP, RTCP</a:t>
            </a:r>
          </a:p>
        </p:txBody>
      </p:sp>
      <p:sp>
        <p:nvSpPr>
          <p:cNvPr id="8" name="Rectangle 7"/>
          <p:cNvSpPr>
            <a:spLocks noChangeArrowheads="1"/>
          </p:cNvSpPr>
          <p:nvPr/>
        </p:nvSpPr>
        <p:spPr bwMode="auto">
          <a:xfrm>
            <a:off x="2778125" y="3581400"/>
            <a:ext cx="5832475" cy="739775"/>
          </a:xfrm>
          <a:prstGeom prst="rect">
            <a:avLst/>
          </a:prstGeom>
          <a:solidFill>
            <a:srgbClr val="CADAED"/>
          </a:solidFill>
          <a:ln w="12700" cap="rnd">
            <a:noFill/>
            <a:miter lim="800000"/>
            <a:headEnd/>
            <a:tailEnd/>
          </a:ln>
          <a:effectLst/>
          <a:scene3d>
            <a:camera prst="orthographicFront">
              <a:rot lat="0" lon="0" rev="0"/>
            </a:camera>
            <a:lightRig rig="balanced" dir="t">
              <a:rot lat="0" lon="0" rev="8700000"/>
            </a:lightRig>
          </a:scene3d>
          <a:sp3d>
            <a:bevelT w="190500" h="38100"/>
          </a:sp3d>
        </p:spPr>
        <p:txBody>
          <a:bodyPr wrap="none" anchor="b"/>
          <a:lstStyle/>
          <a:p>
            <a:pPr algn="ctr" eaLnBrk="0" hangingPunct="0">
              <a:defRPr/>
            </a:pPr>
            <a:r>
              <a:rPr lang="en-US" sz="1200" dirty="0">
                <a:latin typeface="Arial" charset="0"/>
              </a:rPr>
              <a:t>1xEvDV Reference Stack</a:t>
            </a:r>
          </a:p>
          <a:p>
            <a:pPr algn="ctr" eaLnBrk="0" hangingPunct="0">
              <a:defRPr/>
            </a:pPr>
            <a:r>
              <a:rPr lang="en-US" sz="1200" dirty="0">
                <a:latin typeface="Arial" charset="0"/>
              </a:rPr>
              <a:t>TTCN - SDL Co-Simulation for Testing TTCN ATS</a:t>
            </a:r>
          </a:p>
        </p:txBody>
      </p:sp>
      <p:sp>
        <p:nvSpPr>
          <p:cNvPr id="9" name="Rectangle 8"/>
          <p:cNvSpPr>
            <a:spLocks noChangeArrowheads="1"/>
          </p:cNvSpPr>
          <p:nvPr/>
        </p:nvSpPr>
        <p:spPr bwMode="auto">
          <a:xfrm>
            <a:off x="1573213" y="4321175"/>
            <a:ext cx="7038975" cy="739775"/>
          </a:xfrm>
          <a:prstGeom prst="rect">
            <a:avLst/>
          </a:prstGeom>
          <a:solidFill>
            <a:srgbClr val="CBEAC8"/>
          </a:solidFill>
          <a:ln w="12700" cap="rnd">
            <a:noFill/>
            <a:miter lim="800000"/>
            <a:headEnd/>
            <a:tailEnd/>
          </a:ln>
          <a:effectLst/>
          <a:scene3d>
            <a:camera prst="orthographicFront">
              <a:rot lat="0" lon="0" rev="0"/>
            </a:camera>
            <a:lightRig rig="balanced" dir="t">
              <a:rot lat="0" lon="0" rev="8700000"/>
            </a:lightRig>
          </a:scene3d>
          <a:sp3d>
            <a:bevelT w="190500" h="38100"/>
          </a:sp3d>
        </p:spPr>
        <p:txBody>
          <a:bodyPr wrap="none" anchor="b"/>
          <a:lstStyle/>
          <a:p>
            <a:pPr algn="ctr" eaLnBrk="0" hangingPunct="0">
              <a:defRPr/>
            </a:pPr>
            <a:r>
              <a:rPr lang="en-GB" sz="1200" dirty="0">
                <a:latin typeface="Arial" charset="0"/>
              </a:rPr>
              <a:t>Mobile-IP Solution for Wireless System Simulators</a:t>
            </a:r>
          </a:p>
          <a:p>
            <a:pPr algn="ctr" eaLnBrk="0" hangingPunct="0">
              <a:defRPr/>
            </a:pPr>
            <a:r>
              <a:rPr lang="en-GB" sz="1200" dirty="0">
                <a:latin typeface="Arial" charset="0"/>
              </a:rPr>
              <a:t>SmarTEST: Automated Test Management Tool</a:t>
            </a:r>
          </a:p>
          <a:p>
            <a:pPr algn="ctr" eaLnBrk="0" hangingPunct="0">
              <a:defRPr/>
            </a:pPr>
            <a:r>
              <a:rPr lang="en-GB" sz="1200" dirty="0">
                <a:latin typeface="Arial" charset="0"/>
              </a:rPr>
              <a:t>ultraNAS, ultraGMM, ultraSM (UMTS and GPRS Stacks)</a:t>
            </a:r>
          </a:p>
        </p:txBody>
      </p:sp>
      <p:sp>
        <p:nvSpPr>
          <p:cNvPr id="10" name="Rectangle 9"/>
          <p:cNvSpPr>
            <a:spLocks noChangeArrowheads="1"/>
          </p:cNvSpPr>
          <p:nvPr/>
        </p:nvSpPr>
        <p:spPr bwMode="auto">
          <a:xfrm>
            <a:off x="369888" y="5048250"/>
            <a:ext cx="8237537" cy="739775"/>
          </a:xfrm>
          <a:prstGeom prst="rect">
            <a:avLst/>
          </a:prstGeom>
          <a:solidFill>
            <a:srgbClr val="FEE7C2"/>
          </a:solidFill>
          <a:ln w="12700" cap="rnd">
            <a:noFill/>
            <a:miter lim="800000"/>
            <a:headEnd/>
            <a:tailEnd/>
          </a:ln>
          <a:effectLst/>
          <a:scene3d>
            <a:camera prst="orthographicFront">
              <a:rot lat="0" lon="0" rev="0"/>
            </a:camera>
            <a:lightRig rig="balanced" dir="t">
              <a:rot lat="0" lon="0" rev="8700000"/>
            </a:lightRig>
          </a:scene3d>
          <a:sp3d>
            <a:bevelT w="190500" h="38100"/>
          </a:sp3d>
        </p:spPr>
        <p:txBody>
          <a:bodyPr wrap="none" anchor="b"/>
          <a:lstStyle/>
          <a:p>
            <a:pPr algn="ctr" eaLnBrk="0" hangingPunct="0">
              <a:defRPr/>
            </a:pPr>
            <a:r>
              <a:rPr lang="en-US" sz="1200" dirty="0">
                <a:latin typeface="Arial" charset="0"/>
              </a:rPr>
              <a:t>MOSAIC: Abstraction platform for various RTOS</a:t>
            </a:r>
          </a:p>
          <a:p>
            <a:pPr algn="ctr" eaLnBrk="0" hangingPunct="0">
              <a:defRPr/>
            </a:pPr>
            <a:r>
              <a:rPr lang="en-US" sz="1200" dirty="0">
                <a:latin typeface="Arial" charset="0"/>
              </a:rPr>
              <a:t>VoIP Reference Stack</a:t>
            </a:r>
          </a:p>
        </p:txBody>
      </p:sp>
      <p:sp>
        <p:nvSpPr>
          <p:cNvPr id="78870" name="Rectangle 10"/>
          <p:cNvSpPr>
            <a:spLocks noChangeArrowheads="1"/>
          </p:cNvSpPr>
          <p:nvPr/>
        </p:nvSpPr>
        <p:spPr bwMode="auto">
          <a:xfrm flipH="1">
            <a:off x="371475" y="4716463"/>
            <a:ext cx="1200150" cy="327025"/>
          </a:xfrm>
          <a:prstGeom prst="rect">
            <a:avLst/>
          </a:prstGeom>
          <a:noFill/>
          <a:ln w="12700" algn="ctr">
            <a:noFill/>
            <a:miter lim="800000"/>
            <a:headEnd/>
            <a:tailEnd/>
          </a:ln>
        </p:spPr>
        <p:txBody>
          <a:bodyPr wrap="none" lIns="9144" tIns="9144" rIns="9144" bIns="9144" anchor="ctr" anchorCtr="1"/>
          <a:lstStyle/>
          <a:p>
            <a:pPr algn="ctr"/>
            <a:r>
              <a:rPr lang="en-US" sz="1200" b="1"/>
              <a:t>2001- 02</a:t>
            </a:r>
          </a:p>
        </p:txBody>
      </p:sp>
      <p:sp>
        <p:nvSpPr>
          <p:cNvPr id="78871" name="Rectangle 11"/>
          <p:cNvSpPr>
            <a:spLocks noChangeArrowheads="1"/>
          </p:cNvSpPr>
          <p:nvPr/>
        </p:nvSpPr>
        <p:spPr bwMode="auto">
          <a:xfrm flipH="1">
            <a:off x="1571625" y="3987800"/>
            <a:ext cx="1200150" cy="327025"/>
          </a:xfrm>
          <a:prstGeom prst="rect">
            <a:avLst/>
          </a:prstGeom>
          <a:noFill/>
          <a:ln w="12700" algn="ctr">
            <a:noFill/>
            <a:miter lim="800000"/>
            <a:headEnd/>
            <a:tailEnd/>
          </a:ln>
        </p:spPr>
        <p:txBody>
          <a:bodyPr wrap="none" lIns="9144" tIns="9144" rIns="9144" bIns="9144" anchor="ctr" anchorCtr="1"/>
          <a:lstStyle/>
          <a:p>
            <a:pPr algn="ctr"/>
            <a:r>
              <a:rPr lang="en-US" sz="1200" b="1"/>
              <a:t>2002- 03</a:t>
            </a:r>
          </a:p>
        </p:txBody>
      </p:sp>
      <p:sp>
        <p:nvSpPr>
          <p:cNvPr id="78872" name="Rectangle 12"/>
          <p:cNvSpPr>
            <a:spLocks noChangeArrowheads="1"/>
          </p:cNvSpPr>
          <p:nvPr/>
        </p:nvSpPr>
        <p:spPr bwMode="auto">
          <a:xfrm flipH="1">
            <a:off x="2786063" y="3252788"/>
            <a:ext cx="1200150" cy="327025"/>
          </a:xfrm>
          <a:prstGeom prst="rect">
            <a:avLst/>
          </a:prstGeom>
          <a:noFill/>
          <a:ln w="12700" algn="ctr">
            <a:noFill/>
            <a:miter lim="800000"/>
            <a:headEnd/>
            <a:tailEnd/>
          </a:ln>
        </p:spPr>
        <p:txBody>
          <a:bodyPr wrap="none" lIns="9144" tIns="9144" rIns="9144" bIns="9144" anchor="ctr" anchorCtr="1"/>
          <a:lstStyle/>
          <a:p>
            <a:pPr algn="ctr"/>
            <a:r>
              <a:rPr lang="en-US" sz="1200" b="1"/>
              <a:t>2003- 04</a:t>
            </a:r>
          </a:p>
        </p:txBody>
      </p:sp>
      <p:sp>
        <p:nvSpPr>
          <p:cNvPr id="78873" name="Rectangle 13"/>
          <p:cNvSpPr>
            <a:spLocks noChangeArrowheads="1"/>
          </p:cNvSpPr>
          <p:nvPr/>
        </p:nvSpPr>
        <p:spPr bwMode="auto">
          <a:xfrm flipH="1">
            <a:off x="4000500" y="2524125"/>
            <a:ext cx="1200150" cy="327025"/>
          </a:xfrm>
          <a:prstGeom prst="rect">
            <a:avLst/>
          </a:prstGeom>
          <a:noFill/>
          <a:ln w="12700" algn="ctr">
            <a:noFill/>
            <a:miter lim="800000"/>
            <a:headEnd/>
            <a:tailEnd/>
          </a:ln>
        </p:spPr>
        <p:txBody>
          <a:bodyPr wrap="none" lIns="9144" tIns="9144" rIns="9144" bIns="9144" anchor="ctr" anchorCtr="1"/>
          <a:lstStyle/>
          <a:p>
            <a:pPr algn="ctr"/>
            <a:r>
              <a:rPr lang="en-US" sz="1200" b="1"/>
              <a:t>2004- 05</a:t>
            </a:r>
          </a:p>
        </p:txBody>
      </p:sp>
      <p:sp>
        <p:nvSpPr>
          <p:cNvPr id="78874" name="Rectangle 14"/>
          <p:cNvSpPr>
            <a:spLocks noChangeArrowheads="1"/>
          </p:cNvSpPr>
          <p:nvPr/>
        </p:nvSpPr>
        <p:spPr bwMode="auto">
          <a:xfrm flipH="1">
            <a:off x="5200650" y="1795463"/>
            <a:ext cx="1200150" cy="327025"/>
          </a:xfrm>
          <a:prstGeom prst="rect">
            <a:avLst/>
          </a:prstGeom>
          <a:noFill/>
          <a:ln w="12700" algn="ctr">
            <a:noFill/>
            <a:miter lim="800000"/>
            <a:headEnd/>
            <a:tailEnd/>
          </a:ln>
        </p:spPr>
        <p:txBody>
          <a:bodyPr wrap="none" lIns="9144" tIns="9144" rIns="9144" bIns="9144" anchor="ctr" anchorCtr="1"/>
          <a:lstStyle/>
          <a:p>
            <a:pPr algn="ctr"/>
            <a:r>
              <a:rPr lang="en-US" sz="1200" b="1"/>
              <a:t>2005- 06</a:t>
            </a:r>
          </a:p>
        </p:txBody>
      </p:sp>
      <p:sp>
        <p:nvSpPr>
          <p:cNvPr id="78875" name="Line 15"/>
          <p:cNvSpPr>
            <a:spLocks noChangeShapeType="1"/>
          </p:cNvSpPr>
          <p:nvPr/>
        </p:nvSpPr>
        <p:spPr bwMode="auto">
          <a:xfrm>
            <a:off x="6383338" y="1374775"/>
            <a:ext cx="2405062" cy="0"/>
          </a:xfrm>
          <a:prstGeom prst="line">
            <a:avLst/>
          </a:prstGeom>
          <a:noFill/>
          <a:ln w="38100">
            <a:solidFill>
              <a:srgbClr val="969696"/>
            </a:solidFill>
            <a:round/>
            <a:headEnd/>
            <a:tailEnd type="triangle" w="med" len="med"/>
          </a:ln>
        </p:spPr>
        <p:txBody>
          <a:bodyPr wrap="none" anchor="ctr"/>
          <a:lstStyle/>
          <a:p>
            <a:endParaRPr lang="en-US"/>
          </a:p>
        </p:txBody>
      </p:sp>
      <p:pic>
        <p:nvPicPr>
          <p:cNvPr id="78876" name="Picture 39"/>
          <p:cNvPicPr>
            <a:picLocks noChangeAspect="1" noChangeArrowheads="1"/>
          </p:cNvPicPr>
          <p:nvPr/>
        </p:nvPicPr>
        <p:blipFill>
          <a:blip r:embed="rId2" cstate="print"/>
          <a:srcRect l="14433" r="12012"/>
          <a:stretch>
            <a:fillRect/>
          </a:stretch>
        </p:blipFill>
        <p:spPr bwMode="auto">
          <a:xfrm>
            <a:off x="7050088" y="1377950"/>
            <a:ext cx="904875" cy="298450"/>
          </a:xfrm>
          <a:prstGeom prst="rect">
            <a:avLst/>
          </a:prstGeom>
          <a:noFill/>
          <a:ln w="9525">
            <a:noFill/>
            <a:miter lim="800000"/>
            <a:headEnd/>
            <a:tailEnd/>
          </a:ln>
        </p:spPr>
      </p:pic>
      <p:sp>
        <p:nvSpPr>
          <p:cNvPr id="78877" name="Rectangle 17"/>
          <p:cNvSpPr>
            <a:spLocks noChangeArrowheads="1"/>
          </p:cNvSpPr>
          <p:nvPr/>
        </p:nvSpPr>
        <p:spPr bwMode="auto">
          <a:xfrm flipH="1">
            <a:off x="6407150" y="1058863"/>
            <a:ext cx="1200150" cy="327025"/>
          </a:xfrm>
          <a:prstGeom prst="rect">
            <a:avLst/>
          </a:prstGeom>
          <a:noFill/>
          <a:ln w="12700" algn="ctr">
            <a:noFill/>
            <a:miter lim="800000"/>
            <a:headEnd/>
            <a:tailEnd/>
          </a:ln>
        </p:spPr>
        <p:txBody>
          <a:bodyPr wrap="none" lIns="9144" tIns="9144" rIns="9144" bIns="9144" anchor="ctr" anchorCtr="1"/>
          <a:lstStyle/>
          <a:p>
            <a:pPr algn="ctr"/>
            <a:r>
              <a:rPr lang="en-US" sz="1200" b="1"/>
              <a:t>2006 - 07</a:t>
            </a:r>
          </a:p>
        </p:txBody>
      </p:sp>
      <p:sp>
        <p:nvSpPr>
          <p:cNvPr id="78878" name="Line 18"/>
          <p:cNvSpPr>
            <a:spLocks noChangeShapeType="1"/>
          </p:cNvSpPr>
          <p:nvPr/>
        </p:nvSpPr>
        <p:spPr bwMode="auto">
          <a:xfrm>
            <a:off x="6396038" y="1382713"/>
            <a:ext cx="12700" cy="733425"/>
          </a:xfrm>
          <a:prstGeom prst="line">
            <a:avLst/>
          </a:prstGeom>
          <a:noFill/>
          <a:ln w="38100">
            <a:solidFill>
              <a:srgbClr val="969696"/>
            </a:solidFill>
            <a:round/>
            <a:headEnd/>
            <a:tailEnd/>
          </a:ln>
        </p:spPr>
        <p:txBody>
          <a:bodyPr wrap="none" anchor="ctr"/>
          <a:lstStyle/>
          <a:p>
            <a:endParaRPr lang="en-US"/>
          </a:p>
        </p:txBody>
      </p:sp>
      <p:sp>
        <p:nvSpPr>
          <p:cNvPr id="78879" name="Line 19"/>
          <p:cNvSpPr>
            <a:spLocks noChangeShapeType="1"/>
          </p:cNvSpPr>
          <p:nvPr/>
        </p:nvSpPr>
        <p:spPr bwMode="auto">
          <a:xfrm flipH="1">
            <a:off x="358775" y="5040313"/>
            <a:ext cx="1220788" cy="1587"/>
          </a:xfrm>
          <a:prstGeom prst="line">
            <a:avLst/>
          </a:prstGeom>
          <a:noFill/>
          <a:ln w="38100">
            <a:solidFill>
              <a:srgbClr val="969696"/>
            </a:solidFill>
            <a:round/>
            <a:headEnd/>
            <a:tailEnd/>
          </a:ln>
        </p:spPr>
        <p:txBody>
          <a:bodyPr wrap="none" anchor="ctr"/>
          <a:lstStyle/>
          <a:p>
            <a:endParaRPr lang="en-US"/>
          </a:p>
        </p:txBody>
      </p:sp>
      <p:sp>
        <p:nvSpPr>
          <p:cNvPr id="78880" name="Line 20"/>
          <p:cNvSpPr>
            <a:spLocks noChangeShapeType="1"/>
          </p:cNvSpPr>
          <p:nvPr/>
        </p:nvSpPr>
        <p:spPr bwMode="auto">
          <a:xfrm flipH="1">
            <a:off x="1550988" y="4306888"/>
            <a:ext cx="1220787" cy="1587"/>
          </a:xfrm>
          <a:prstGeom prst="line">
            <a:avLst/>
          </a:prstGeom>
          <a:noFill/>
          <a:ln w="38100">
            <a:solidFill>
              <a:srgbClr val="969696"/>
            </a:solidFill>
            <a:round/>
            <a:headEnd/>
            <a:tailEnd/>
          </a:ln>
        </p:spPr>
        <p:txBody>
          <a:bodyPr wrap="none" anchor="ctr"/>
          <a:lstStyle/>
          <a:p>
            <a:endParaRPr lang="en-US"/>
          </a:p>
        </p:txBody>
      </p:sp>
      <p:sp>
        <p:nvSpPr>
          <p:cNvPr id="78881" name="Line 21"/>
          <p:cNvSpPr>
            <a:spLocks noChangeShapeType="1"/>
          </p:cNvSpPr>
          <p:nvPr/>
        </p:nvSpPr>
        <p:spPr bwMode="auto">
          <a:xfrm flipH="1">
            <a:off x="2768600" y="3570288"/>
            <a:ext cx="1220788" cy="1587"/>
          </a:xfrm>
          <a:prstGeom prst="line">
            <a:avLst/>
          </a:prstGeom>
          <a:noFill/>
          <a:ln w="38100">
            <a:solidFill>
              <a:srgbClr val="969696"/>
            </a:solidFill>
            <a:round/>
            <a:headEnd/>
            <a:tailEnd/>
          </a:ln>
        </p:spPr>
        <p:txBody>
          <a:bodyPr wrap="none" anchor="ctr"/>
          <a:lstStyle/>
          <a:p>
            <a:endParaRPr lang="en-US"/>
          </a:p>
        </p:txBody>
      </p:sp>
      <p:sp>
        <p:nvSpPr>
          <p:cNvPr id="78882" name="Line 22"/>
          <p:cNvSpPr>
            <a:spLocks noChangeShapeType="1"/>
          </p:cNvSpPr>
          <p:nvPr/>
        </p:nvSpPr>
        <p:spPr bwMode="auto">
          <a:xfrm flipH="1">
            <a:off x="3971925" y="2835275"/>
            <a:ext cx="1220788" cy="1588"/>
          </a:xfrm>
          <a:prstGeom prst="line">
            <a:avLst/>
          </a:prstGeom>
          <a:noFill/>
          <a:ln w="38100">
            <a:solidFill>
              <a:srgbClr val="969696"/>
            </a:solidFill>
            <a:round/>
            <a:headEnd/>
            <a:tailEnd/>
          </a:ln>
        </p:spPr>
        <p:txBody>
          <a:bodyPr wrap="none" anchor="ctr"/>
          <a:lstStyle/>
          <a:p>
            <a:endParaRPr lang="en-US"/>
          </a:p>
        </p:txBody>
      </p:sp>
      <p:sp>
        <p:nvSpPr>
          <p:cNvPr id="78883" name="Line 23"/>
          <p:cNvSpPr>
            <a:spLocks noChangeShapeType="1"/>
          </p:cNvSpPr>
          <p:nvPr/>
        </p:nvSpPr>
        <p:spPr bwMode="auto">
          <a:xfrm flipH="1">
            <a:off x="5191125" y="2116138"/>
            <a:ext cx="1220788" cy="1587"/>
          </a:xfrm>
          <a:prstGeom prst="line">
            <a:avLst/>
          </a:prstGeom>
          <a:noFill/>
          <a:ln w="38100">
            <a:solidFill>
              <a:srgbClr val="969696"/>
            </a:solidFill>
            <a:round/>
            <a:headEnd/>
            <a:tailEnd/>
          </a:ln>
        </p:spPr>
        <p:txBody>
          <a:bodyPr wrap="none" anchor="ctr"/>
          <a:lstStyle/>
          <a:p>
            <a:endParaRPr lang="en-US"/>
          </a:p>
        </p:txBody>
      </p:sp>
      <p:sp>
        <p:nvSpPr>
          <p:cNvPr id="78884" name="Line 24"/>
          <p:cNvSpPr>
            <a:spLocks noChangeShapeType="1"/>
          </p:cNvSpPr>
          <p:nvPr/>
        </p:nvSpPr>
        <p:spPr bwMode="auto">
          <a:xfrm>
            <a:off x="5176838" y="2097088"/>
            <a:ext cx="12700" cy="733425"/>
          </a:xfrm>
          <a:prstGeom prst="line">
            <a:avLst/>
          </a:prstGeom>
          <a:noFill/>
          <a:ln w="38100">
            <a:solidFill>
              <a:srgbClr val="969696"/>
            </a:solidFill>
            <a:round/>
            <a:headEnd/>
            <a:tailEnd/>
          </a:ln>
        </p:spPr>
        <p:txBody>
          <a:bodyPr wrap="none" anchor="ctr"/>
          <a:lstStyle/>
          <a:p>
            <a:endParaRPr lang="en-US"/>
          </a:p>
        </p:txBody>
      </p:sp>
      <p:sp>
        <p:nvSpPr>
          <p:cNvPr id="78885" name="Line 25"/>
          <p:cNvSpPr>
            <a:spLocks noChangeShapeType="1"/>
          </p:cNvSpPr>
          <p:nvPr/>
        </p:nvSpPr>
        <p:spPr bwMode="auto">
          <a:xfrm>
            <a:off x="3987800" y="2825750"/>
            <a:ext cx="12700" cy="733425"/>
          </a:xfrm>
          <a:prstGeom prst="line">
            <a:avLst/>
          </a:prstGeom>
          <a:noFill/>
          <a:ln w="38100">
            <a:solidFill>
              <a:srgbClr val="969696"/>
            </a:solidFill>
            <a:round/>
            <a:headEnd/>
            <a:tailEnd/>
          </a:ln>
        </p:spPr>
        <p:txBody>
          <a:bodyPr wrap="none" anchor="ctr"/>
          <a:lstStyle/>
          <a:p>
            <a:endParaRPr lang="en-US"/>
          </a:p>
        </p:txBody>
      </p:sp>
      <p:sp>
        <p:nvSpPr>
          <p:cNvPr id="78886" name="Line 26"/>
          <p:cNvSpPr>
            <a:spLocks noChangeShapeType="1"/>
          </p:cNvSpPr>
          <p:nvPr/>
        </p:nvSpPr>
        <p:spPr bwMode="auto">
          <a:xfrm>
            <a:off x="2754313" y="3554413"/>
            <a:ext cx="12700" cy="733425"/>
          </a:xfrm>
          <a:prstGeom prst="line">
            <a:avLst/>
          </a:prstGeom>
          <a:noFill/>
          <a:ln w="38100">
            <a:solidFill>
              <a:srgbClr val="969696"/>
            </a:solidFill>
            <a:round/>
            <a:headEnd/>
            <a:tailEnd/>
          </a:ln>
        </p:spPr>
        <p:txBody>
          <a:bodyPr wrap="none" anchor="ctr"/>
          <a:lstStyle/>
          <a:p>
            <a:endParaRPr lang="en-US"/>
          </a:p>
        </p:txBody>
      </p:sp>
      <p:sp>
        <p:nvSpPr>
          <p:cNvPr id="78887" name="Line 27"/>
          <p:cNvSpPr>
            <a:spLocks noChangeShapeType="1"/>
          </p:cNvSpPr>
          <p:nvPr/>
        </p:nvSpPr>
        <p:spPr bwMode="auto">
          <a:xfrm>
            <a:off x="1550988" y="4297363"/>
            <a:ext cx="12700" cy="733425"/>
          </a:xfrm>
          <a:prstGeom prst="line">
            <a:avLst/>
          </a:prstGeom>
          <a:noFill/>
          <a:ln w="38100">
            <a:solidFill>
              <a:srgbClr val="969696"/>
            </a:solidFill>
            <a:round/>
            <a:headEnd/>
            <a:tailEnd/>
          </a:ln>
        </p:spPr>
        <p:txBody>
          <a:bodyPr wrap="none" anchor="ctr"/>
          <a:lstStyle/>
          <a:p>
            <a:endParaRPr lang="en-US"/>
          </a:p>
        </p:txBody>
      </p:sp>
      <p:sp>
        <p:nvSpPr>
          <p:cNvPr id="29" name="0.7216511"/>
          <p:cNvSpPr txBox="1">
            <a:spLocks noChangeArrowheads="1"/>
          </p:cNvSpPr>
          <p:nvPr/>
        </p:nvSpPr>
        <p:spPr bwMode="auto">
          <a:xfrm>
            <a:off x="381000" y="1066800"/>
            <a:ext cx="3675063" cy="1041987"/>
          </a:xfrm>
          <a:prstGeom prst="round2DiagRect">
            <a:avLst>
              <a:gd name="adj1" fmla="val 32153"/>
              <a:gd name="adj2" fmla="val 0"/>
            </a:avLst>
          </a:prstGeom>
          <a:solidFill>
            <a:srgbClr val="0069BE"/>
          </a:solidFill>
          <a:ln w="12700" cap="flat"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spAutoFit/>
          </a:bodyPr>
          <a:lstStyle/>
          <a:p>
            <a:pPr marL="169863" indent="-169863">
              <a:spcBef>
                <a:spcPct val="20000"/>
              </a:spcBef>
              <a:buClr>
                <a:schemeClr val="bg1"/>
              </a:buClr>
              <a:buFontTx/>
              <a:buChar char="•"/>
              <a:defRPr/>
            </a:pPr>
            <a:r>
              <a:rPr lang="en-US" sz="1200" kern="0" dirty="0">
                <a:solidFill>
                  <a:schemeClr val="bg1"/>
                </a:solidFill>
                <a:latin typeface="+mn-lt"/>
              </a:rPr>
              <a:t>Value-Addition through Proactive Solutions to</a:t>
            </a:r>
          </a:p>
          <a:p>
            <a:pPr lvl="1" indent="-173038">
              <a:spcBef>
                <a:spcPct val="20000"/>
              </a:spcBef>
              <a:buClr>
                <a:schemeClr val="bg1"/>
              </a:buClr>
              <a:buFontTx/>
              <a:buChar char="–"/>
              <a:defRPr/>
            </a:pPr>
            <a:r>
              <a:rPr lang="en-US" sz="1200" kern="0" dirty="0">
                <a:solidFill>
                  <a:schemeClr val="bg1"/>
                </a:solidFill>
                <a:latin typeface="+mn-lt"/>
              </a:rPr>
              <a:t>Increase your product’s competitiveness</a:t>
            </a:r>
          </a:p>
          <a:p>
            <a:pPr lvl="1" indent="-173038">
              <a:spcBef>
                <a:spcPct val="20000"/>
              </a:spcBef>
              <a:buClr>
                <a:schemeClr val="bg1"/>
              </a:buClr>
              <a:buFontTx/>
              <a:buChar char="–"/>
              <a:defRPr/>
            </a:pPr>
            <a:r>
              <a:rPr lang="en-US" sz="1200" kern="0" dirty="0">
                <a:solidFill>
                  <a:schemeClr val="bg1"/>
                </a:solidFill>
                <a:latin typeface="+mn-lt"/>
              </a:rPr>
              <a:t>Technology change management</a:t>
            </a:r>
          </a:p>
          <a:p>
            <a:pPr lvl="1" indent="-173038">
              <a:spcBef>
                <a:spcPct val="20000"/>
              </a:spcBef>
              <a:buClr>
                <a:schemeClr val="bg1"/>
              </a:buClr>
              <a:buFontTx/>
              <a:buChar char="–"/>
              <a:defRPr/>
            </a:pPr>
            <a:r>
              <a:rPr lang="en-US" sz="1200" kern="0" dirty="0">
                <a:solidFill>
                  <a:schemeClr val="bg1"/>
                </a:solidFill>
                <a:latin typeface="+mn-lt"/>
              </a:rPr>
              <a:t>Reduce total time to market  </a:t>
            </a:r>
          </a:p>
        </p:txBody>
      </p:sp>
      <p:sp>
        <p:nvSpPr>
          <p:cNvPr id="30"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65</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a:xfrm>
            <a:off x="1295400" y="152400"/>
            <a:ext cx="7772400" cy="449263"/>
          </a:xfrm>
        </p:spPr>
        <p:txBody>
          <a:bodyPr vert="horz" lIns="91440" tIns="45720" rIns="91440" bIns="45720" rtlCol="0" anchor="ctr">
            <a:noAutofit/>
          </a:bodyPr>
          <a:lstStyle/>
          <a:p>
            <a:r>
              <a:rPr lang="en-US" dirty="0"/>
              <a:t>Our Commitment to Asset Creation</a:t>
            </a:r>
          </a:p>
        </p:txBody>
      </p:sp>
      <p:grpSp>
        <p:nvGrpSpPr>
          <p:cNvPr id="2" name="Group 28"/>
          <p:cNvGrpSpPr>
            <a:grpSpLocks/>
          </p:cNvGrpSpPr>
          <p:nvPr/>
        </p:nvGrpSpPr>
        <p:grpSpPr bwMode="auto">
          <a:xfrm>
            <a:off x="373063" y="727075"/>
            <a:ext cx="8453437" cy="2930525"/>
            <a:chOff x="373623" y="645460"/>
            <a:chExt cx="8452877" cy="2918010"/>
          </a:xfrm>
        </p:grpSpPr>
        <p:sp>
          <p:nvSpPr>
            <p:cNvPr id="14" name="6.723678E-02"/>
            <p:cNvSpPr txBox="1">
              <a:spLocks noChangeArrowheads="1"/>
            </p:cNvSpPr>
            <p:nvPr/>
          </p:nvSpPr>
          <p:spPr bwMode="auto">
            <a:xfrm>
              <a:off x="2524685" y="645460"/>
              <a:ext cx="2047875" cy="510987"/>
            </a:xfrm>
            <a:prstGeom prst="round2SameRect">
              <a:avLst/>
            </a:prstGeom>
            <a:solidFill>
              <a:srgbClr val="DDDA3E"/>
            </a:solidFill>
            <a:ln w="12700" cap="flat"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lIns="45720" rIns="45720" anchor="ctr"/>
            <a:lstStyle/>
            <a:p>
              <a:pPr marL="169863" indent="-169863" algn="ctr">
                <a:spcBef>
                  <a:spcPct val="20000"/>
                </a:spcBef>
                <a:buClr>
                  <a:srgbClr val="4E84C4"/>
                </a:buClr>
                <a:defRPr/>
              </a:pPr>
              <a:r>
                <a:rPr lang="en-US" sz="1000" b="1" kern="0" dirty="0">
                  <a:latin typeface="+mn-lt"/>
                </a:rPr>
                <a:t>Processes</a:t>
              </a:r>
            </a:p>
          </p:txBody>
        </p:sp>
        <p:sp>
          <p:nvSpPr>
            <p:cNvPr id="15" name="0.804803"/>
            <p:cNvSpPr txBox="1">
              <a:spLocks noChangeArrowheads="1"/>
            </p:cNvSpPr>
            <p:nvPr/>
          </p:nvSpPr>
          <p:spPr bwMode="auto">
            <a:xfrm>
              <a:off x="6778625" y="645460"/>
              <a:ext cx="2047875" cy="510987"/>
            </a:xfrm>
            <a:prstGeom prst="round2SameRect">
              <a:avLst/>
            </a:prstGeom>
            <a:solidFill>
              <a:srgbClr val="C9C1B7"/>
            </a:solidFill>
            <a:ln w="12700" cap="flat"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lIns="45720" rIns="45720" anchor="ctr"/>
            <a:lstStyle/>
            <a:p>
              <a:pPr marL="169863" indent="-169863" algn="ctr">
                <a:spcBef>
                  <a:spcPct val="20000"/>
                </a:spcBef>
                <a:buClr>
                  <a:srgbClr val="4E84C4"/>
                </a:buClr>
                <a:defRPr/>
              </a:pPr>
              <a:r>
                <a:rPr lang="en-US" sz="1000" b="1" kern="0" dirty="0">
                  <a:latin typeface="+mn-lt"/>
                </a:rPr>
                <a:t>Research</a:t>
              </a:r>
            </a:p>
          </p:txBody>
        </p:sp>
        <p:sp>
          <p:nvSpPr>
            <p:cNvPr id="16" name="0.2649653"/>
            <p:cNvSpPr txBox="1">
              <a:spLocks noChangeArrowheads="1"/>
            </p:cNvSpPr>
            <p:nvPr/>
          </p:nvSpPr>
          <p:spPr bwMode="auto">
            <a:xfrm>
              <a:off x="4659966" y="645460"/>
              <a:ext cx="2047875" cy="510987"/>
            </a:xfrm>
            <a:prstGeom prst="round2SameRect">
              <a:avLst/>
            </a:prstGeom>
            <a:solidFill>
              <a:srgbClr val="FCC05D"/>
            </a:solidFill>
            <a:ln w="12700" cap="flat"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lIns="45720" rIns="45720" anchor="ctr"/>
            <a:lstStyle/>
            <a:p>
              <a:pPr marL="169863" indent="-169863" algn="ctr">
                <a:spcBef>
                  <a:spcPct val="20000"/>
                </a:spcBef>
                <a:buClr>
                  <a:srgbClr val="4E84C4"/>
                </a:buClr>
                <a:defRPr/>
              </a:pPr>
              <a:r>
                <a:rPr lang="en-US" sz="1000" b="1" kern="0" dirty="0">
                  <a:latin typeface="+mn-lt"/>
                </a:rPr>
                <a:t>Tools</a:t>
              </a:r>
            </a:p>
          </p:txBody>
        </p:sp>
        <p:sp>
          <p:nvSpPr>
            <p:cNvPr id="10" name="6.723678E-02"/>
            <p:cNvSpPr txBox="1">
              <a:spLocks noChangeArrowheads="1"/>
            </p:cNvSpPr>
            <p:nvPr/>
          </p:nvSpPr>
          <p:spPr bwMode="auto">
            <a:xfrm>
              <a:off x="2524685" y="1346946"/>
              <a:ext cx="2047875" cy="2216524"/>
            </a:xfrm>
            <a:prstGeom prst="round2SameRect">
              <a:avLst/>
            </a:prstGeom>
            <a:solidFill>
              <a:srgbClr val="F2F1B6"/>
            </a:solidFill>
            <a:ln w="12700" cap="flat"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lIns="45720" rIns="45720"/>
            <a:lstStyle/>
            <a:p>
              <a:pPr marL="169863" indent="-169863">
                <a:spcBef>
                  <a:spcPct val="20000"/>
                </a:spcBef>
                <a:buClr>
                  <a:srgbClr val="4E84C4"/>
                </a:buClr>
                <a:buFontTx/>
                <a:buChar char="•"/>
                <a:defRPr/>
              </a:pPr>
              <a:r>
                <a:rPr lang="en-US" sz="1000" kern="0" dirty="0">
                  <a:latin typeface="+mn-lt"/>
                </a:rPr>
                <a:t>Models </a:t>
              </a:r>
              <a:r>
                <a:rPr lang="en-US" sz="1000" kern="0" dirty="0" smtClean="0">
                  <a:latin typeface="+mn-lt"/>
                </a:rPr>
                <a:t>(e.g. </a:t>
              </a:r>
              <a:r>
                <a:rPr lang="en-US" sz="1000" kern="0" dirty="0" err="1" smtClean="0">
                  <a:latin typeface="+mn-lt"/>
                </a:rPr>
                <a:t>eTOM</a:t>
              </a:r>
              <a:r>
                <a:rPr lang="en-US" sz="1000" kern="0" dirty="0">
                  <a:latin typeface="+mn-lt"/>
                </a:rPr>
                <a:t>)</a:t>
              </a:r>
            </a:p>
            <a:p>
              <a:pPr marL="169863" indent="-169863">
                <a:spcBef>
                  <a:spcPct val="20000"/>
                </a:spcBef>
                <a:buClr>
                  <a:srgbClr val="4E84C4"/>
                </a:buClr>
                <a:buFontTx/>
                <a:buChar char="•"/>
                <a:defRPr/>
              </a:pPr>
              <a:r>
                <a:rPr lang="en-US" sz="1000" kern="0" dirty="0">
                  <a:latin typeface="+mn-lt"/>
                </a:rPr>
                <a:t>Verticals such as wireline, wireless, IP, Broadband</a:t>
              </a:r>
            </a:p>
            <a:p>
              <a:pPr marL="169863" indent="-169863">
                <a:spcBef>
                  <a:spcPct val="20000"/>
                </a:spcBef>
                <a:buClr>
                  <a:srgbClr val="4E84C4"/>
                </a:buClr>
                <a:buFontTx/>
                <a:buChar char="•"/>
                <a:defRPr/>
              </a:pPr>
              <a:r>
                <a:rPr lang="en-US" sz="1000" kern="0" dirty="0">
                  <a:latin typeface="+mn-lt"/>
                </a:rPr>
                <a:t>Methodologies</a:t>
              </a:r>
            </a:p>
          </p:txBody>
        </p:sp>
        <p:sp>
          <p:nvSpPr>
            <p:cNvPr id="11" name="0.804803"/>
            <p:cNvSpPr txBox="1">
              <a:spLocks noChangeArrowheads="1"/>
            </p:cNvSpPr>
            <p:nvPr/>
          </p:nvSpPr>
          <p:spPr bwMode="auto">
            <a:xfrm>
              <a:off x="6778625" y="1346946"/>
              <a:ext cx="2047875" cy="2216524"/>
            </a:xfrm>
            <a:prstGeom prst="round2SameRect">
              <a:avLst/>
            </a:prstGeom>
            <a:solidFill>
              <a:srgbClr val="EAE7E4"/>
            </a:solidFill>
            <a:ln w="12700" cap="flat"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lIns="45720" rIns="45720"/>
            <a:lstStyle/>
            <a:p>
              <a:pPr marL="169863" indent="-169863">
                <a:spcBef>
                  <a:spcPct val="20000"/>
                </a:spcBef>
                <a:buClr>
                  <a:srgbClr val="4E84C4"/>
                </a:buClr>
                <a:buFontTx/>
                <a:buChar char="•"/>
                <a:defRPr/>
              </a:pPr>
              <a:r>
                <a:rPr lang="en-US" sz="1000" kern="0" dirty="0">
                  <a:latin typeface="+mn-lt"/>
                </a:rPr>
                <a:t>Study of emerging trends in telecom business</a:t>
              </a:r>
            </a:p>
            <a:p>
              <a:pPr marL="169863" indent="-169863">
                <a:spcBef>
                  <a:spcPct val="20000"/>
                </a:spcBef>
                <a:buClr>
                  <a:srgbClr val="4E84C4"/>
                </a:buClr>
                <a:buFontTx/>
                <a:buChar char="•"/>
                <a:defRPr/>
              </a:pPr>
              <a:r>
                <a:rPr lang="en-US" sz="1000" kern="0" dirty="0">
                  <a:latin typeface="+mn-lt"/>
                </a:rPr>
                <a:t>Impact study on telecom business with new technologies</a:t>
              </a:r>
            </a:p>
            <a:p>
              <a:pPr marL="169863" indent="-169863">
                <a:spcBef>
                  <a:spcPct val="20000"/>
                </a:spcBef>
                <a:buClr>
                  <a:srgbClr val="4E84C4"/>
                </a:buClr>
                <a:buFontTx/>
                <a:buChar char="•"/>
                <a:defRPr/>
              </a:pPr>
              <a:r>
                <a:rPr lang="en-US" sz="1000" kern="0" dirty="0">
                  <a:latin typeface="+mn-lt"/>
                </a:rPr>
                <a:t>Standards &amp; guidelines</a:t>
              </a:r>
            </a:p>
          </p:txBody>
        </p:sp>
        <p:sp>
          <p:nvSpPr>
            <p:cNvPr id="12" name="0.2649653"/>
            <p:cNvSpPr txBox="1">
              <a:spLocks noChangeArrowheads="1"/>
            </p:cNvSpPr>
            <p:nvPr/>
          </p:nvSpPr>
          <p:spPr bwMode="auto">
            <a:xfrm>
              <a:off x="4659966" y="1346946"/>
              <a:ext cx="2047875" cy="2216524"/>
            </a:xfrm>
            <a:prstGeom prst="round2SameRect">
              <a:avLst/>
            </a:prstGeom>
            <a:solidFill>
              <a:srgbClr val="FEE7C2"/>
            </a:solidFill>
            <a:ln w="12700" cap="flat"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lIns="45720" rIns="45720"/>
            <a:lstStyle/>
            <a:p>
              <a:pPr marL="169863" indent="-169863">
                <a:spcBef>
                  <a:spcPct val="20000"/>
                </a:spcBef>
                <a:buClr>
                  <a:srgbClr val="4E84C4"/>
                </a:buClr>
                <a:buFontTx/>
                <a:buChar char="•"/>
                <a:defRPr/>
              </a:pPr>
              <a:r>
                <a:rPr lang="en-US" sz="1000" kern="0" dirty="0">
                  <a:latin typeface="+mn-lt"/>
                </a:rPr>
                <a:t>IBM’s Web Sphere </a:t>
              </a:r>
            </a:p>
            <a:p>
              <a:pPr marL="169863" indent="-169863">
                <a:spcBef>
                  <a:spcPct val="20000"/>
                </a:spcBef>
                <a:buClr>
                  <a:srgbClr val="4E84C4"/>
                </a:buClr>
                <a:buFontTx/>
                <a:buChar char="•"/>
                <a:defRPr/>
              </a:pPr>
              <a:r>
                <a:rPr lang="en-US" sz="1000" kern="0" dirty="0">
                  <a:latin typeface="+mn-lt"/>
                </a:rPr>
                <a:t>TIBCO’s Active Enterprise</a:t>
              </a:r>
            </a:p>
            <a:p>
              <a:pPr marL="169863" indent="-169863">
                <a:spcBef>
                  <a:spcPct val="20000"/>
                </a:spcBef>
                <a:buClr>
                  <a:srgbClr val="4E84C4"/>
                </a:buClr>
                <a:buFontTx/>
                <a:buChar char="•"/>
                <a:defRPr/>
              </a:pPr>
              <a:r>
                <a:rPr lang="en-US" sz="1000" kern="0" dirty="0">
                  <a:latin typeface="+mn-lt"/>
                </a:rPr>
                <a:t>BEA’s Web Logic</a:t>
              </a:r>
            </a:p>
            <a:p>
              <a:pPr marL="169863" indent="-169863">
                <a:spcBef>
                  <a:spcPct val="20000"/>
                </a:spcBef>
                <a:buClr>
                  <a:srgbClr val="4E84C4"/>
                </a:buClr>
                <a:buFontTx/>
                <a:buChar char="•"/>
                <a:defRPr/>
              </a:pPr>
              <a:r>
                <a:rPr lang="en-US" sz="1000" kern="0" dirty="0">
                  <a:latin typeface="+mn-lt"/>
                </a:rPr>
                <a:t>Vitria</a:t>
              </a:r>
            </a:p>
          </p:txBody>
        </p:sp>
        <p:grpSp>
          <p:nvGrpSpPr>
            <p:cNvPr id="3" name="Group 22"/>
            <p:cNvGrpSpPr>
              <a:grpSpLocks/>
            </p:cNvGrpSpPr>
            <p:nvPr/>
          </p:nvGrpSpPr>
          <p:grpSpPr bwMode="auto">
            <a:xfrm>
              <a:off x="373623" y="645460"/>
              <a:ext cx="2047875" cy="2918010"/>
              <a:chOff x="373623" y="645460"/>
              <a:chExt cx="2047875" cy="2918010"/>
            </a:xfrm>
          </p:grpSpPr>
          <p:sp>
            <p:nvSpPr>
              <p:cNvPr id="13" name="0.9996083"/>
              <p:cNvSpPr txBox="1">
                <a:spLocks noChangeArrowheads="1"/>
              </p:cNvSpPr>
              <p:nvPr/>
            </p:nvSpPr>
            <p:spPr bwMode="auto">
              <a:xfrm>
                <a:off x="373623" y="645460"/>
                <a:ext cx="2047875" cy="510987"/>
              </a:xfrm>
              <a:prstGeom prst="round2SameRect">
                <a:avLst/>
              </a:prstGeom>
              <a:solidFill>
                <a:srgbClr val="89D9F8"/>
              </a:solidFill>
              <a:ln w="12700" cap="flat"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lIns="45720" rIns="45720" anchor="ctr"/>
              <a:lstStyle/>
              <a:p>
                <a:pPr marL="169863" indent="-169863" algn="ctr">
                  <a:spcBef>
                    <a:spcPct val="20000"/>
                  </a:spcBef>
                  <a:buClr>
                    <a:srgbClr val="4E84C4"/>
                  </a:buClr>
                  <a:defRPr/>
                </a:pPr>
                <a:r>
                  <a:rPr lang="en-US" sz="1000" b="1" kern="0" dirty="0">
                    <a:latin typeface="+mn-lt"/>
                  </a:rPr>
                  <a:t>Applications</a:t>
                </a:r>
              </a:p>
            </p:txBody>
          </p:sp>
          <p:sp>
            <p:nvSpPr>
              <p:cNvPr id="9" name="0.9996083"/>
              <p:cNvSpPr txBox="1">
                <a:spLocks noChangeArrowheads="1"/>
              </p:cNvSpPr>
              <p:nvPr/>
            </p:nvSpPr>
            <p:spPr bwMode="auto">
              <a:xfrm>
                <a:off x="373623" y="1346946"/>
                <a:ext cx="2047875" cy="2216524"/>
              </a:xfrm>
              <a:prstGeom prst="round2SameRect">
                <a:avLst/>
              </a:prstGeom>
              <a:solidFill>
                <a:srgbClr val="D3F1FC"/>
              </a:solidFill>
              <a:ln w="12700" cap="flat"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lIns="45720" rIns="45720"/>
              <a:lstStyle/>
              <a:p>
                <a:pPr marL="169863" indent="-169863">
                  <a:spcBef>
                    <a:spcPct val="20000"/>
                  </a:spcBef>
                  <a:buClr>
                    <a:srgbClr val="4E84C4"/>
                  </a:buClr>
                  <a:buFontTx/>
                  <a:buChar char="•"/>
                  <a:defRPr/>
                </a:pPr>
                <a:r>
                  <a:rPr lang="en-US" sz="1000" kern="0" dirty="0">
                    <a:latin typeface="+mn-lt"/>
                  </a:rPr>
                  <a:t>CSG Kenan</a:t>
                </a:r>
              </a:p>
              <a:p>
                <a:pPr marL="169863" indent="-169863">
                  <a:spcBef>
                    <a:spcPct val="20000"/>
                  </a:spcBef>
                  <a:buClr>
                    <a:srgbClr val="4E84C4"/>
                  </a:buClr>
                  <a:buFontTx/>
                  <a:buChar char="•"/>
                  <a:defRPr/>
                </a:pPr>
                <a:r>
                  <a:rPr lang="en-US" sz="1000" kern="0" dirty="0">
                    <a:latin typeface="+mn-lt"/>
                  </a:rPr>
                  <a:t>Microsoft CSF</a:t>
                </a:r>
              </a:p>
              <a:p>
                <a:pPr marL="169863" indent="-169863">
                  <a:spcBef>
                    <a:spcPct val="20000"/>
                  </a:spcBef>
                  <a:buClr>
                    <a:srgbClr val="4E84C4"/>
                  </a:buClr>
                  <a:buFontTx/>
                  <a:buChar char="•"/>
                  <a:defRPr/>
                </a:pPr>
                <a:r>
                  <a:rPr lang="en-US" sz="1000" kern="0" dirty="0">
                    <a:latin typeface="+mn-lt"/>
                  </a:rPr>
                  <a:t>Infranet</a:t>
                </a:r>
              </a:p>
              <a:p>
                <a:pPr marL="169863" indent="-169863">
                  <a:spcBef>
                    <a:spcPct val="20000"/>
                  </a:spcBef>
                  <a:buClr>
                    <a:srgbClr val="4E84C4"/>
                  </a:buClr>
                  <a:buFontTx/>
                  <a:buChar char="•"/>
                  <a:defRPr/>
                </a:pPr>
                <a:r>
                  <a:rPr lang="en-US" sz="1000" kern="0" dirty="0">
                    <a:latin typeface="+mn-lt"/>
                  </a:rPr>
                  <a:t>Intec</a:t>
                </a:r>
              </a:p>
              <a:p>
                <a:pPr marL="169863" indent="-169863">
                  <a:spcBef>
                    <a:spcPct val="20000"/>
                  </a:spcBef>
                  <a:buClr>
                    <a:srgbClr val="4E84C4"/>
                  </a:buClr>
                  <a:buFontTx/>
                  <a:buChar char="•"/>
                  <a:defRPr/>
                </a:pPr>
                <a:r>
                  <a:rPr lang="en-US" sz="1000" kern="0" dirty="0">
                    <a:latin typeface="+mn-lt"/>
                  </a:rPr>
                  <a:t>TCS components</a:t>
                </a:r>
              </a:p>
              <a:p>
                <a:pPr marL="169863" indent="-169863">
                  <a:spcBef>
                    <a:spcPct val="20000"/>
                  </a:spcBef>
                  <a:buClr>
                    <a:srgbClr val="4E84C4"/>
                  </a:buClr>
                  <a:buFontTx/>
                  <a:buChar char="•"/>
                  <a:defRPr/>
                </a:pPr>
                <a:r>
                  <a:rPr lang="en-US" sz="1000" kern="0" dirty="0">
                    <a:latin typeface="+mn-lt"/>
                  </a:rPr>
                  <a:t>Oracle CRM</a:t>
                </a:r>
              </a:p>
              <a:p>
                <a:pPr marL="169863" indent="-169863">
                  <a:spcBef>
                    <a:spcPct val="20000"/>
                  </a:spcBef>
                  <a:buClr>
                    <a:srgbClr val="4E84C4"/>
                  </a:buClr>
                  <a:buFontTx/>
                  <a:buChar char="•"/>
                  <a:defRPr/>
                </a:pPr>
                <a:r>
                  <a:rPr lang="en-US" sz="1000" kern="0" dirty="0">
                    <a:latin typeface="+mn-lt"/>
                  </a:rPr>
                  <a:t>Metasolv</a:t>
                </a:r>
              </a:p>
              <a:p>
                <a:pPr marL="169863" indent="-169863">
                  <a:spcBef>
                    <a:spcPct val="20000"/>
                  </a:spcBef>
                  <a:buClr>
                    <a:srgbClr val="4E84C4"/>
                  </a:buClr>
                  <a:buFontTx/>
                  <a:buChar char="•"/>
                  <a:defRPr/>
                </a:pPr>
                <a:r>
                  <a:rPr lang="en-US" sz="1000" kern="0" dirty="0">
                    <a:latin typeface="+mn-lt"/>
                  </a:rPr>
                  <a:t>HP TeMIP, Micromuse Netcool</a:t>
                </a:r>
              </a:p>
              <a:p>
                <a:pPr marL="169863" indent="-169863">
                  <a:spcBef>
                    <a:spcPct val="20000"/>
                  </a:spcBef>
                  <a:buClr>
                    <a:srgbClr val="4E84C4"/>
                  </a:buClr>
                  <a:buFontTx/>
                  <a:buChar char="•"/>
                  <a:defRPr/>
                </a:pPr>
                <a:r>
                  <a:rPr lang="en-US" sz="1000" kern="0" dirty="0">
                    <a:latin typeface="+mn-lt"/>
                  </a:rPr>
                  <a:t>Vallent Metrica </a:t>
                </a:r>
              </a:p>
              <a:p>
                <a:pPr marL="169863" indent="-169863">
                  <a:spcBef>
                    <a:spcPct val="20000"/>
                  </a:spcBef>
                  <a:buClr>
                    <a:srgbClr val="4E84C4"/>
                  </a:buClr>
                  <a:buFontTx/>
                  <a:buChar char="•"/>
                  <a:defRPr/>
                </a:pPr>
                <a:r>
                  <a:rPr lang="en-US" sz="1000" kern="0" dirty="0">
                    <a:latin typeface="+mn-lt"/>
                  </a:rPr>
                  <a:t>Convergys</a:t>
                </a:r>
              </a:p>
            </p:txBody>
          </p:sp>
          <p:cxnSp>
            <p:nvCxnSpPr>
              <p:cNvPr id="79917" name="Straight Arrow Connector 17"/>
              <p:cNvCxnSpPr>
                <a:cxnSpLocks noChangeShapeType="1"/>
              </p:cNvCxnSpPr>
              <p:nvPr/>
            </p:nvCxnSpPr>
            <p:spPr bwMode="auto">
              <a:xfrm rot="5400000">
                <a:off x="1248524" y="1238249"/>
                <a:ext cx="190499" cy="1588"/>
              </a:xfrm>
              <a:prstGeom prst="straightConnector1">
                <a:avLst/>
              </a:prstGeom>
              <a:noFill/>
              <a:ln w="28575" algn="ctr">
                <a:solidFill>
                  <a:schemeClr val="tx1"/>
                </a:solidFill>
                <a:round/>
                <a:headEnd/>
                <a:tailEnd type="triangle" w="med" len="med"/>
              </a:ln>
            </p:spPr>
          </p:cxnSp>
        </p:grpSp>
        <p:cxnSp>
          <p:nvCxnSpPr>
            <p:cNvPr id="79908" name="Straight Arrow Connector 18"/>
            <p:cNvCxnSpPr>
              <a:cxnSpLocks noChangeShapeType="1"/>
            </p:cNvCxnSpPr>
            <p:nvPr/>
          </p:nvCxnSpPr>
          <p:spPr bwMode="auto">
            <a:xfrm rot="5400000">
              <a:off x="3400055" y="1238250"/>
              <a:ext cx="190499" cy="1588"/>
            </a:xfrm>
            <a:prstGeom prst="straightConnector1">
              <a:avLst/>
            </a:prstGeom>
            <a:noFill/>
            <a:ln w="28575" algn="ctr">
              <a:solidFill>
                <a:schemeClr val="tx1"/>
              </a:solidFill>
              <a:round/>
              <a:headEnd/>
              <a:tailEnd type="triangle" w="med" len="med"/>
            </a:ln>
          </p:spPr>
        </p:cxnSp>
        <p:cxnSp>
          <p:nvCxnSpPr>
            <p:cNvPr id="79909" name="Straight Arrow Connector 19"/>
            <p:cNvCxnSpPr>
              <a:cxnSpLocks noChangeShapeType="1"/>
            </p:cNvCxnSpPr>
            <p:nvPr/>
          </p:nvCxnSpPr>
          <p:spPr bwMode="auto">
            <a:xfrm rot="5400000">
              <a:off x="5524692" y="1238251"/>
              <a:ext cx="190499" cy="1588"/>
            </a:xfrm>
            <a:prstGeom prst="straightConnector1">
              <a:avLst/>
            </a:prstGeom>
            <a:noFill/>
            <a:ln w="28575" algn="ctr">
              <a:solidFill>
                <a:schemeClr val="tx1"/>
              </a:solidFill>
              <a:round/>
              <a:headEnd/>
              <a:tailEnd type="triangle" w="med" len="med"/>
            </a:ln>
          </p:spPr>
        </p:cxnSp>
        <p:cxnSp>
          <p:nvCxnSpPr>
            <p:cNvPr id="79910" name="Straight Arrow Connector 20"/>
            <p:cNvCxnSpPr>
              <a:cxnSpLocks noChangeShapeType="1"/>
            </p:cNvCxnSpPr>
            <p:nvPr/>
          </p:nvCxnSpPr>
          <p:spPr bwMode="auto">
            <a:xfrm rot="5400000">
              <a:off x="7608988" y="1238252"/>
              <a:ext cx="190499" cy="1588"/>
            </a:xfrm>
            <a:prstGeom prst="straightConnector1">
              <a:avLst/>
            </a:prstGeom>
            <a:noFill/>
            <a:ln w="28575" algn="ctr">
              <a:solidFill>
                <a:schemeClr val="tx1"/>
              </a:solidFill>
              <a:round/>
              <a:headEnd/>
              <a:tailEnd type="triangle" w="med" len="med"/>
            </a:ln>
          </p:spPr>
        </p:cxnSp>
      </p:grpSp>
      <p:sp>
        <p:nvSpPr>
          <p:cNvPr id="22" name="AutoShape 16"/>
          <p:cNvSpPr>
            <a:spLocks noChangeArrowheads="1"/>
          </p:cNvSpPr>
          <p:nvPr/>
        </p:nvSpPr>
        <p:spPr bwMode="auto">
          <a:xfrm>
            <a:off x="3340100" y="3724835"/>
            <a:ext cx="2536264" cy="981076"/>
          </a:xfrm>
          <a:prstGeom prst="downArrowCallout">
            <a:avLst>
              <a:gd name="adj1" fmla="val 18628"/>
              <a:gd name="adj2" fmla="val 39403"/>
              <a:gd name="adj3" fmla="val 16667"/>
              <a:gd name="adj4" fmla="val 66667"/>
            </a:avLst>
          </a:prstGeom>
          <a:solidFill>
            <a:srgbClr val="0069BE"/>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1000" b="1" dirty="0">
                <a:solidFill>
                  <a:schemeClr val="bg1"/>
                </a:solidFill>
                <a:latin typeface="Arial" charset="0"/>
              </a:rPr>
              <a:t>Innovations, </a:t>
            </a:r>
          </a:p>
          <a:p>
            <a:pPr algn="ctr">
              <a:defRPr/>
            </a:pPr>
            <a:r>
              <a:rPr lang="en-US" sz="1000" b="1" dirty="0">
                <a:solidFill>
                  <a:schemeClr val="bg1"/>
                </a:solidFill>
                <a:latin typeface="Arial" charset="0"/>
              </a:rPr>
              <a:t>Assets, Tools, </a:t>
            </a:r>
          </a:p>
          <a:p>
            <a:pPr algn="ctr">
              <a:defRPr/>
            </a:pPr>
            <a:r>
              <a:rPr lang="en-US" sz="1000" b="1" dirty="0">
                <a:solidFill>
                  <a:schemeClr val="bg1"/>
                </a:solidFill>
                <a:latin typeface="Arial" charset="0"/>
              </a:rPr>
              <a:t>Development Center</a:t>
            </a:r>
            <a:endParaRPr lang="en-IN" sz="1000" b="1" dirty="0">
              <a:solidFill>
                <a:schemeClr val="bg1"/>
              </a:solidFill>
              <a:latin typeface="Arial" charset="0"/>
            </a:endParaRPr>
          </a:p>
          <a:p>
            <a:pPr algn="ctr">
              <a:defRPr/>
            </a:pPr>
            <a:endParaRPr lang="en-US" sz="1000" b="1" dirty="0">
              <a:solidFill>
                <a:schemeClr val="bg1"/>
              </a:solidFill>
              <a:latin typeface="Arial" charset="0"/>
            </a:endParaRPr>
          </a:p>
        </p:txBody>
      </p:sp>
      <p:sp>
        <p:nvSpPr>
          <p:cNvPr id="25" name="0.9996083"/>
          <p:cNvSpPr txBox="1">
            <a:spLocks noChangeArrowheads="1"/>
          </p:cNvSpPr>
          <p:nvPr/>
        </p:nvSpPr>
        <p:spPr bwMode="auto">
          <a:xfrm>
            <a:off x="3587470" y="4721055"/>
            <a:ext cx="2047875" cy="510987"/>
          </a:xfrm>
          <a:prstGeom prst="round2SameRect">
            <a:avLst/>
          </a:prstGeom>
          <a:solidFill>
            <a:srgbClr val="FFE433"/>
          </a:solidFill>
          <a:ln w="12700" cap="flat"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lIns="45720" rIns="45720" anchor="ctr"/>
          <a:lstStyle/>
          <a:p>
            <a:pPr marL="169863" indent="-169863" algn="ctr">
              <a:spcBef>
                <a:spcPct val="20000"/>
              </a:spcBef>
              <a:buClr>
                <a:srgbClr val="4E84C4"/>
              </a:buClr>
              <a:defRPr/>
            </a:pPr>
            <a:r>
              <a:rPr lang="en-US" sz="1000" b="1" kern="0" dirty="0">
                <a:latin typeface="+mn-lt"/>
              </a:rPr>
              <a:t>The Result</a:t>
            </a:r>
          </a:p>
        </p:txBody>
      </p:sp>
      <p:cxnSp>
        <p:nvCxnSpPr>
          <p:cNvPr id="79883" name="Straight Arrow Connector 26"/>
          <p:cNvCxnSpPr>
            <a:cxnSpLocks noChangeShapeType="1"/>
          </p:cNvCxnSpPr>
          <p:nvPr/>
        </p:nvCxnSpPr>
        <p:spPr bwMode="auto">
          <a:xfrm rot="5400000">
            <a:off x="4474369" y="5276056"/>
            <a:ext cx="190500" cy="1588"/>
          </a:xfrm>
          <a:prstGeom prst="straightConnector1">
            <a:avLst/>
          </a:prstGeom>
          <a:noFill/>
          <a:ln w="28575" algn="ctr">
            <a:solidFill>
              <a:schemeClr val="tx1"/>
            </a:solidFill>
            <a:round/>
            <a:headEnd/>
            <a:tailEnd type="triangle" w="med" len="med"/>
          </a:ln>
        </p:spPr>
      </p:cxnSp>
      <p:grpSp>
        <p:nvGrpSpPr>
          <p:cNvPr id="4" name="Group 30"/>
          <p:cNvGrpSpPr>
            <a:grpSpLocks/>
          </p:cNvGrpSpPr>
          <p:nvPr/>
        </p:nvGrpSpPr>
        <p:grpSpPr bwMode="auto">
          <a:xfrm>
            <a:off x="2255838" y="5383212"/>
            <a:ext cx="4695825" cy="1017588"/>
            <a:chOff x="413964" y="5029199"/>
            <a:chExt cx="4695918" cy="1018054"/>
          </a:xfrm>
        </p:grpSpPr>
        <p:sp>
          <p:nvSpPr>
            <p:cNvPr id="26" name="0.9996083"/>
            <p:cNvSpPr txBox="1">
              <a:spLocks noChangeArrowheads="1"/>
            </p:cNvSpPr>
            <p:nvPr/>
          </p:nvSpPr>
          <p:spPr bwMode="auto">
            <a:xfrm>
              <a:off x="413964" y="5029199"/>
              <a:ext cx="4682471" cy="968189"/>
            </a:xfrm>
            <a:prstGeom prst="round2SameRect">
              <a:avLst/>
            </a:prstGeom>
            <a:solidFill>
              <a:srgbClr val="FFF5B2"/>
            </a:solidFill>
            <a:ln w="12700" cap="flat"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lIns="45720" rIns="45720"/>
            <a:lstStyle/>
            <a:p>
              <a:pPr marL="169863" indent="-169863">
                <a:spcBef>
                  <a:spcPct val="20000"/>
                </a:spcBef>
                <a:buClr>
                  <a:srgbClr val="4E84C4"/>
                </a:buClr>
                <a:buFontTx/>
                <a:buChar char="•"/>
                <a:defRPr/>
              </a:pPr>
              <a:r>
                <a:rPr lang="en-US" sz="1000" kern="0" dirty="0" smtClean="0">
                  <a:latin typeface="+mn-lt"/>
                </a:rPr>
                <a:t>BETACO</a:t>
              </a:r>
              <a:r>
                <a:rPr lang="en-US" sz="1000" baseline="30000" dirty="0" smtClean="0"/>
                <a:t>TM</a:t>
              </a:r>
              <a:r>
                <a:rPr lang="en-US" sz="1000" kern="0" dirty="0" smtClean="0">
                  <a:latin typeface="+mn-lt"/>
                </a:rPr>
                <a:t> </a:t>
              </a:r>
              <a:r>
                <a:rPr lang="en-US" sz="1000" kern="0" dirty="0">
                  <a:latin typeface="+mn-lt"/>
                </a:rPr>
                <a:t>Model</a:t>
              </a:r>
            </a:p>
            <a:p>
              <a:pPr marL="169863" indent="-169863">
                <a:spcBef>
                  <a:spcPct val="20000"/>
                </a:spcBef>
                <a:buClr>
                  <a:srgbClr val="4E84C4"/>
                </a:buClr>
                <a:buFontTx/>
                <a:buChar char="•"/>
                <a:defRPr/>
              </a:pPr>
              <a:r>
                <a:rPr lang="en-US" sz="1000" kern="0" dirty="0" smtClean="0">
                  <a:latin typeface="+mn-lt"/>
                </a:rPr>
                <a:t>BEAT</a:t>
              </a:r>
              <a:r>
                <a:rPr lang="en-US" sz="1000" baseline="30000" dirty="0" smtClean="0"/>
                <a:t>TM</a:t>
              </a:r>
              <a:r>
                <a:rPr lang="en-US" sz="1000" kern="0" dirty="0" smtClean="0">
                  <a:latin typeface="+mn-lt"/>
                </a:rPr>
                <a:t> </a:t>
              </a:r>
              <a:r>
                <a:rPr lang="en-US" sz="1000" kern="0" dirty="0">
                  <a:latin typeface="+mn-lt"/>
                </a:rPr>
                <a:t>- “Best in Class”</a:t>
              </a:r>
            </a:p>
            <a:p>
              <a:pPr marL="169863" indent="-169863">
                <a:spcBef>
                  <a:spcPct val="20000"/>
                </a:spcBef>
                <a:buClr>
                  <a:srgbClr val="4E84C4"/>
                </a:buClr>
                <a:buFontTx/>
                <a:buChar char="•"/>
                <a:defRPr/>
              </a:pPr>
              <a:r>
                <a:rPr lang="en-US" sz="1000" kern="0" dirty="0">
                  <a:latin typeface="+mn-lt"/>
                </a:rPr>
                <a:t>B</a:t>
              </a:r>
              <a:r>
                <a:rPr lang="en-US" sz="1000" dirty="0"/>
                <a:t>IFT</a:t>
              </a:r>
              <a:r>
                <a:rPr lang="en-US" sz="1200" baseline="30000" dirty="0"/>
                <a:t>TM</a:t>
              </a:r>
              <a:endParaRPr lang="en-US" sz="1000" kern="0" dirty="0">
                <a:latin typeface="+mn-lt"/>
              </a:endParaRPr>
            </a:p>
            <a:p>
              <a:pPr marL="169863" indent="-169863">
                <a:spcBef>
                  <a:spcPct val="20000"/>
                </a:spcBef>
                <a:buClr>
                  <a:srgbClr val="4E84C4"/>
                </a:buClr>
                <a:buFontTx/>
                <a:buChar char="•"/>
                <a:defRPr/>
              </a:pPr>
              <a:r>
                <a:rPr lang="en-US" sz="1000" kern="0" dirty="0">
                  <a:latin typeface="+mn-lt"/>
                </a:rPr>
                <a:t>Revenue Assurance Framework</a:t>
              </a:r>
            </a:p>
            <a:p>
              <a:pPr marL="169863" indent="-169863">
                <a:spcBef>
                  <a:spcPct val="20000"/>
                </a:spcBef>
                <a:buClr>
                  <a:srgbClr val="4E84C4"/>
                </a:buClr>
                <a:buFontTx/>
                <a:buChar char="•"/>
                <a:defRPr/>
              </a:pPr>
              <a:endParaRPr lang="en-US" sz="1000" kern="0" dirty="0">
                <a:latin typeface="+mn-lt"/>
              </a:endParaRPr>
            </a:p>
            <a:p>
              <a:pPr marL="169863" indent="-169863">
                <a:spcBef>
                  <a:spcPct val="20000"/>
                </a:spcBef>
                <a:buClr>
                  <a:srgbClr val="4E84C4"/>
                </a:buClr>
                <a:buFontTx/>
                <a:buChar char="•"/>
                <a:defRPr/>
              </a:pPr>
              <a:endParaRPr lang="en-US" sz="1000" kern="0" dirty="0">
                <a:latin typeface="+mn-lt"/>
              </a:endParaRPr>
            </a:p>
          </p:txBody>
        </p:sp>
        <p:sp>
          <p:nvSpPr>
            <p:cNvPr id="30" name="Rectangle 29"/>
            <p:cNvSpPr/>
            <p:nvPr/>
          </p:nvSpPr>
          <p:spPr>
            <a:xfrm>
              <a:off x="2811136" y="5062552"/>
              <a:ext cx="2298746" cy="984701"/>
            </a:xfrm>
            <a:prstGeom prst="rect">
              <a:avLst/>
            </a:prstGeom>
            <a:noFill/>
            <a:ln w="12700">
              <a:noFill/>
            </a:ln>
            <a:effectLst/>
          </p:spPr>
          <p:txBody>
            <a:bodyPr>
              <a:spAutoFit/>
            </a:bodyPr>
            <a:lstStyle/>
            <a:p>
              <a:pPr marL="169863" indent="-169863">
                <a:spcBef>
                  <a:spcPct val="20000"/>
                </a:spcBef>
                <a:buClr>
                  <a:srgbClr val="4E84C4"/>
                </a:buClr>
                <a:buFontTx/>
                <a:buChar char="•"/>
                <a:defRPr/>
              </a:pPr>
              <a:r>
                <a:rPr lang="en-US" sz="1000" kern="0" dirty="0">
                  <a:latin typeface="+mn-lt"/>
                </a:rPr>
                <a:t>Implementation Accelerators</a:t>
              </a:r>
            </a:p>
            <a:p>
              <a:pPr marL="169863" indent="-169863">
                <a:spcBef>
                  <a:spcPct val="20000"/>
                </a:spcBef>
                <a:buClr>
                  <a:srgbClr val="4E84C4"/>
                </a:buClr>
                <a:buFontTx/>
                <a:buChar char="•"/>
                <a:defRPr/>
              </a:pPr>
              <a:r>
                <a:rPr lang="en-US" sz="1000" kern="0" dirty="0">
                  <a:latin typeface="+mn-lt"/>
                </a:rPr>
                <a:t>Deployable Process Maps</a:t>
              </a:r>
            </a:p>
            <a:p>
              <a:pPr marL="169863" indent="-169863">
                <a:spcBef>
                  <a:spcPct val="20000"/>
                </a:spcBef>
                <a:buClr>
                  <a:srgbClr val="4E84C4"/>
                </a:buClr>
                <a:buFontTx/>
                <a:buChar char="•"/>
                <a:defRPr/>
              </a:pPr>
              <a:r>
                <a:rPr lang="en-US" sz="1000" kern="0" dirty="0">
                  <a:latin typeface="+mn-lt"/>
                </a:rPr>
                <a:t>Readymade Tools</a:t>
              </a:r>
            </a:p>
            <a:p>
              <a:pPr marL="169863" indent="-169863">
                <a:spcBef>
                  <a:spcPct val="20000"/>
                </a:spcBef>
                <a:buClr>
                  <a:srgbClr val="4E84C4"/>
                </a:buClr>
                <a:buFontTx/>
                <a:buChar char="•"/>
                <a:defRPr/>
              </a:pPr>
              <a:r>
                <a:rPr lang="en-US" sz="1000" kern="0" dirty="0">
                  <a:latin typeface="+mn-lt"/>
                </a:rPr>
                <a:t>Mobility Solutions</a:t>
              </a:r>
            </a:p>
            <a:p>
              <a:pPr marL="169863" indent="-169863">
                <a:spcBef>
                  <a:spcPct val="20000"/>
                </a:spcBef>
                <a:buClr>
                  <a:srgbClr val="4E84C4"/>
                </a:buClr>
                <a:buFontTx/>
                <a:buChar char="•"/>
                <a:defRPr/>
              </a:pPr>
              <a:endParaRPr lang="en-US" sz="1000" kern="0" dirty="0">
                <a:latin typeface="+mn-lt"/>
              </a:endParaRPr>
            </a:p>
          </p:txBody>
        </p:sp>
      </p:grpSp>
      <p:sp>
        <p:nvSpPr>
          <p:cNvPr id="24"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66</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xfrm>
            <a:off x="1219200" y="78659"/>
            <a:ext cx="7772400" cy="631825"/>
          </a:xfrm>
        </p:spPr>
        <p:txBody>
          <a:bodyPr vert="horz" lIns="91440" tIns="45720" rIns="91440" bIns="45720" rtlCol="0" anchor="ctr">
            <a:noAutofit/>
          </a:bodyPr>
          <a:lstStyle/>
          <a:p>
            <a:r>
              <a:rPr lang="en-US" dirty="0"/>
              <a:t>TCS Architecture Roadmap Definition Approach</a:t>
            </a:r>
          </a:p>
        </p:txBody>
      </p:sp>
      <p:sp>
        <p:nvSpPr>
          <p:cNvPr id="23" name="Rectangle 96"/>
          <p:cNvSpPr>
            <a:spLocks noChangeArrowheads="1"/>
          </p:cNvSpPr>
          <p:nvPr/>
        </p:nvSpPr>
        <p:spPr bwMode="auto">
          <a:xfrm>
            <a:off x="439925" y="5307612"/>
            <a:ext cx="8232775" cy="524435"/>
          </a:xfrm>
          <a:prstGeom prst="rect">
            <a:avLst/>
          </a:prstGeom>
          <a:solidFill>
            <a:srgbClr val="FCC871"/>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lnSpc>
                <a:spcPct val="120000"/>
              </a:lnSpc>
              <a:defRPr/>
            </a:pPr>
            <a:r>
              <a:rPr lang="en-US" sz="1000" dirty="0">
                <a:latin typeface="Arial" charset="0"/>
              </a:rPr>
              <a:t>At each stage inputs are taken from various sources and frameworks to ensure best in class architecture and to ensure that all business requirements are being met</a:t>
            </a:r>
          </a:p>
        </p:txBody>
      </p:sp>
      <p:sp>
        <p:nvSpPr>
          <p:cNvPr id="24" name="Rectangle 99"/>
          <p:cNvSpPr>
            <a:spLocks noChangeArrowheads="1"/>
          </p:cNvSpPr>
          <p:nvPr/>
        </p:nvSpPr>
        <p:spPr bwMode="auto">
          <a:xfrm>
            <a:off x="441512" y="5939062"/>
            <a:ext cx="8224838" cy="350185"/>
          </a:xfrm>
          <a:prstGeom prst="rect">
            <a:avLst/>
          </a:prstGeom>
          <a:solidFill>
            <a:srgbClr val="FCC871"/>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lnSpc>
                <a:spcPct val="120000"/>
              </a:lnSpc>
              <a:defRPr/>
            </a:pPr>
            <a:r>
              <a:rPr lang="en-US" sz="1000" dirty="0">
                <a:latin typeface="Arial" charset="0"/>
              </a:rPr>
              <a:t>TCS has experience with evaluating, designing, re-engineering end-to-end system architectures or any specific component of it</a:t>
            </a:r>
          </a:p>
        </p:txBody>
      </p:sp>
      <p:sp>
        <p:nvSpPr>
          <p:cNvPr id="5" name="Rectangle 14"/>
          <p:cNvSpPr>
            <a:spLocks noChangeArrowheads="1"/>
          </p:cNvSpPr>
          <p:nvPr/>
        </p:nvSpPr>
        <p:spPr bwMode="auto">
          <a:xfrm>
            <a:off x="3313300" y="1635708"/>
            <a:ext cx="5313362" cy="297453"/>
          </a:xfrm>
          <a:prstGeom prst="rect">
            <a:avLst/>
          </a:prstGeom>
          <a:solidFill>
            <a:srgbClr val="A7E2FA"/>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1000" dirty="0">
                <a:latin typeface="Arial" charset="0"/>
              </a:rPr>
              <a:t>Business Priorities</a:t>
            </a:r>
          </a:p>
        </p:txBody>
      </p:sp>
      <p:sp>
        <p:nvSpPr>
          <p:cNvPr id="6" name="Rectangle 27"/>
          <p:cNvSpPr>
            <a:spLocks noChangeArrowheads="1"/>
          </p:cNvSpPr>
          <p:nvPr/>
        </p:nvSpPr>
        <p:spPr bwMode="auto">
          <a:xfrm>
            <a:off x="428812" y="2243909"/>
            <a:ext cx="3859213" cy="259233"/>
          </a:xfrm>
          <a:prstGeom prst="rect">
            <a:avLst/>
          </a:prstGeom>
          <a:solidFill>
            <a:srgbClr val="A7E2FA"/>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1000" dirty="0">
                <a:latin typeface="Arial" charset="0"/>
              </a:rPr>
              <a:t>Business Transaction</a:t>
            </a:r>
          </a:p>
        </p:txBody>
      </p:sp>
      <p:sp>
        <p:nvSpPr>
          <p:cNvPr id="7" name="Rectangle 28"/>
          <p:cNvSpPr>
            <a:spLocks noChangeArrowheads="1"/>
          </p:cNvSpPr>
          <p:nvPr/>
        </p:nvSpPr>
        <p:spPr bwMode="auto">
          <a:xfrm>
            <a:off x="428812" y="2614479"/>
            <a:ext cx="3859213" cy="259233"/>
          </a:xfrm>
          <a:prstGeom prst="rect">
            <a:avLst/>
          </a:prstGeom>
          <a:solidFill>
            <a:srgbClr val="A7E2FA"/>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1000" dirty="0">
                <a:latin typeface="Arial" charset="0"/>
              </a:rPr>
              <a:t>Business Process Map Swimline Diagram</a:t>
            </a:r>
          </a:p>
        </p:txBody>
      </p:sp>
      <p:sp>
        <p:nvSpPr>
          <p:cNvPr id="8" name="Rectangle 29"/>
          <p:cNvSpPr>
            <a:spLocks noChangeArrowheads="1"/>
          </p:cNvSpPr>
          <p:nvPr/>
        </p:nvSpPr>
        <p:spPr bwMode="auto">
          <a:xfrm>
            <a:off x="428812" y="2985051"/>
            <a:ext cx="3859213" cy="259233"/>
          </a:xfrm>
          <a:prstGeom prst="rect">
            <a:avLst/>
          </a:prstGeom>
          <a:solidFill>
            <a:srgbClr val="A7E2FA"/>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1000" dirty="0">
                <a:latin typeface="Arial" charset="0"/>
              </a:rPr>
              <a:t>Business Process Description Document</a:t>
            </a:r>
          </a:p>
        </p:txBody>
      </p:sp>
      <p:sp>
        <p:nvSpPr>
          <p:cNvPr id="9" name="Rectangle 32"/>
          <p:cNvSpPr>
            <a:spLocks noChangeArrowheads="1"/>
          </p:cNvSpPr>
          <p:nvPr/>
        </p:nvSpPr>
        <p:spPr bwMode="auto">
          <a:xfrm>
            <a:off x="4786500" y="2243909"/>
            <a:ext cx="3857625" cy="259233"/>
          </a:xfrm>
          <a:prstGeom prst="rect">
            <a:avLst/>
          </a:prstGeom>
          <a:solidFill>
            <a:srgbClr val="A7E2FA"/>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1000" dirty="0">
                <a:latin typeface="Arial" charset="0"/>
              </a:rPr>
              <a:t>Stakeholder &amp; GAP Analysis</a:t>
            </a:r>
          </a:p>
        </p:txBody>
      </p:sp>
      <p:sp>
        <p:nvSpPr>
          <p:cNvPr id="10" name="Rectangle 33"/>
          <p:cNvSpPr>
            <a:spLocks noChangeArrowheads="1"/>
          </p:cNvSpPr>
          <p:nvPr/>
        </p:nvSpPr>
        <p:spPr bwMode="auto">
          <a:xfrm>
            <a:off x="4769037" y="2614479"/>
            <a:ext cx="3871913" cy="259233"/>
          </a:xfrm>
          <a:prstGeom prst="rect">
            <a:avLst/>
          </a:prstGeom>
          <a:solidFill>
            <a:srgbClr val="A7E2FA"/>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1000" dirty="0">
                <a:latin typeface="Arial" charset="0"/>
              </a:rPr>
              <a:t>Re-prioritize Business Needs</a:t>
            </a:r>
          </a:p>
        </p:txBody>
      </p:sp>
      <p:sp>
        <p:nvSpPr>
          <p:cNvPr id="11" name="Rectangle 34"/>
          <p:cNvSpPr>
            <a:spLocks noChangeArrowheads="1"/>
          </p:cNvSpPr>
          <p:nvPr/>
        </p:nvSpPr>
        <p:spPr bwMode="auto">
          <a:xfrm>
            <a:off x="4786500" y="2985051"/>
            <a:ext cx="3857625" cy="259233"/>
          </a:xfrm>
          <a:prstGeom prst="rect">
            <a:avLst/>
          </a:prstGeom>
          <a:solidFill>
            <a:srgbClr val="A7E2FA"/>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1000" dirty="0">
                <a:latin typeface="Arial" charset="0"/>
              </a:rPr>
              <a:t>Understand Business Process &amp; Re-align it</a:t>
            </a:r>
          </a:p>
        </p:txBody>
      </p:sp>
      <p:sp>
        <p:nvSpPr>
          <p:cNvPr id="12" name="Rectangle 38"/>
          <p:cNvSpPr>
            <a:spLocks noChangeArrowheads="1"/>
          </p:cNvSpPr>
          <p:nvPr/>
        </p:nvSpPr>
        <p:spPr bwMode="auto">
          <a:xfrm>
            <a:off x="425637" y="3506841"/>
            <a:ext cx="8223250" cy="259233"/>
          </a:xfrm>
          <a:prstGeom prst="rect">
            <a:avLst/>
          </a:prstGeom>
          <a:solidFill>
            <a:srgbClr val="0069BE"/>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lstStyle/>
          <a:p>
            <a:pPr algn="ctr">
              <a:defRPr/>
            </a:pPr>
            <a:r>
              <a:rPr lang="en-US" sz="1100" dirty="0">
                <a:solidFill>
                  <a:schemeClr val="bg1"/>
                </a:solidFill>
                <a:latin typeface="Arial" charset="0"/>
              </a:rPr>
              <a:t>IT Architecture Road Map - Operational, Tactical &amp; Strategic</a:t>
            </a:r>
          </a:p>
        </p:txBody>
      </p:sp>
      <p:grpSp>
        <p:nvGrpSpPr>
          <p:cNvPr id="2" name="Group 94"/>
          <p:cNvGrpSpPr>
            <a:grpSpLocks/>
          </p:cNvGrpSpPr>
          <p:nvPr/>
        </p:nvGrpSpPr>
        <p:grpSpPr bwMode="auto">
          <a:xfrm>
            <a:off x="2067112" y="4218071"/>
            <a:ext cx="6584950" cy="847493"/>
            <a:chOff x="1499" y="3326"/>
            <a:chExt cx="3458" cy="658"/>
          </a:xfrm>
          <a:effectLst/>
          <a:scene3d>
            <a:camera prst="orthographicFront">
              <a:rot lat="0" lon="0" rev="0"/>
            </a:camera>
            <a:lightRig rig="balanced" dir="t">
              <a:rot lat="0" lon="0" rev="8700000"/>
            </a:lightRig>
          </a:scene3d>
        </p:grpSpPr>
        <p:sp>
          <p:nvSpPr>
            <p:cNvPr id="14" name="Rectangle 40"/>
            <p:cNvSpPr>
              <a:spLocks noChangeArrowheads="1"/>
            </p:cNvSpPr>
            <p:nvPr/>
          </p:nvSpPr>
          <p:spPr bwMode="auto">
            <a:xfrm>
              <a:off x="1499" y="3326"/>
              <a:ext cx="3458" cy="196"/>
            </a:xfrm>
            <a:prstGeom prst="rect">
              <a:avLst/>
            </a:prstGeom>
            <a:solidFill>
              <a:srgbClr val="A7E2FA"/>
            </a:solidFill>
            <a:ln w="12700" algn="ctr">
              <a:noFill/>
              <a:miter lim="800000"/>
              <a:headEnd/>
              <a:tailEnd/>
            </a:ln>
            <a:effectLst>
              <a:outerShdw blurRad="44450" dist="27940" dir="5400000" algn="ctr">
                <a:srgbClr val="000000">
                  <a:alpha val="32000"/>
                </a:srgbClr>
              </a:outerShdw>
            </a:effectLst>
            <a:sp3d>
              <a:bevelT w="190500" h="38100"/>
            </a:sp3d>
          </p:spPr>
          <p:txBody>
            <a:bodyPr wrap="none" anchor="ctr"/>
            <a:lstStyle/>
            <a:p>
              <a:pPr algn="ctr">
                <a:defRPr/>
              </a:pPr>
              <a:r>
                <a:rPr lang="en-US" sz="1000" dirty="0">
                  <a:latin typeface="Arial" charset="0"/>
                </a:rPr>
                <a:t>Product Selection</a:t>
              </a:r>
            </a:p>
          </p:txBody>
        </p:sp>
        <p:sp>
          <p:nvSpPr>
            <p:cNvPr id="15" name="Rectangle 41"/>
            <p:cNvSpPr>
              <a:spLocks noChangeArrowheads="1"/>
            </p:cNvSpPr>
            <p:nvPr/>
          </p:nvSpPr>
          <p:spPr bwMode="auto">
            <a:xfrm>
              <a:off x="1499" y="3557"/>
              <a:ext cx="3458" cy="196"/>
            </a:xfrm>
            <a:prstGeom prst="rect">
              <a:avLst/>
            </a:prstGeom>
            <a:solidFill>
              <a:srgbClr val="A7E2FA"/>
            </a:solidFill>
            <a:ln w="12700" algn="ctr">
              <a:noFill/>
              <a:miter lim="800000"/>
              <a:headEnd/>
              <a:tailEnd/>
            </a:ln>
            <a:effectLst>
              <a:outerShdw blurRad="44450" dist="27940" dir="5400000" algn="ctr">
                <a:srgbClr val="000000">
                  <a:alpha val="32000"/>
                </a:srgbClr>
              </a:outerShdw>
            </a:effectLst>
            <a:sp3d>
              <a:bevelT w="190500" h="38100"/>
            </a:sp3d>
          </p:spPr>
          <p:txBody>
            <a:bodyPr wrap="none" anchor="ctr"/>
            <a:lstStyle/>
            <a:p>
              <a:pPr algn="ctr">
                <a:defRPr/>
              </a:pPr>
              <a:r>
                <a:rPr lang="en-US" sz="1000" dirty="0">
                  <a:latin typeface="Arial" charset="0"/>
                </a:rPr>
                <a:t>Steering Committee/IT Governance Board Review</a:t>
              </a:r>
            </a:p>
          </p:txBody>
        </p:sp>
        <p:sp>
          <p:nvSpPr>
            <p:cNvPr id="16" name="Rectangle 42"/>
            <p:cNvSpPr>
              <a:spLocks noChangeArrowheads="1"/>
            </p:cNvSpPr>
            <p:nvPr/>
          </p:nvSpPr>
          <p:spPr bwMode="auto">
            <a:xfrm>
              <a:off x="1499" y="3788"/>
              <a:ext cx="3458" cy="196"/>
            </a:xfrm>
            <a:prstGeom prst="rect">
              <a:avLst/>
            </a:prstGeom>
            <a:solidFill>
              <a:srgbClr val="A7E2FA"/>
            </a:solidFill>
            <a:ln w="12700" algn="ctr">
              <a:noFill/>
              <a:miter lim="800000"/>
              <a:headEnd/>
              <a:tailEnd/>
            </a:ln>
            <a:effectLst>
              <a:outerShdw blurRad="44450" dist="27940" dir="5400000" algn="ctr">
                <a:srgbClr val="000000">
                  <a:alpha val="32000"/>
                </a:srgbClr>
              </a:outerShdw>
            </a:effectLst>
            <a:sp3d>
              <a:bevelT w="190500" h="38100"/>
            </a:sp3d>
          </p:spPr>
          <p:txBody>
            <a:bodyPr wrap="none" anchor="ctr"/>
            <a:lstStyle/>
            <a:p>
              <a:pPr algn="ctr">
                <a:defRPr/>
              </a:pPr>
              <a:r>
                <a:rPr lang="en-US" sz="1000" dirty="0">
                  <a:latin typeface="Arial" charset="0"/>
                </a:rPr>
                <a:t>Re-align Architecture &amp; Re-define IT Roadmap</a:t>
              </a:r>
            </a:p>
          </p:txBody>
        </p:sp>
      </p:grpSp>
      <p:grpSp>
        <p:nvGrpSpPr>
          <p:cNvPr id="3" name="Group 45"/>
          <p:cNvGrpSpPr>
            <a:grpSpLocks/>
          </p:cNvGrpSpPr>
          <p:nvPr/>
        </p:nvGrpSpPr>
        <p:grpSpPr bwMode="auto">
          <a:xfrm>
            <a:off x="2070287" y="3827558"/>
            <a:ext cx="6581775" cy="310748"/>
            <a:chOff x="576" y="2592"/>
            <a:chExt cx="4560" cy="240"/>
          </a:xfrm>
          <a:effectLst/>
          <a:scene3d>
            <a:camera prst="orthographicFront">
              <a:rot lat="0" lon="0" rev="0"/>
            </a:camera>
            <a:lightRig rig="balanced" dir="t">
              <a:rot lat="0" lon="0" rev="8700000"/>
            </a:lightRig>
          </a:scene3d>
        </p:grpSpPr>
        <p:sp>
          <p:nvSpPr>
            <p:cNvPr id="18" name="Rectangle 39"/>
            <p:cNvSpPr>
              <a:spLocks noChangeArrowheads="1"/>
            </p:cNvSpPr>
            <p:nvPr/>
          </p:nvSpPr>
          <p:spPr bwMode="auto">
            <a:xfrm>
              <a:off x="576" y="2592"/>
              <a:ext cx="1488" cy="240"/>
            </a:xfrm>
            <a:prstGeom prst="rect">
              <a:avLst/>
            </a:prstGeom>
            <a:solidFill>
              <a:srgbClr val="A7E2FA"/>
            </a:solidFill>
            <a:ln w="12700" algn="ctr">
              <a:noFill/>
              <a:miter lim="800000"/>
              <a:headEnd/>
              <a:tailEnd/>
            </a:ln>
            <a:effectLst>
              <a:outerShdw blurRad="44450" dist="27940" dir="5400000" algn="ctr">
                <a:srgbClr val="000000">
                  <a:alpha val="32000"/>
                </a:srgbClr>
              </a:outerShdw>
            </a:effectLst>
            <a:sp3d>
              <a:bevelT w="190500" h="38100"/>
            </a:sp3d>
          </p:spPr>
          <p:txBody>
            <a:bodyPr wrap="none" anchor="ctr"/>
            <a:lstStyle/>
            <a:p>
              <a:pPr algn="ctr">
                <a:defRPr/>
              </a:pPr>
              <a:r>
                <a:rPr lang="en-US" sz="1000" dirty="0">
                  <a:latin typeface="Arial" charset="0"/>
                </a:rPr>
                <a:t>User Specification</a:t>
              </a:r>
            </a:p>
          </p:txBody>
        </p:sp>
        <p:sp>
          <p:nvSpPr>
            <p:cNvPr id="19" name="Rectangle 43"/>
            <p:cNvSpPr>
              <a:spLocks noChangeArrowheads="1"/>
            </p:cNvSpPr>
            <p:nvPr/>
          </p:nvSpPr>
          <p:spPr bwMode="auto">
            <a:xfrm>
              <a:off x="2112" y="2592"/>
              <a:ext cx="1488" cy="240"/>
            </a:xfrm>
            <a:prstGeom prst="rect">
              <a:avLst/>
            </a:prstGeom>
            <a:solidFill>
              <a:srgbClr val="A7E2FA"/>
            </a:solidFill>
            <a:ln w="12700" algn="ctr">
              <a:noFill/>
              <a:miter lim="800000"/>
              <a:headEnd/>
              <a:tailEnd/>
            </a:ln>
            <a:effectLst>
              <a:outerShdw blurRad="44450" dist="27940" dir="5400000" algn="ctr">
                <a:srgbClr val="000000">
                  <a:alpha val="32000"/>
                </a:srgbClr>
              </a:outerShdw>
            </a:effectLst>
            <a:sp3d>
              <a:bevelT w="190500" h="38100"/>
            </a:sp3d>
          </p:spPr>
          <p:txBody>
            <a:bodyPr wrap="none" anchor="ctr"/>
            <a:lstStyle/>
            <a:p>
              <a:pPr algn="ctr">
                <a:defRPr/>
              </a:pPr>
              <a:r>
                <a:rPr lang="en-US" sz="1000" dirty="0">
                  <a:latin typeface="Arial" charset="0"/>
                </a:rPr>
                <a:t>System Specification</a:t>
              </a:r>
            </a:p>
          </p:txBody>
        </p:sp>
        <p:sp>
          <p:nvSpPr>
            <p:cNvPr id="20" name="Rectangle 44"/>
            <p:cNvSpPr>
              <a:spLocks noChangeArrowheads="1"/>
            </p:cNvSpPr>
            <p:nvPr/>
          </p:nvSpPr>
          <p:spPr bwMode="auto">
            <a:xfrm>
              <a:off x="3648" y="2592"/>
              <a:ext cx="1488" cy="240"/>
            </a:xfrm>
            <a:prstGeom prst="rect">
              <a:avLst/>
            </a:prstGeom>
            <a:solidFill>
              <a:srgbClr val="A7E2FA"/>
            </a:solidFill>
            <a:ln w="12700" algn="ctr">
              <a:noFill/>
              <a:miter lim="800000"/>
              <a:headEnd/>
              <a:tailEnd/>
            </a:ln>
            <a:effectLst>
              <a:outerShdw blurRad="44450" dist="27940" dir="5400000" algn="ctr">
                <a:srgbClr val="000000">
                  <a:alpha val="32000"/>
                </a:srgbClr>
              </a:outerShdw>
            </a:effectLst>
            <a:sp3d>
              <a:bevelT w="190500" h="38100"/>
            </a:sp3d>
          </p:spPr>
          <p:txBody>
            <a:bodyPr wrap="none" anchor="ctr"/>
            <a:lstStyle/>
            <a:p>
              <a:pPr algn="ctr">
                <a:defRPr/>
              </a:pPr>
              <a:r>
                <a:rPr lang="en-US" sz="1000" dirty="0">
                  <a:latin typeface="Arial" charset="0"/>
                </a:rPr>
                <a:t>Integration Specification</a:t>
              </a:r>
            </a:p>
          </p:txBody>
        </p:sp>
      </p:grpSp>
      <p:sp>
        <p:nvSpPr>
          <p:cNvPr id="21" name="Rectangle 89"/>
          <p:cNvSpPr>
            <a:spLocks noChangeArrowheads="1"/>
          </p:cNvSpPr>
          <p:nvPr/>
        </p:nvSpPr>
        <p:spPr bwMode="auto">
          <a:xfrm>
            <a:off x="451037" y="1152138"/>
            <a:ext cx="2279650" cy="628142"/>
          </a:xfrm>
          <a:prstGeom prst="rect">
            <a:avLst/>
          </a:prstGeom>
          <a:solidFill>
            <a:srgbClr val="A7E2FA"/>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000" dirty="0">
                <a:latin typeface="Arial" charset="0"/>
              </a:rPr>
              <a:t>Understand Business</a:t>
            </a:r>
          </a:p>
          <a:p>
            <a:pPr algn="ctr">
              <a:defRPr/>
            </a:pPr>
            <a:r>
              <a:rPr lang="en-US" sz="1000" dirty="0">
                <a:latin typeface="Arial" charset="0"/>
              </a:rPr>
              <a:t>Goals &amp; Plans</a:t>
            </a:r>
          </a:p>
        </p:txBody>
      </p:sp>
      <p:sp>
        <p:nvSpPr>
          <p:cNvPr id="22" name="Rectangle 92"/>
          <p:cNvSpPr>
            <a:spLocks noChangeArrowheads="1"/>
          </p:cNvSpPr>
          <p:nvPr/>
        </p:nvSpPr>
        <p:spPr bwMode="auto">
          <a:xfrm>
            <a:off x="451037" y="4199791"/>
            <a:ext cx="1384300" cy="471938"/>
          </a:xfrm>
          <a:prstGeom prst="rect">
            <a:avLst/>
          </a:prstGeom>
          <a:solidFill>
            <a:srgbClr val="A7E2FA"/>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lstStyle/>
          <a:p>
            <a:pPr algn="ctr">
              <a:defRPr/>
            </a:pPr>
            <a:r>
              <a:rPr lang="en-US" sz="1000" dirty="0">
                <a:latin typeface="Arial" charset="0"/>
              </a:rPr>
              <a:t>Individual Programs</a:t>
            </a:r>
          </a:p>
        </p:txBody>
      </p:sp>
      <p:cxnSp>
        <p:nvCxnSpPr>
          <p:cNvPr id="25" name="AutoShape 23"/>
          <p:cNvCxnSpPr>
            <a:cxnSpLocks noChangeShapeType="1"/>
            <a:stCxn id="5" idx="2"/>
            <a:endCxn id="9" idx="0"/>
          </p:cNvCxnSpPr>
          <p:nvPr/>
        </p:nvCxnSpPr>
        <p:spPr bwMode="auto">
          <a:xfrm rot="16200000" flipH="1">
            <a:off x="6187669" y="1716267"/>
            <a:ext cx="310748" cy="744537"/>
          </a:xfrm>
          <a:prstGeom prst="bentConnector3">
            <a:avLst>
              <a:gd name="adj1" fmla="val 49731"/>
            </a:avLst>
          </a:prstGeom>
          <a:noFill/>
          <a:ln w="12700">
            <a:solidFill>
              <a:schemeClr val="tx1"/>
            </a:solidFill>
            <a:miter lim="800000"/>
            <a:headEnd/>
            <a:tailEnd type="triangle" w="med" len="med"/>
          </a:ln>
          <a:effectLst/>
          <a:scene3d>
            <a:camera prst="orthographicFront">
              <a:rot lat="0" lon="0" rev="0"/>
            </a:camera>
            <a:lightRig rig="balanced" dir="t">
              <a:rot lat="0" lon="0" rev="8700000"/>
            </a:lightRig>
          </a:scene3d>
          <a:sp3d>
            <a:bevelT w="190500" h="38100"/>
          </a:sp3d>
        </p:spPr>
      </p:cxnSp>
      <p:cxnSp>
        <p:nvCxnSpPr>
          <p:cNvPr id="26" name="AutoShape 24"/>
          <p:cNvCxnSpPr>
            <a:cxnSpLocks noChangeShapeType="1"/>
            <a:stCxn id="5" idx="2"/>
            <a:endCxn id="6" idx="0"/>
          </p:cNvCxnSpPr>
          <p:nvPr/>
        </p:nvCxnSpPr>
        <p:spPr bwMode="auto">
          <a:xfrm rot="5400000">
            <a:off x="4009619" y="282754"/>
            <a:ext cx="310748" cy="3611563"/>
          </a:xfrm>
          <a:prstGeom prst="bentConnector3">
            <a:avLst>
              <a:gd name="adj1" fmla="val 49731"/>
            </a:avLst>
          </a:prstGeom>
          <a:noFill/>
          <a:ln w="12700">
            <a:solidFill>
              <a:schemeClr val="tx1"/>
            </a:solidFill>
            <a:miter lim="800000"/>
            <a:headEnd/>
            <a:tailEnd type="triangle" w="med" len="med"/>
          </a:ln>
          <a:effectLst/>
          <a:scene3d>
            <a:camera prst="orthographicFront">
              <a:rot lat="0" lon="0" rev="0"/>
            </a:camera>
            <a:lightRig rig="balanced" dir="t">
              <a:rot lat="0" lon="0" rev="8700000"/>
            </a:lightRig>
          </a:scene3d>
          <a:sp3d>
            <a:bevelT w="190500" h="38100"/>
          </a:sp3d>
        </p:spPr>
      </p:cxnSp>
      <p:cxnSp>
        <p:nvCxnSpPr>
          <p:cNvPr id="27" name="AutoShape 25"/>
          <p:cNvCxnSpPr>
            <a:cxnSpLocks noChangeShapeType="1"/>
            <a:stCxn id="9" idx="1"/>
            <a:endCxn id="7" idx="3"/>
          </p:cNvCxnSpPr>
          <p:nvPr/>
        </p:nvCxnSpPr>
        <p:spPr bwMode="auto">
          <a:xfrm rot="10800000" flipV="1">
            <a:off x="4288025" y="2373526"/>
            <a:ext cx="498475" cy="370570"/>
          </a:xfrm>
          <a:prstGeom prst="bentConnector3">
            <a:avLst>
              <a:gd name="adj1" fmla="val 50000"/>
            </a:avLst>
          </a:prstGeom>
          <a:noFill/>
          <a:ln w="12700">
            <a:solidFill>
              <a:schemeClr val="tx1"/>
            </a:solidFill>
            <a:miter lim="800000"/>
            <a:headEnd/>
            <a:tailEnd type="triangle" w="med" len="med"/>
          </a:ln>
          <a:effectLst/>
          <a:scene3d>
            <a:camera prst="orthographicFront">
              <a:rot lat="0" lon="0" rev="0"/>
            </a:camera>
            <a:lightRig rig="balanced" dir="t">
              <a:rot lat="0" lon="0" rev="8700000"/>
            </a:lightRig>
          </a:scene3d>
          <a:sp3d>
            <a:bevelT w="190500" h="38100"/>
          </a:sp3d>
        </p:spPr>
      </p:cxnSp>
      <p:cxnSp>
        <p:nvCxnSpPr>
          <p:cNvPr id="28" name="AutoShape 26"/>
          <p:cNvCxnSpPr>
            <a:cxnSpLocks noChangeShapeType="1"/>
            <a:stCxn id="11" idx="1"/>
            <a:endCxn id="7" idx="3"/>
          </p:cNvCxnSpPr>
          <p:nvPr/>
        </p:nvCxnSpPr>
        <p:spPr bwMode="auto">
          <a:xfrm rot="10800000">
            <a:off x="4288025" y="2744096"/>
            <a:ext cx="498475" cy="370571"/>
          </a:xfrm>
          <a:prstGeom prst="bentConnector3">
            <a:avLst>
              <a:gd name="adj1" fmla="val 50000"/>
            </a:avLst>
          </a:prstGeom>
          <a:noFill/>
          <a:ln w="12700">
            <a:solidFill>
              <a:schemeClr val="tx1"/>
            </a:solidFill>
            <a:miter lim="800000"/>
            <a:headEnd/>
            <a:tailEnd type="triangle" w="med" len="med"/>
          </a:ln>
          <a:effectLst/>
          <a:scene3d>
            <a:camera prst="orthographicFront">
              <a:rot lat="0" lon="0" rev="0"/>
            </a:camera>
            <a:lightRig rig="balanced" dir="t">
              <a:rot lat="0" lon="0" rev="8700000"/>
            </a:lightRig>
          </a:scene3d>
          <a:sp3d>
            <a:bevelT w="190500" h="38100"/>
          </a:sp3d>
        </p:spPr>
      </p:cxnSp>
      <p:cxnSp>
        <p:nvCxnSpPr>
          <p:cNvPr id="29" name="AutoShape 27"/>
          <p:cNvCxnSpPr>
            <a:cxnSpLocks noChangeShapeType="1"/>
            <a:stCxn id="10" idx="1"/>
            <a:endCxn id="7" idx="3"/>
          </p:cNvCxnSpPr>
          <p:nvPr/>
        </p:nvCxnSpPr>
        <p:spPr bwMode="auto">
          <a:xfrm flipH="1">
            <a:off x="4288025" y="2631741"/>
            <a:ext cx="481012" cy="0"/>
          </a:xfrm>
          <a:prstGeom prst="straightConnector1">
            <a:avLst/>
          </a:prstGeom>
          <a:noFill/>
          <a:ln w="12700">
            <a:solidFill>
              <a:schemeClr val="tx1"/>
            </a:solidFill>
            <a:round/>
            <a:headEnd/>
            <a:tailEnd type="triangle" w="med" len="med"/>
          </a:ln>
          <a:effectLst/>
          <a:scene3d>
            <a:camera prst="orthographicFront">
              <a:rot lat="0" lon="0" rev="0"/>
            </a:camera>
            <a:lightRig rig="balanced" dir="t">
              <a:rot lat="0" lon="0" rev="8700000"/>
            </a:lightRig>
          </a:scene3d>
          <a:sp3d>
            <a:bevelT w="190500" h="38100"/>
          </a:sp3d>
        </p:spPr>
      </p:cxnSp>
      <p:cxnSp>
        <p:nvCxnSpPr>
          <p:cNvPr id="30" name="AutoShape 28"/>
          <p:cNvCxnSpPr>
            <a:cxnSpLocks noChangeShapeType="1"/>
            <a:stCxn id="11" idx="2"/>
            <a:endCxn id="12" idx="0"/>
          </p:cNvCxnSpPr>
          <p:nvPr/>
        </p:nvCxnSpPr>
        <p:spPr bwMode="auto">
          <a:xfrm rot="5400000">
            <a:off x="5495008" y="2286538"/>
            <a:ext cx="262557" cy="2178050"/>
          </a:xfrm>
          <a:prstGeom prst="bentConnector3">
            <a:avLst>
              <a:gd name="adj1" fmla="val 50000"/>
            </a:avLst>
          </a:prstGeom>
          <a:noFill/>
          <a:ln w="12700">
            <a:solidFill>
              <a:srgbClr val="969696"/>
            </a:solidFill>
            <a:miter lim="800000"/>
            <a:headEnd/>
            <a:tailEnd type="triangle" w="med" len="med"/>
          </a:ln>
          <a:effectLst/>
          <a:scene3d>
            <a:camera prst="orthographicFront">
              <a:rot lat="0" lon="0" rev="0"/>
            </a:camera>
            <a:lightRig rig="balanced" dir="t">
              <a:rot lat="0" lon="0" rev="8700000"/>
            </a:lightRig>
          </a:scene3d>
          <a:sp3d>
            <a:bevelT w="190500" h="38100"/>
          </a:sp3d>
        </p:spPr>
      </p:cxnSp>
      <p:cxnSp>
        <p:nvCxnSpPr>
          <p:cNvPr id="31" name="AutoShape 29"/>
          <p:cNvCxnSpPr>
            <a:cxnSpLocks noChangeShapeType="1"/>
            <a:stCxn id="8" idx="2"/>
            <a:endCxn id="12" idx="0"/>
          </p:cNvCxnSpPr>
          <p:nvPr/>
        </p:nvCxnSpPr>
        <p:spPr bwMode="auto">
          <a:xfrm rot="16200000" flipH="1">
            <a:off x="3316958" y="2286538"/>
            <a:ext cx="262557" cy="2178050"/>
          </a:xfrm>
          <a:prstGeom prst="bentConnector3">
            <a:avLst>
              <a:gd name="adj1" fmla="val 50000"/>
            </a:avLst>
          </a:prstGeom>
          <a:noFill/>
          <a:ln w="12700">
            <a:solidFill>
              <a:schemeClr val="tx1"/>
            </a:solidFill>
            <a:miter lim="800000"/>
            <a:headEnd/>
            <a:tailEnd type="triangle" w="med" len="med"/>
          </a:ln>
          <a:effectLst/>
          <a:scene3d>
            <a:camera prst="orthographicFront">
              <a:rot lat="0" lon="0" rev="0"/>
            </a:camera>
            <a:lightRig rig="balanced" dir="t">
              <a:rot lat="0" lon="0" rev="8700000"/>
            </a:lightRig>
          </a:scene3d>
          <a:sp3d>
            <a:bevelT w="190500" h="38100"/>
          </a:sp3d>
        </p:spPr>
      </p:cxnSp>
      <p:sp>
        <p:nvSpPr>
          <p:cNvPr id="32" name="Rectangle 12"/>
          <p:cNvSpPr>
            <a:spLocks noChangeArrowheads="1"/>
          </p:cNvSpPr>
          <p:nvPr/>
        </p:nvSpPr>
        <p:spPr bwMode="auto">
          <a:xfrm>
            <a:off x="3313300" y="758303"/>
            <a:ext cx="5313362" cy="297453"/>
          </a:xfrm>
          <a:prstGeom prst="rect">
            <a:avLst/>
          </a:prstGeom>
          <a:solidFill>
            <a:srgbClr val="A7E2FA"/>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1000" dirty="0">
                <a:latin typeface="Arial" charset="0"/>
              </a:rPr>
              <a:t>Business Vision and Goal </a:t>
            </a:r>
          </a:p>
        </p:txBody>
      </p:sp>
      <p:sp>
        <p:nvSpPr>
          <p:cNvPr id="33" name="Rectangle 13"/>
          <p:cNvSpPr>
            <a:spLocks noChangeArrowheads="1"/>
          </p:cNvSpPr>
          <p:nvPr/>
        </p:nvSpPr>
        <p:spPr bwMode="auto">
          <a:xfrm>
            <a:off x="3313300" y="1190359"/>
            <a:ext cx="5313362" cy="297453"/>
          </a:xfrm>
          <a:prstGeom prst="rect">
            <a:avLst/>
          </a:prstGeom>
          <a:solidFill>
            <a:srgbClr val="A7E2FA"/>
          </a:solidFill>
          <a:ln w="12700"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1000" dirty="0">
                <a:latin typeface="Arial" charset="0"/>
              </a:rPr>
              <a:t>Business Road Map</a:t>
            </a:r>
          </a:p>
        </p:txBody>
      </p:sp>
      <p:cxnSp>
        <p:nvCxnSpPr>
          <p:cNvPr id="34" name="AutoShape 32"/>
          <p:cNvCxnSpPr>
            <a:cxnSpLocks noChangeShapeType="1"/>
            <a:stCxn id="32" idx="2"/>
            <a:endCxn id="33" idx="0"/>
          </p:cNvCxnSpPr>
          <p:nvPr/>
        </p:nvCxnSpPr>
        <p:spPr bwMode="auto">
          <a:xfrm>
            <a:off x="5857875" y="1055756"/>
            <a:ext cx="0" cy="134602"/>
          </a:xfrm>
          <a:prstGeom prst="straightConnector1">
            <a:avLst/>
          </a:prstGeom>
          <a:noFill/>
          <a:ln w="12700">
            <a:solidFill>
              <a:schemeClr val="tx1"/>
            </a:solidFill>
            <a:round/>
            <a:headEnd/>
            <a:tailEnd type="triangle" w="med" len="med"/>
          </a:ln>
          <a:effectLst/>
          <a:scene3d>
            <a:camera prst="orthographicFront">
              <a:rot lat="0" lon="0" rev="0"/>
            </a:camera>
            <a:lightRig rig="balanced" dir="t">
              <a:rot lat="0" lon="0" rev="8700000"/>
            </a:lightRig>
          </a:scene3d>
          <a:sp3d>
            <a:bevelT w="190500" h="38100"/>
          </a:sp3d>
        </p:spPr>
      </p:cxnSp>
      <p:cxnSp>
        <p:nvCxnSpPr>
          <p:cNvPr id="35" name="AutoShape 33"/>
          <p:cNvCxnSpPr>
            <a:cxnSpLocks noChangeShapeType="1"/>
            <a:stCxn id="33" idx="2"/>
            <a:endCxn id="5" idx="0"/>
          </p:cNvCxnSpPr>
          <p:nvPr/>
        </p:nvCxnSpPr>
        <p:spPr bwMode="auto">
          <a:xfrm>
            <a:off x="5857875" y="1487812"/>
            <a:ext cx="0" cy="147896"/>
          </a:xfrm>
          <a:prstGeom prst="straightConnector1">
            <a:avLst/>
          </a:prstGeom>
          <a:noFill/>
          <a:ln w="12700">
            <a:solidFill>
              <a:schemeClr val="tx1"/>
            </a:solidFill>
            <a:round/>
            <a:headEnd/>
            <a:tailEnd type="triangle" w="med" len="med"/>
          </a:ln>
          <a:effectLst/>
          <a:scene3d>
            <a:camera prst="orthographicFront">
              <a:rot lat="0" lon="0" rev="0"/>
            </a:camera>
            <a:lightRig rig="balanced" dir="t">
              <a:rot lat="0" lon="0" rev="8700000"/>
            </a:lightRig>
          </a:scene3d>
          <a:sp3d>
            <a:bevelT w="190500" h="38100"/>
          </a:sp3d>
        </p:spPr>
      </p:cxnSp>
      <p:sp>
        <p:nvSpPr>
          <p:cNvPr id="36"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67</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1219200" y="160337"/>
            <a:ext cx="7924800" cy="449263"/>
          </a:xfrm>
        </p:spPr>
        <p:txBody>
          <a:bodyPr>
            <a:normAutofit fontScale="90000"/>
          </a:bodyPr>
          <a:lstStyle/>
          <a:p>
            <a:pPr eaLnBrk="1" hangingPunct="1"/>
            <a:r>
              <a:rPr lang="en-US" dirty="0" smtClean="0"/>
              <a:t>TCS Business Transformation Framework -BETACO</a:t>
            </a:r>
            <a:r>
              <a:rPr lang="en-US" baseline="30000" dirty="0" smtClean="0"/>
              <a:t>TM</a:t>
            </a:r>
            <a:endParaRPr lang="en-US" dirty="0" smtClean="0"/>
          </a:p>
        </p:txBody>
      </p:sp>
      <p:sp>
        <p:nvSpPr>
          <p:cNvPr id="81923" name="Slide Number Placeholder 3"/>
          <p:cNvSpPr>
            <a:spLocks noGrp="1"/>
          </p:cNvSpPr>
          <p:nvPr>
            <p:ph type="sldNum" sz="quarter" idx="10"/>
          </p:nvPr>
        </p:nvSpPr>
        <p:spPr>
          <a:noFill/>
        </p:spPr>
        <p:txBody>
          <a:bodyPr/>
          <a:lstStyle/>
          <a:p>
            <a:r>
              <a:rPr lang="en-US" smtClean="0">
                <a:latin typeface="Arial" pitchFamily="34" charset="0"/>
              </a:rPr>
              <a:t>- </a:t>
            </a:r>
            <a:fld id="{12FFEB9A-3BC4-49C5-ADA8-859D549C4DD2}" type="slidenum">
              <a:rPr lang="en-US" smtClean="0">
                <a:latin typeface="Arial" pitchFamily="34" charset="0"/>
              </a:rPr>
              <a:pPr/>
              <a:t>68</a:t>
            </a:fld>
            <a:r>
              <a:rPr lang="en-US" smtClean="0">
                <a:latin typeface="Arial" pitchFamily="34" charset="0"/>
              </a:rPr>
              <a:t> -</a:t>
            </a:r>
          </a:p>
        </p:txBody>
      </p:sp>
      <p:pic>
        <p:nvPicPr>
          <p:cNvPr id="81924" name="Picture 5"/>
          <p:cNvPicPr>
            <a:picLocks noChangeAspect="1" noChangeArrowheads="1"/>
          </p:cNvPicPr>
          <p:nvPr/>
        </p:nvPicPr>
        <p:blipFill>
          <a:blip r:embed="rId2" cstate="print"/>
          <a:srcRect/>
          <a:stretch>
            <a:fillRect/>
          </a:stretch>
        </p:blipFill>
        <p:spPr bwMode="auto">
          <a:xfrm>
            <a:off x="1412875" y="1352550"/>
            <a:ext cx="6192838" cy="4689475"/>
          </a:xfrm>
          <a:prstGeom prst="rect">
            <a:avLst/>
          </a:prstGeom>
          <a:solidFill>
            <a:schemeClr val="bg1"/>
          </a:solidFill>
          <a:ln w="9525">
            <a:noFill/>
            <a:miter lim="800000"/>
            <a:headEnd/>
            <a:tailEnd/>
          </a:ln>
        </p:spPr>
      </p:pic>
      <p:sp>
        <p:nvSpPr>
          <p:cNvPr id="81925" name="Freeform 6"/>
          <p:cNvSpPr>
            <a:spLocks/>
          </p:cNvSpPr>
          <p:nvPr/>
        </p:nvSpPr>
        <p:spPr bwMode="auto">
          <a:xfrm>
            <a:off x="4845050" y="3848100"/>
            <a:ext cx="995363" cy="677863"/>
          </a:xfrm>
          <a:custGeom>
            <a:avLst/>
            <a:gdLst>
              <a:gd name="T0" fmla="*/ 2147483647 w 304"/>
              <a:gd name="T1" fmla="*/ 2147483647 h 286"/>
              <a:gd name="T2" fmla="*/ 2147483647 w 304"/>
              <a:gd name="T3" fmla="*/ 2147483647 h 286"/>
              <a:gd name="T4" fmla="*/ 2147483647 w 304"/>
              <a:gd name="T5" fmla="*/ 2147483647 h 286"/>
              <a:gd name="T6" fmla="*/ 2147483647 w 304"/>
              <a:gd name="T7" fmla="*/ 2147483647 h 286"/>
              <a:gd name="T8" fmla="*/ 2147483647 w 304"/>
              <a:gd name="T9" fmla="*/ 2147483647 h 286"/>
              <a:gd name="T10" fmla="*/ 0 60000 65536"/>
              <a:gd name="T11" fmla="*/ 0 60000 65536"/>
              <a:gd name="T12" fmla="*/ 0 60000 65536"/>
              <a:gd name="T13" fmla="*/ 0 60000 65536"/>
              <a:gd name="T14" fmla="*/ 0 60000 65536"/>
              <a:gd name="T15" fmla="*/ 0 w 304"/>
              <a:gd name="T16" fmla="*/ 0 h 286"/>
              <a:gd name="T17" fmla="*/ 304 w 304"/>
              <a:gd name="T18" fmla="*/ 286 h 286"/>
            </a:gdLst>
            <a:ahLst/>
            <a:cxnLst>
              <a:cxn ang="T10">
                <a:pos x="T0" y="T1"/>
              </a:cxn>
              <a:cxn ang="T11">
                <a:pos x="T2" y="T3"/>
              </a:cxn>
              <a:cxn ang="T12">
                <a:pos x="T4" y="T5"/>
              </a:cxn>
              <a:cxn ang="T13">
                <a:pos x="T6" y="T7"/>
              </a:cxn>
              <a:cxn ang="T14">
                <a:pos x="T8" y="T9"/>
              </a:cxn>
            </a:cxnLst>
            <a:rect l="T15" t="T16" r="T17" b="T18"/>
            <a:pathLst>
              <a:path w="304" h="286">
                <a:moveTo>
                  <a:pt x="184" y="90"/>
                </a:moveTo>
                <a:cubicBezTo>
                  <a:pt x="110" y="27"/>
                  <a:pt x="36" y="0"/>
                  <a:pt x="18" y="30"/>
                </a:cubicBezTo>
                <a:cubicBezTo>
                  <a:pt x="0" y="59"/>
                  <a:pt x="46" y="134"/>
                  <a:pt x="120" y="197"/>
                </a:cubicBezTo>
                <a:cubicBezTo>
                  <a:pt x="194" y="259"/>
                  <a:pt x="269" y="286"/>
                  <a:pt x="286" y="257"/>
                </a:cubicBezTo>
                <a:cubicBezTo>
                  <a:pt x="304" y="227"/>
                  <a:pt x="258" y="153"/>
                  <a:pt x="184" y="90"/>
                </a:cubicBezTo>
              </a:path>
            </a:pathLst>
          </a:custGeom>
          <a:noFill/>
          <a:ln w="6350" cap="rnd">
            <a:solidFill>
              <a:srgbClr val="3333CC"/>
            </a:solidFill>
            <a:round/>
            <a:headEnd/>
            <a:tailEnd/>
          </a:ln>
        </p:spPr>
        <p:txBody>
          <a:bodyPr/>
          <a:lstStyle/>
          <a:p>
            <a:endParaRPr lang="en-US"/>
          </a:p>
        </p:txBody>
      </p:sp>
      <p:sp>
        <p:nvSpPr>
          <p:cNvPr id="81926" name="Oval 7"/>
          <p:cNvSpPr>
            <a:spLocks noChangeArrowheads="1"/>
          </p:cNvSpPr>
          <p:nvPr/>
        </p:nvSpPr>
        <p:spPr bwMode="auto">
          <a:xfrm>
            <a:off x="4397375" y="4302125"/>
            <a:ext cx="355600" cy="1058863"/>
          </a:xfrm>
          <a:prstGeom prst="ellipse">
            <a:avLst/>
          </a:prstGeom>
          <a:noFill/>
          <a:ln w="6350" cap="rnd">
            <a:solidFill>
              <a:srgbClr val="3333CC"/>
            </a:solidFill>
            <a:round/>
            <a:headEnd/>
            <a:tailEnd/>
          </a:ln>
        </p:spPr>
        <p:txBody>
          <a:bodyPr/>
          <a:lstStyle/>
          <a:p>
            <a:pPr algn="ctr"/>
            <a:endParaRPr lang="en-US" sz="1200"/>
          </a:p>
        </p:txBody>
      </p:sp>
      <p:sp>
        <p:nvSpPr>
          <p:cNvPr id="81927" name="Oval 8"/>
          <p:cNvSpPr>
            <a:spLocks noChangeArrowheads="1"/>
          </p:cNvSpPr>
          <p:nvPr/>
        </p:nvSpPr>
        <p:spPr bwMode="auto">
          <a:xfrm>
            <a:off x="4397375" y="2184400"/>
            <a:ext cx="330200" cy="1058863"/>
          </a:xfrm>
          <a:prstGeom prst="ellipse">
            <a:avLst/>
          </a:prstGeom>
          <a:noFill/>
          <a:ln w="6350" cap="rnd">
            <a:solidFill>
              <a:srgbClr val="3333CC"/>
            </a:solidFill>
            <a:round/>
            <a:headEnd/>
            <a:tailEnd/>
          </a:ln>
        </p:spPr>
        <p:txBody>
          <a:bodyPr/>
          <a:lstStyle/>
          <a:p>
            <a:pPr algn="ctr"/>
            <a:endParaRPr lang="en-US" sz="1200"/>
          </a:p>
        </p:txBody>
      </p:sp>
      <p:sp>
        <p:nvSpPr>
          <p:cNvPr id="81928" name="Freeform 9"/>
          <p:cNvSpPr>
            <a:spLocks/>
          </p:cNvSpPr>
          <p:nvPr/>
        </p:nvSpPr>
        <p:spPr bwMode="auto">
          <a:xfrm rot="645946">
            <a:off x="3128963" y="2935288"/>
            <a:ext cx="1111250" cy="534987"/>
          </a:xfrm>
          <a:custGeom>
            <a:avLst/>
            <a:gdLst>
              <a:gd name="T0" fmla="*/ 2147483647 w 379"/>
              <a:gd name="T1" fmla="*/ 2147483647 h 297"/>
              <a:gd name="T2" fmla="*/ 2147483647 w 379"/>
              <a:gd name="T3" fmla="*/ 2147483647 h 297"/>
              <a:gd name="T4" fmla="*/ 2147483647 w 379"/>
              <a:gd name="T5" fmla="*/ 2147483647 h 297"/>
              <a:gd name="T6" fmla="*/ 2147483647 w 379"/>
              <a:gd name="T7" fmla="*/ 2147483647 h 297"/>
              <a:gd name="T8" fmla="*/ 2147483647 w 379"/>
              <a:gd name="T9" fmla="*/ 2147483647 h 297"/>
              <a:gd name="T10" fmla="*/ 0 60000 65536"/>
              <a:gd name="T11" fmla="*/ 0 60000 65536"/>
              <a:gd name="T12" fmla="*/ 0 60000 65536"/>
              <a:gd name="T13" fmla="*/ 0 60000 65536"/>
              <a:gd name="T14" fmla="*/ 0 60000 65536"/>
              <a:gd name="T15" fmla="*/ 0 w 379"/>
              <a:gd name="T16" fmla="*/ 0 h 297"/>
              <a:gd name="T17" fmla="*/ 379 w 379"/>
              <a:gd name="T18" fmla="*/ 297 h 297"/>
            </a:gdLst>
            <a:ahLst/>
            <a:cxnLst>
              <a:cxn ang="T10">
                <a:pos x="T0" y="T1"/>
              </a:cxn>
              <a:cxn ang="T11">
                <a:pos x="T2" y="T3"/>
              </a:cxn>
              <a:cxn ang="T12">
                <a:pos x="T4" y="T5"/>
              </a:cxn>
              <a:cxn ang="T13">
                <a:pos x="T6" y="T7"/>
              </a:cxn>
              <a:cxn ang="T14">
                <a:pos x="T8" y="T9"/>
              </a:cxn>
            </a:cxnLst>
            <a:rect l="T15" t="T16" r="T17" b="T18"/>
            <a:pathLst>
              <a:path w="379" h="297">
                <a:moveTo>
                  <a:pt x="226" y="64"/>
                </a:moveTo>
                <a:cubicBezTo>
                  <a:pt x="132" y="8"/>
                  <a:pt x="40" y="0"/>
                  <a:pt x="20" y="47"/>
                </a:cubicBezTo>
                <a:cubicBezTo>
                  <a:pt x="0" y="93"/>
                  <a:pt x="60" y="177"/>
                  <a:pt x="154" y="233"/>
                </a:cubicBezTo>
                <a:cubicBezTo>
                  <a:pt x="247" y="289"/>
                  <a:pt x="339" y="297"/>
                  <a:pt x="359" y="250"/>
                </a:cubicBezTo>
                <a:cubicBezTo>
                  <a:pt x="379" y="204"/>
                  <a:pt x="320" y="120"/>
                  <a:pt x="226" y="64"/>
                </a:cubicBezTo>
              </a:path>
            </a:pathLst>
          </a:custGeom>
          <a:noFill/>
          <a:ln w="6350" cap="rnd">
            <a:solidFill>
              <a:srgbClr val="3333CC"/>
            </a:solidFill>
            <a:round/>
            <a:headEnd/>
            <a:tailEnd/>
          </a:ln>
        </p:spPr>
        <p:txBody>
          <a:bodyPr/>
          <a:lstStyle/>
          <a:p>
            <a:endParaRPr lang="en-US"/>
          </a:p>
        </p:txBody>
      </p:sp>
      <p:sp>
        <p:nvSpPr>
          <p:cNvPr id="81929" name="Freeform 10"/>
          <p:cNvSpPr>
            <a:spLocks/>
          </p:cNvSpPr>
          <p:nvPr/>
        </p:nvSpPr>
        <p:spPr bwMode="auto">
          <a:xfrm>
            <a:off x="5068888" y="2789238"/>
            <a:ext cx="895350" cy="757237"/>
          </a:xfrm>
          <a:custGeom>
            <a:avLst/>
            <a:gdLst>
              <a:gd name="T0" fmla="*/ 2147483647 w 369"/>
              <a:gd name="T1" fmla="*/ 2147483647 h 347"/>
              <a:gd name="T2" fmla="*/ 2147483647 w 369"/>
              <a:gd name="T3" fmla="*/ 2147483647 h 347"/>
              <a:gd name="T4" fmla="*/ 2147483647 w 369"/>
              <a:gd name="T5" fmla="*/ 2147483647 h 347"/>
              <a:gd name="T6" fmla="*/ 2147483647 w 369"/>
              <a:gd name="T7" fmla="*/ 2147483647 h 347"/>
              <a:gd name="T8" fmla="*/ 2147483647 w 369"/>
              <a:gd name="T9" fmla="*/ 2147483647 h 347"/>
              <a:gd name="T10" fmla="*/ 0 60000 65536"/>
              <a:gd name="T11" fmla="*/ 0 60000 65536"/>
              <a:gd name="T12" fmla="*/ 0 60000 65536"/>
              <a:gd name="T13" fmla="*/ 0 60000 65536"/>
              <a:gd name="T14" fmla="*/ 0 60000 65536"/>
              <a:gd name="T15" fmla="*/ 0 w 369"/>
              <a:gd name="T16" fmla="*/ 0 h 347"/>
              <a:gd name="T17" fmla="*/ 369 w 369"/>
              <a:gd name="T18" fmla="*/ 347 h 347"/>
            </a:gdLst>
            <a:ahLst/>
            <a:cxnLst>
              <a:cxn ang="T10">
                <a:pos x="T0" y="T1"/>
              </a:cxn>
              <a:cxn ang="T11">
                <a:pos x="T2" y="T3"/>
              </a:cxn>
              <a:cxn ang="T12">
                <a:pos x="T4" y="T5"/>
              </a:cxn>
              <a:cxn ang="T13">
                <a:pos x="T6" y="T7"/>
              </a:cxn>
              <a:cxn ang="T14">
                <a:pos x="T8" y="T9"/>
              </a:cxn>
            </a:cxnLst>
            <a:rect l="T15" t="T16" r="T17" b="T18"/>
            <a:pathLst>
              <a:path w="369" h="347">
                <a:moveTo>
                  <a:pt x="150" y="117"/>
                </a:moveTo>
                <a:cubicBezTo>
                  <a:pt x="58" y="196"/>
                  <a:pt x="0" y="285"/>
                  <a:pt x="19" y="316"/>
                </a:cubicBezTo>
                <a:cubicBezTo>
                  <a:pt x="38" y="347"/>
                  <a:pt x="127" y="309"/>
                  <a:pt x="219" y="230"/>
                </a:cubicBezTo>
                <a:cubicBezTo>
                  <a:pt x="311" y="152"/>
                  <a:pt x="369" y="63"/>
                  <a:pt x="350" y="32"/>
                </a:cubicBezTo>
                <a:cubicBezTo>
                  <a:pt x="331" y="0"/>
                  <a:pt x="241" y="39"/>
                  <a:pt x="150" y="117"/>
                </a:cubicBezTo>
              </a:path>
            </a:pathLst>
          </a:custGeom>
          <a:noFill/>
          <a:ln w="6350" cap="rnd">
            <a:solidFill>
              <a:srgbClr val="3333CC"/>
            </a:solidFill>
            <a:round/>
            <a:headEnd/>
            <a:tailEnd/>
          </a:ln>
        </p:spPr>
        <p:txBody>
          <a:bodyPr/>
          <a:lstStyle/>
          <a:p>
            <a:endParaRPr lang="en-US"/>
          </a:p>
        </p:txBody>
      </p:sp>
      <p:sp>
        <p:nvSpPr>
          <p:cNvPr id="81930" name="Freeform 11"/>
          <p:cNvSpPr>
            <a:spLocks/>
          </p:cNvSpPr>
          <p:nvPr/>
        </p:nvSpPr>
        <p:spPr bwMode="auto">
          <a:xfrm rot="2584396">
            <a:off x="3478213" y="3640138"/>
            <a:ext cx="444500" cy="1285875"/>
          </a:xfrm>
          <a:custGeom>
            <a:avLst/>
            <a:gdLst>
              <a:gd name="T0" fmla="*/ 2147483647 w 391"/>
              <a:gd name="T1" fmla="*/ 2147483647 h 364"/>
              <a:gd name="T2" fmla="*/ 2147483647 w 391"/>
              <a:gd name="T3" fmla="*/ 2147483647 h 364"/>
              <a:gd name="T4" fmla="*/ 2147483647 w 391"/>
              <a:gd name="T5" fmla="*/ 2147483647 h 364"/>
              <a:gd name="T6" fmla="*/ 2147483647 w 391"/>
              <a:gd name="T7" fmla="*/ 2147483647 h 364"/>
              <a:gd name="T8" fmla="*/ 2147483647 w 391"/>
              <a:gd name="T9" fmla="*/ 2147483647 h 364"/>
              <a:gd name="T10" fmla="*/ 0 60000 65536"/>
              <a:gd name="T11" fmla="*/ 0 60000 65536"/>
              <a:gd name="T12" fmla="*/ 0 60000 65536"/>
              <a:gd name="T13" fmla="*/ 0 60000 65536"/>
              <a:gd name="T14" fmla="*/ 0 60000 65536"/>
              <a:gd name="T15" fmla="*/ 0 w 391"/>
              <a:gd name="T16" fmla="*/ 0 h 364"/>
              <a:gd name="T17" fmla="*/ 391 w 391"/>
              <a:gd name="T18" fmla="*/ 364 h 364"/>
            </a:gdLst>
            <a:ahLst/>
            <a:cxnLst>
              <a:cxn ang="T10">
                <a:pos x="T0" y="T1"/>
              </a:cxn>
              <a:cxn ang="T11">
                <a:pos x="T2" y="T3"/>
              </a:cxn>
              <a:cxn ang="T12">
                <a:pos x="T4" y="T5"/>
              </a:cxn>
              <a:cxn ang="T13">
                <a:pos x="T6" y="T7"/>
              </a:cxn>
              <a:cxn ang="T14">
                <a:pos x="T8" y="T9"/>
              </a:cxn>
            </a:cxnLst>
            <a:rect l="T15" t="T16" r="T17" b="T18"/>
            <a:pathLst>
              <a:path w="391" h="364">
                <a:moveTo>
                  <a:pt x="143" y="89"/>
                </a:moveTo>
                <a:cubicBezTo>
                  <a:pt x="51" y="161"/>
                  <a:pt x="0" y="261"/>
                  <a:pt x="28" y="313"/>
                </a:cubicBezTo>
                <a:cubicBezTo>
                  <a:pt x="57" y="364"/>
                  <a:pt x="155" y="348"/>
                  <a:pt x="247" y="275"/>
                </a:cubicBezTo>
                <a:cubicBezTo>
                  <a:pt x="339" y="203"/>
                  <a:pt x="391" y="103"/>
                  <a:pt x="362" y="51"/>
                </a:cubicBezTo>
                <a:cubicBezTo>
                  <a:pt x="333" y="0"/>
                  <a:pt x="235" y="17"/>
                  <a:pt x="143" y="89"/>
                </a:cubicBezTo>
              </a:path>
            </a:pathLst>
          </a:custGeom>
          <a:noFill/>
          <a:ln w="6350" cap="rnd">
            <a:solidFill>
              <a:srgbClr val="3333CC"/>
            </a:solidFill>
            <a:round/>
            <a:headEnd/>
            <a:tailEnd/>
          </a:ln>
        </p:spPr>
        <p:txBody>
          <a:bodyPr/>
          <a:lstStyle/>
          <a:p>
            <a:endParaRPr lang="en-US"/>
          </a:p>
        </p:txBody>
      </p:sp>
      <p:sp>
        <p:nvSpPr>
          <p:cNvPr id="81931" name="AutoShape 12"/>
          <p:cNvSpPr>
            <a:spLocks/>
          </p:cNvSpPr>
          <p:nvPr/>
        </p:nvSpPr>
        <p:spPr bwMode="auto">
          <a:xfrm>
            <a:off x="6710363" y="3319463"/>
            <a:ext cx="2047875" cy="690562"/>
          </a:xfrm>
          <a:prstGeom prst="borderCallout2">
            <a:avLst>
              <a:gd name="adj1" fmla="val 16403"/>
              <a:gd name="adj2" fmla="val -3782"/>
              <a:gd name="adj3" fmla="val 16403"/>
              <a:gd name="adj4" fmla="val -17968"/>
              <a:gd name="adj5" fmla="val 58542"/>
              <a:gd name="adj6" fmla="val -38931"/>
            </a:avLst>
          </a:prstGeom>
          <a:solidFill>
            <a:srgbClr val="FFF199"/>
          </a:solidFill>
          <a:ln w="25400" cmpd="dbl">
            <a:solidFill>
              <a:srgbClr val="FFDD00"/>
            </a:solidFill>
            <a:miter lim="800000"/>
            <a:headEnd/>
            <a:tailEnd/>
          </a:ln>
        </p:spPr>
        <p:txBody>
          <a:bodyPr/>
          <a:lstStyle/>
          <a:p>
            <a:pPr marL="122238" indent="-122238">
              <a:lnSpc>
                <a:spcPct val="110000"/>
              </a:lnSpc>
              <a:buClr>
                <a:srgbClr val="4E84C4"/>
              </a:buClr>
              <a:buFontTx/>
              <a:buChar char="•"/>
            </a:pPr>
            <a:r>
              <a:rPr lang="en-US" sz="1100">
                <a:cs typeface="Arial" pitchFamily="34" charset="0"/>
              </a:rPr>
              <a:t>Configurable</a:t>
            </a:r>
          </a:p>
          <a:p>
            <a:pPr marL="122238" indent="-122238">
              <a:lnSpc>
                <a:spcPct val="110000"/>
              </a:lnSpc>
              <a:buClr>
                <a:srgbClr val="4E84C4"/>
              </a:buClr>
              <a:buFontTx/>
              <a:buChar char="•"/>
            </a:pPr>
            <a:r>
              <a:rPr lang="en-US" sz="1100">
                <a:cs typeface="Arial" pitchFamily="34" charset="0"/>
              </a:rPr>
              <a:t>Customizable</a:t>
            </a:r>
          </a:p>
          <a:p>
            <a:pPr marL="122238" indent="-122238">
              <a:lnSpc>
                <a:spcPct val="110000"/>
              </a:lnSpc>
              <a:buClr>
                <a:srgbClr val="4E84C4"/>
              </a:buClr>
              <a:buFontTx/>
              <a:buChar char="•"/>
            </a:pPr>
            <a:r>
              <a:rPr lang="en-US" sz="1100">
                <a:cs typeface="Arial" pitchFamily="34" charset="0"/>
              </a:rPr>
              <a:t>Strategic Functionality</a:t>
            </a:r>
          </a:p>
        </p:txBody>
      </p:sp>
      <p:sp>
        <p:nvSpPr>
          <p:cNvPr id="81932" name="AutoShape 13"/>
          <p:cNvSpPr>
            <a:spLocks/>
          </p:cNvSpPr>
          <p:nvPr/>
        </p:nvSpPr>
        <p:spPr bwMode="auto">
          <a:xfrm>
            <a:off x="469900" y="724616"/>
            <a:ext cx="2136775" cy="831850"/>
          </a:xfrm>
          <a:prstGeom prst="borderCallout2">
            <a:avLst>
              <a:gd name="adj1" fmla="val 13634"/>
              <a:gd name="adj2" fmla="val 103620"/>
              <a:gd name="adj3" fmla="val 13634"/>
              <a:gd name="adj4" fmla="val 126718"/>
              <a:gd name="adj5" fmla="val 237500"/>
              <a:gd name="adj6" fmla="val 162792"/>
            </a:avLst>
          </a:prstGeom>
          <a:solidFill>
            <a:srgbClr val="FFF199"/>
          </a:solidFill>
          <a:ln w="25400" cmpd="dbl">
            <a:solidFill>
              <a:srgbClr val="FFDD00"/>
            </a:solidFill>
            <a:miter lim="800000"/>
            <a:headEnd/>
            <a:tailEnd/>
          </a:ln>
        </p:spPr>
        <p:txBody>
          <a:bodyPr/>
          <a:lstStyle/>
          <a:p>
            <a:pPr marL="122238" indent="-122238">
              <a:buClr>
                <a:srgbClr val="4E84C4"/>
              </a:buClr>
              <a:buFontTx/>
              <a:buChar char="•"/>
            </a:pPr>
            <a:r>
              <a:rPr lang="en-US" sz="1100">
                <a:cs typeface="Arial" pitchFamily="34" charset="0"/>
              </a:rPr>
              <a:t>Level of compliance to defined processes</a:t>
            </a:r>
          </a:p>
          <a:p>
            <a:pPr marL="122238" indent="-122238">
              <a:buClr>
                <a:srgbClr val="4E84C4"/>
              </a:buClr>
              <a:buFontTx/>
              <a:buChar char="•"/>
            </a:pPr>
            <a:r>
              <a:rPr lang="en-US" sz="1100">
                <a:cs typeface="Arial" pitchFamily="34" charset="0"/>
              </a:rPr>
              <a:t>Flexibility of implementation</a:t>
            </a:r>
          </a:p>
          <a:p>
            <a:pPr marL="122238" indent="-122238">
              <a:buClr>
                <a:srgbClr val="4E84C4"/>
              </a:buClr>
              <a:buFontTx/>
              <a:buChar char="•"/>
            </a:pPr>
            <a:r>
              <a:rPr lang="en-US" sz="1100">
                <a:cs typeface="Arial" pitchFamily="34" charset="0"/>
              </a:rPr>
              <a:t>Future considerations</a:t>
            </a:r>
          </a:p>
        </p:txBody>
      </p:sp>
      <p:sp>
        <p:nvSpPr>
          <p:cNvPr id="81933" name="AutoShape 14"/>
          <p:cNvSpPr>
            <a:spLocks/>
          </p:cNvSpPr>
          <p:nvPr/>
        </p:nvSpPr>
        <p:spPr bwMode="auto">
          <a:xfrm>
            <a:off x="468313" y="3092450"/>
            <a:ext cx="2139950" cy="1409700"/>
          </a:xfrm>
          <a:prstGeom prst="borderCallout2">
            <a:avLst>
              <a:gd name="adj1" fmla="val 8046"/>
              <a:gd name="adj2" fmla="val 103861"/>
              <a:gd name="adj3" fmla="val 8046"/>
              <a:gd name="adj4" fmla="val 117861"/>
              <a:gd name="adj5" fmla="val 47329"/>
              <a:gd name="adj6" fmla="val 127440"/>
            </a:avLst>
          </a:prstGeom>
          <a:solidFill>
            <a:srgbClr val="FFF199"/>
          </a:solidFill>
          <a:ln w="25400" cmpd="dbl" algn="ctr">
            <a:solidFill>
              <a:srgbClr val="FFDD00"/>
            </a:solidFill>
            <a:miter lim="800000"/>
            <a:headEnd/>
            <a:tailEnd/>
          </a:ln>
        </p:spPr>
        <p:txBody>
          <a:bodyPr/>
          <a:lstStyle/>
          <a:p>
            <a:pPr marL="122238" indent="-122238">
              <a:lnSpc>
                <a:spcPct val="110000"/>
              </a:lnSpc>
              <a:buClr>
                <a:srgbClr val="4E84C4"/>
              </a:buClr>
              <a:buFontTx/>
              <a:buChar char="•"/>
            </a:pPr>
            <a:r>
              <a:rPr lang="en-US" sz="1100">
                <a:cs typeface="Arial" pitchFamily="34" charset="0"/>
              </a:rPr>
              <a:t>Job Control</a:t>
            </a:r>
          </a:p>
          <a:p>
            <a:pPr marL="122238" indent="-122238">
              <a:lnSpc>
                <a:spcPct val="110000"/>
              </a:lnSpc>
              <a:buClr>
                <a:srgbClr val="4E84C4"/>
              </a:buClr>
              <a:buFontTx/>
              <a:buChar char="•"/>
            </a:pPr>
            <a:r>
              <a:rPr lang="en-US" sz="1100">
                <a:cs typeface="Arial" pitchFamily="34" charset="0"/>
              </a:rPr>
              <a:t>Application Production Environment</a:t>
            </a:r>
          </a:p>
          <a:p>
            <a:pPr marL="122238" indent="-122238">
              <a:lnSpc>
                <a:spcPct val="110000"/>
              </a:lnSpc>
              <a:buClr>
                <a:srgbClr val="4E84C4"/>
              </a:buClr>
              <a:buFontTx/>
              <a:buChar char="•"/>
            </a:pPr>
            <a:r>
              <a:rPr lang="en-US" sz="1100">
                <a:cs typeface="Arial" pitchFamily="34" charset="0"/>
              </a:rPr>
              <a:t>Release Management</a:t>
            </a:r>
          </a:p>
          <a:p>
            <a:pPr marL="122238" indent="-122238">
              <a:lnSpc>
                <a:spcPct val="110000"/>
              </a:lnSpc>
              <a:buClr>
                <a:srgbClr val="4E84C4"/>
              </a:buClr>
              <a:buFontTx/>
              <a:buChar char="•"/>
            </a:pPr>
            <a:r>
              <a:rPr lang="en-US" sz="1100">
                <a:cs typeface="Arial" pitchFamily="34" charset="0"/>
              </a:rPr>
              <a:t>Configuration Management</a:t>
            </a:r>
          </a:p>
          <a:p>
            <a:pPr marL="122238" indent="-122238">
              <a:lnSpc>
                <a:spcPct val="110000"/>
              </a:lnSpc>
              <a:buClr>
                <a:srgbClr val="4E84C4"/>
              </a:buClr>
              <a:buFontTx/>
              <a:buChar char="•"/>
            </a:pPr>
            <a:r>
              <a:rPr lang="en-US" sz="1100">
                <a:cs typeface="Arial" pitchFamily="34" charset="0"/>
              </a:rPr>
              <a:t>Testing Procedures</a:t>
            </a:r>
          </a:p>
        </p:txBody>
      </p:sp>
      <p:sp>
        <p:nvSpPr>
          <p:cNvPr id="81934" name="AutoShape 15"/>
          <p:cNvSpPr>
            <a:spLocks/>
          </p:cNvSpPr>
          <p:nvPr/>
        </p:nvSpPr>
        <p:spPr bwMode="auto">
          <a:xfrm>
            <a:off x="6411913" y="898525"/>
            <a:ext cx="2362200" cy="1039813"/>
          </a:xfrm>
          <a:prstGeom prst="borderCallout2">
            <a:avLst>
              <a:gd name="adj1" fmla="val 10907"/>
              <a:gd name="adj2" fmla="val -3282"/>
              <a:gd name="adj3" fmla="val 10907"/>
              <a:gd name="adj4" fmla="val -22282"/>
              <a:gd name="adj5" fmla="val 169093"/>
              <a:gd name="adj6" fmla="val -50102"/>
            </a:avLst>
          </a:prstGeom>
          <a:solidFill>
            <a:srgbClr val="FFF199"/>
          </a:solidFill>
          <a:ln w="25400" cmpd="dbl">
            <a:solidFill>
              <a:srgbClr val="FFDD00"/>
            </a:solidFill>
            <a:miter lim="800000"/>
            <a:headEnd/>
            <a:tailEnd/>
          </a:ln>
        </p:spPr>
        <p:txBody>
          <a:bodyPr/>
          <a:lstStyle/>
          <a:p>
            <a:pPr marL="122238" indent="-122238">
              <a:lnSpc>
                <a:spcPct val="110000"/>
              </a:lnSpc>
              <a:buClr>
                <a:srgbClr val="4E84C4"/>
              </a:buClr>
              <a:buFontTx/>
              <a:buChar char="•"/>
            </a:pPr>
            <a:r>
              <a:rPr lang="en-US" sz="1100">
                <a:cs typeface="Arial" pitchFamily="34" charset="0"/>
              </a:rPr>
              <a:t>Single data entry point</a:t>
            </a:r>
          </a:p>
          <a:p>
            <a:pPr marL="122238" indent="-122238">
              <a:lnSpc>
                <a:spcPct val="110000"/>
              </a:lnSpc>
              <a:buClr>
                <a:srgbClr val="4E84C4"/>
              </a:buClr>
              <a:buFontTx/>
              <a:buChar char="•"/>
            </a:pPr>
            <a:r>
              <a:rPr lang="en-US" sz="1100">
                <a:cs typeface="Arial" pitchFamily="34" charset="0"/>
              </a:rPr>
              <a:t>Information in the required format</a:t>
            </a:r>
          </a:p>
          <a:p>
            <a:pPr marL="122238" indent="-122238">
              <a:lnSpc>
                <a:spcPct val="110000"/>
              </a:lnSpc>
              <a:buClr>
                <a:srgbClr val="4E84C4"/>
              </a:buClr>
              <a:buFontTx/>
              <a:buChar char="•"/>
            </a:pPr>
            <a:r>
              <a:rPr lang="en-US" sz="1100">
                <a:cs typeface="Arial" pitchFamily="34" charset="0"/>
              </a:rPr>
              <a:t>Easy Navigation</a:t>
            </a:r>
          </a:p>
          <a:p>
            <a:pPr marL="122238" indent="-122238">
              <a:lnSpc>
                <a:spcPct val="110000"/>
              </a:lnSpc>
              <a:buClr>
                <a:srgbClr val="4E84C4"/>
              </a:buClr>
              <a:buFontTx/>
              <a:buChar char="•"/>
            </a:pPr>
            <a:r>
              <a:rPr lang="en-US" sz="1100">
                <a:cs typeface="Arial" pitchFamily="34" charset="0"/>
              </a:rPr>
              <a:t>Aid control of manual processes</a:t>
            </a:r>
          </a:p>
        </p:txBody>
      </p:sp>
      <p:sp>
        <p:nvSpPr>
          <p:cNvPr id="81935" name="AutoShape 16"/>
          <p:cNvSpPr>
            <a:spLocks/>
          </p:cNvSpPr>
          <p:nvPr/>
        </p:nvSpPr>
        <p:spPr bwMode="auto">
          <a:xfrm>
            <a:off x="6486525" y="5332413"/>
            <a:ext cx="2281238" cy="960437"/>
          </a:xfrm>
          <a:prstGeom prst="borderCallout2">
            <a:avLst>
              <a:gd name="adj1" fmla="val 11824"/>
              <a:gd name="adj2" fmla="val -3398"/>
              <a:gd name="adj3" fmla="val 11824"/>
              <a:gd name="adj4" fmla="val -24843"/>
              <a:gd name="adj5" fmla="val -56157"/>
              <a:gd name="adj6" fmla="val -56546"/>
            </a:avLst>
          </a:prstGeom>
          <a:solidFill>
            <a:srgbClr val="FFF199"/>
          </a:solidFill>
          <a:ln w="25400" cmpd="dbl">
            <a:solidFill>
              <a:srgbClr val="FFDD00"/>
            </a:solidFill>
            <a:miter lim="800000"/>
            <a:headEnd/>
            <a:tailEnd/>
          </a:ln>
        </p:spPr>
        <p:txBody>
          <a:bodyPr/>
          <a:lstStyle/>
          <a:p>
            <a:pPr marL="122238" indent="-122238">
              <a:buClr>
                <a:srgbClr val="4E84C4"/>
              </a:buClr>
              <a:buFontTx/>
              <a:buChar char="•"/>
            </a:pPr>
            <a:r>
              <a:rPr lang="en-US" sz="1100">
                <a:cs typeface="Arial" pitchFamily="34" charset="0"/>
              </a:rPr>
              <a:t>Extensible</a:t>
            </a:r>
          </a:p>
          <a:p>
            <a:pPr marL="122238" indent="-122238">
              <a:buClr>
                <a:srgbClr val="4E84C4"/>
              </a:buClr>
              <a:buFontTx/>
              <a:buChar char="•"/>
            </a:pPr>
            <a:r>
              <a:rPr lang="en-US" sz="1100">
                <a:cs typeface="Arial" pitchFamily="34" charset="0"/>
              </a:rPr>
              <a:t>Scalable</a:t>
            </a:r>
          </a:p>
          <a:p>
            <a:pPr marL="122238" indent="-122238">
              <a:buClr>
                <a:srgbClr val="4E84C4"/>
              </a:buClr>
              <a:buFontTx/>
              <a:buChar char="•"/>
            </a:pPr>
            <a:r>
              <a:rPr lang="en-US" sz="1100">
                <a:cs typeface="Arial" pitchFamily="34" charset="0"/>
              </a:rPr>
              <a:t>Robustness</a:t>
            </a:r>
          </a:p>
          <a:p>
            <a:pPr marL="122238" indent="-122238">
              <a:buClr>
                <a:srgbClr val="4E84C4"/>
              </a:buClr>
              <a:buFontTx/>
              <a:buChar char="•"/>
            </a:pPr>
            <a:r>
              <a:rPr lang="en-US" sz="1100">
                <a:cs typeface="Arial" pitchFamily="34" charset="0"/>
              </a:rPr>
              <a:t>Performance</a:t>
            </a:r>
          </a:p>
          <a:p>
            <a:pPr marL="122238" indent="-122238">
              <a:buClr>
                <a:srgbClr val="4E84C4"/>
              </a:buClr>
              <a:buFontTx/>
              <a:buChar char="•"/>
            </a:pPr>
            <a:r>
              <a:rPr lang="en-US" sz="1100">
                <a:cs typeface="Arial" pitchFamily="34" charset="0"/>
              </a:rPr>
              <a:t>Use of tools and technology</a:t>
            </a:r>
          </a:p>
        </p:txBody>
      </p:sp>
      <p:sp>
        <p:nvSpPr>
          <p:cNvPr id="81936" name="AutoShape 17"/>
          <p:cNvSpPr>
            <a:spLocks/>
          </p:cNvSpPr>
          <p:nvPr/>
        </p:nvSpPr>
        <p:spPr bwMode="auto">
          <a:xfrm>
            <a:off x="463550" y="5767388"/>
            <a:ext cx="2144713" cy="454025"/>
          </a:xfrm>
          <a:prstGeom prst="borderCallout2">
            <a:avLst>
              <a:gd name="adj1" fmla="val 25000"/>
              <a:gd name="adj2" fmla="val 103917"/>
              <a:gd name="adj3" fmla="val 25000"/>
              <a:gd name="adj4" fmla="val 111093"/>
              <a:gd name="adj5" fmla="val -195833"/>
              <a:gd name="adj6" fmla="val 170148"/>
            </a:avLst>
          </a:prstGeom>
          <a:solidFill>
            <a:srgbClr val="FFF199"/>
          </a:solidFill>
          <a:ln w="25400" cmpd="dbl" algn="ctr">
            <a:solidFill>
              <a:srgbClr val="FFDD00"/>
            </a:solidFill>
            <a:miter lim="800000"/>
            <a:headEnd/>
            <a:tailEnd/>
          </a:ln>
        </p:spPr>
        <p:txBody>
          <a:bodyPr/>
          <a:lstStyle/>
          <a:p>
            <a:pPr marL="122238" indent="-122238">
              <a:buClr>
                <a:srgbClr val="4E84C4"/>
              </a:buClr>
              <a:buFontTx/>
              <a:buChar char="•"/>
            </a:pPr>
            <a:r>
              <a:rPr lang="en-US" sz="1100">
                <a:cs typeface="Arial" pitchFamily="34" charset="0"/>
              </a:rPr>
              <a:t>Enhancement cost</a:t>
            </a:r>
          </a:p>
          <a:p>
            <a:pPr marL="122238" indent="-122238">
              <a:buClr>
                <a:srgbClr val="4E84C4"/>
              </a:buClr>
              <a:buFontTx/>
              <a:buChar char="•"/>
            </a:pPr>
            <a:r>
              <a:rPr lang="en-US" sz="1100">
                <a:cs typeface="Arial" pitchFamily="34" charset="0"/>
              </a:rPr>
              <a:t>Support cost</a:t>
            </a:r>
          </a:p>
        </p:txBody>
      </p:sp>
      <p:sp>
        <p:nvSpPr>
          <p:cNvPr id="81937" name="AutoShape 20"/>
          <p:cNvSpPr>
            <a:spLocks noChangeArrowheads="1"/>
          </p:cNvSpPr>
          <p:nvPr/>
        </p:nvSpPr>
        <p:spPr bwMode="auto">
          <a:xfrm>
            <a:off x="457200" y="1693863"/>
            <a:ext cx="3187700" cy="1298575"/>
          </a:xfrm>
          <a:prstGeom prst="cloudCallout">
            <a:avLst>
              <a:gd name="adj1" fmla="val 65190"/>
              <a:gd name="adj2" fmla="val 59366"/>
            </a:avLst>
          </a:prstGeom>
          <a:solidFill>
            <a:srgbClr val="4E84C4"/>
          </a:solidFill>
          <a:ln w="12700">
            <a:solidFill>
              <a:srgbClr val="969696"/>
            </a:solidFill>
            <a:round/>
            <a:headEnd/>
            <a:tailEnd/>
          </a:ln>
        </p:spPr>
        <p:txBody>
          <a:bodyPr/>
          <a:lstStyle/>
          <a:p>
            <a:pPr algn="ctr"/>
            <a:r>
              <a:rPr lang="en-US" sz="900" b="1">
                <a:solidFill>
                  <a:schemeClr val="bg1"/>
                </a:solidFill>
              </a:rPr>
              <a:t>TCS’s BETACO</a:t>
            </a:r>
            <a:r>
              <a:rPr lang="en-US" sz="900" b="1" baseline="30000">
                <a:solidFill>
                  <a:schemeClr val="bg1"/>
                </a:solidFill>
              </a:rPr>
              <a:t>TM</a:t>
            </a:r>
            <a:r>
              <a:rPr lang="en-US" sz="900" b="1">
                <a:solidFill>
                  <a:schemeClr val="bg1"/>
                </a:solidFill>
              </a:rPr>
              <a:t> framework is a consulting tool used for evaluation purposes such as Architecture Analysis and product selection in conjunction with the Product Capability  Matrix.</a:t>
            </a:r>
          </a:p>
        </p:txBody>
      </p:sp>
      <p:sp>
        <p:nvSpPr>
          <p:cNvPr id="18"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68</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563" y="153474"/>
            <a:ext cx="8153400" cy="448521"/>
          </a:xfrm>
        </p:spPr>
        <p:txBody>
          <a:bodyPr>
            <a:noAutofit/>
          </a:bodyPr>
          <a:lstStyle/>
          <a:p>
            <a:r>
              <a:rPr lang="en-US" sz="2600" dirty="0" smtClean="0"/>
              <a:t>Business Intelligence Framework for Telcos - tBIDS</a:t>
            </a:r>
            <a:r>
              <a:rPr lang="en-US" sz="2600" baseline="30000" dirty="0" smtClean="0"/>
              <a:t>TM</a:t>
            </a:r>
            <a:endParaRPr lang="en-US" sz="2600" dirty="0"/>
          </a:p>
        </p:txBody>
      </p:sp>
      <p:pic>
        <p:nvPicPr>
          <p:cNvPr id="5" name="Picture 3"/>
          <p:cNvPicPr>
            <a:picLocks noChangeAspect="1" noChangeArrowheads="1"/>
          </p:cNvPicPr>
          <p:nvPr/>
        </p:nvPicPr>
        <p:blipFill>
          <a:blip r:embed="rId2" cstate="print"/>
          <a:srcRect/>
          <a:stretch>
            <a:fillRect/>
          </a:stretch>
        </p:blipFill>
        <p:spPr bwMode="auto">
          <a:xfrm>
            <a:off x="514350" y="762000"/>
            <a:ext cx="8172450" cy="3305175"/>
          </a:xfrm>
          <a:prstGeom prst="rect">
            <a:avLst/>
          </a:prstGeom>
          <a:noFill/>
          <a:ln w="9525">
            <a:solidFill>
              <a:schemeClr val="tx1"/>
            </a:solidFill>
            <a:miter lim="800000"/>
            <a:headEnd/>
            <a:tailEnd/>
          </a:ln>
        </p:spPr>
      </p:pic>
      <p:sp>
        <p:nvSpPr>
          <p:cNvPr id="6" name="TextBox 5"/>
          <p:cNvSpPr txBox="1"/>
          <p:nvPr/>
        </p:nvSpPr>
        <p:spPr>
          <a:xfrm>
            <a:off x="573087" y="4039026"/>
            <a:ext cx="8080375" cy="2078038"/>
          </a:xfrm>
          <a:prstGeom prst="rect">
            <a:avLst/>
          </a:prstGeom>
          <a:solidFill>
            <a:schemeClr val="bg1">
              <a:lumMod val="85000"/>
            </a:schemeClr>
          </a:solidFill>
        </p:spPr>
        <p:txBody>
          <a:bodyPr>
            <a:spAutoFit/>
          </a:bodyPr>
          <a:lstStyle/>
          <a:p>
            <a:pPr marL="120650" indent="-120650" algn="ctr">
              <a:spcBef>
                <a:spcPts val="900"/>
              </a:spcBef>
              <a:defRPr/>
            </a:pPr>
            <a:r>
              <a:rPr lang="en-US" sz="1200" b="1" dirty="0">
                <a:solidFill>
                  <a:schemeClr val="tx1">
                    <a:lumMod val="85000"/>
                    <a:lumOff val="15000"/>
                  </a:schemeClr>
                </a:solidFill>
                <a:latin typeface="Arial" charset="0"/>
                <a:cs typeface="Arial" charset="0"/>
              </a:rPr>
              <a:t>What does it offer to the customers?</a:t>
            </a:r>
          </a:p>
          <a:p>
            <a:pPr marL="120650" indent="-120650">
              <a:spcBef>
                <a:spcPts val="900"/>
              </a:spcBef>
              <a:buFont typeface="Arial" pitchFamily="34" charset="0"/>
              <a:buChar char="•"/>
              <a:defRPr/>
            </a:pPr>
            <a:r>
              <a:rPr lang="en-US" sz="1200" dirty="0">
                <a:solidFill>
                  <a:schemeClr val="tx1">
                    <a:lumMod val="85000"/>
                    <a:lumOff val="15000"/>
                  </a:schemeClr>
                </a:solidFill>
                <a:latin typeface="Arial" charset="0"/>
                <a:cs typeface="Arial" charset="0"/>
              </a:rPr>
              <a:t>Focused on addressing point solutions for telecom domain</a:t>
            </a:r>
          </a:p>
          <a:p>
            <a:pPr marL="120650" indent="-120650">
              <a:spcBef>
                <a:spcPts val="900"/>
              </a:spcBef>
              <a:buFont typeface="Arial" pitchFamily="34" charset="0"/>
              <a:buChar char="•"/>
              <a:defRPr/>
            </a:pPr>
            <a:r>
              <a:rPr lang="en-US" sz="1200" dirty="0">
                <a:solidFill>
                  <a:schemeClr val="tx1">
                    <a:lumMod val="85000"/>
                    <a:lumOff val="15000"/>
                  </a:schemeClr>
                </a:solidFill>
                <a:latin typeface="Arial" charset="0"/>
                <a:cs typeface="Arial" charset="0"/>
              </a:rPr>
              <a:t>A well defined methodology for domain specific solutions</a:t>
            </a:r>
          </a:p>
          <a:p>
            <a:pPr marL="120650" indent="-120650">
              <a:spcBef>
                <a:spcPts val="900"/>
              </a:spcBef>
              <a:buFont typeface="Arial" pitchFamily="34" charset="0"/>
              <a:buChar char="•"/>
              <a:defRPr/>
            </a:pPr>
            <a:r>
              <a:rPr lang="en-US" sz="1200" dirty="0">
                <a:solidFill>
                  <a:schemeClr val="tx1">
                    <a:lumMod val="85000"/>
                    <a:lumOff val="15000"/>
                  </a:schemeClr>
                </a:solidFill>
                <a:latin typeface="Arial" charset="0"/>
                <a:cs typeface="Arial" charset="0"/>
              </a:rPr>
              <a:t>Data Model for Domain solutions- Based on tBIDS</a:t>
            </a:r>
          </a:p>
          <a:p>
            <a:pPr marL="120650" indent="-120650">
              <a:spcBef>
                <a:spcPts val="900"/>
              </a:spcBef>
              <a:buFont typeface="Arial" pitchFamily="34" charset="0"/>
              <a:buChar char="•"/>
              <a:defRPr/>
            </a:pPr>
            <a:r>
              <a:rPr lang="en-US" sz="1200" dirty="0">
                <a:solidFill>
                  <a:schemeClr val="tx1">
                    <a:lumMod val="85000"/>
                    <a:lumOff val="15000"/>
                  </a:schemeClr>
                </a:solidFill>
                <a:latin typeface="Arial" charset="0"/>
                <a:cs typeface="Arial" charset="0"/>
              </a:rPr>
              <a:t>Key performance indicators for the solution areas</a:t>
            </a:r>
          </a:p>
          <a:p>
            <a:pPr marL="120650" indent="-120650">
              <a:spcBef>
                <a:spcPts val="900"/>
              </a:spcBef>
              <a:buFont typeface="Arial" pitchFamily="34" charset="0"/>
              <a:buChar char="•"/>
              <a:defRPr/>
            </a:pPr>
            <a:r>
              <a:rPr lang="en-US" sz="1200" dirty="0">
                <a:solidFill>
                  <a:schemeClr val="tx1">
                    <a:lumMod val="85000"/>
                    <a:lumOff val="15000"/>
                  </a:schemeClr>
                </a:solidFill>
                <a:latin typeface="Arial" charset="0"/>
                <a:cs typeface="Arial" charset="0"/>
              </a:rPr>
              <a:t>Templates for analytics and reporting</a:t>
            </a:r>
          </a:p>
          <a:p>
            <a:pPr marL="120650" indent="-120650">
              <a:spcBef>
                <a:spcPts val="900"/>
              </a:spcBef>
              <a:buFont typeface="Arial" pitchFamily="34" charset="0"/>
              <a:buChar char="•"/>
              <a:defRPr/>
            </a:pPr>
            <a:r>
              <a:rPr lang="en-US" sz="1200" dirty="0">
                <a:solidFill>
                  <a:schemeClr val="tx1">
                    <a:lumMod val="85000"/>
                    <a:lumOff val="15000"/>
                  </a:schemeClr>
                </a:solidFill>
                <a:latin typeface="Arial" charset="0"/>
                <a:cs typeface="Arial" charset="0"/>
              </a:rPr>
              <a:t>Prototypes for visual experience for our customers</a:t>
            </a:r>
          </a:p>
        </p:txBody>
      </p:sp>
      <p:sp>
        <p:nvSpPr>
          <p:cNvPr id="8"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69</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VendorOffering-A.jpg"/>
          <p:cNvPicPr>
            <a:picLocks noChangeAspect="1"/>
          </p:cNvPicPr>
          <p:nvPr/>
        </p:nvPicPr>
        <p:blipFill>
          <a:blip r:embed="rId2" cstate="print"/>
          <a:stretch>
            <a:fillRect/>
          </a:stretch>
        </p:blipFill>
        <p:spPr>
          <a:xfrm>
            <a:off x="304800" y="838200"/>
            <a:ext cx="8458200" cy="5105400"/>
          </a:xfrm>
          <a:prstGeom prst="rect">
            <a:avLst/>
          </a:prstGeom>
        </p:spPr>
      </p:pic>
      <p:sp>
        <p:nvSpPr>
          <p:cNvPr id="6" name="Title 1"/>
          <p:cNvSpPr>
            <a:spLocks noGrp="1"/>
          </p:cNvSpPr>
          <p:nvPr>
            <p:ph type="title"/>
          </p:nvPr>
        </p:nvSpPr>
        <p:spPr>
          <a:xfrm>
            <a:off x="1280160" y="67056"/>
            <a:ext cx="7467600" cy="563562"/>
          </a:xfrm>
        </p:spPr>
        <p:txBody>
          <a:bodyPr>
            <a:normAutofit/>
          </a:bodyPr>
          <a:lstStyle/>
          <a:p>
            <a:r>
              <a:t>Product Engineering offering for EV’s</a:t>
            </a:r>
            <a:endParaRP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3"/>
          <p:cNvSpPr>
            <a:spLocks noGrp="1"/>
          </p:cNvSpPr>
          <p:nvPr>
            <p:ph type="sldNum" sz="quarter" idx="10"/>
          </p:nvPr>
        </p:nvSpPr>
        <p:spPr>
          <a:noFill/>
        </p:spPr>
        <p:txBody>
          <a:bodyPr/>
          <a:lstStyle/>
          <a:p>
            <a:r>
              <a:rPr lang="en-US" smtClean="0">
                <a:latin typeface="Arial" pitchFamily="34" charset="0"/>
              </a:rPr>
              <a:t>- </a:t>
            </a:r>
            <a:fld id="{FBD732AC-EF1E-4F08-8B4C-FC47766C623B}" type="slidenum">
              <a:rPr lang="en-US" smtClean="0">
                <a:latin typeface="Arial" pitchFamily="34" charset="0"/>
              </a:rPr>
              <a:pPr/>
              <a:t>70</a:t>
            </a:fld>
            <a:r>
              <a:rPr lang="en-US" smtClean="0">
                <a:latin typeface="Arial" pitchFamily="34" charset="0"/>
              </a:rPr>
              <a:t> -</a:t>
            </a:r>
          </a:p>
        </p:txBody>
      </p:sp>
      <p:sp>
        <p:nvSpPr>
          <p:cNvPr id="6" name="AutoShape 16"/>
          <p:cNvSpPr>
            <a:spLocks noChangeArrowheads="1"/>
          </p:cNvSpPr>
          <p:nvPr/>
        </p:nvSpPr>
        <p:spPr bwMode="auto">
          <a:xfrm rot="5400000">
            <a:off x="1249363" y="1936750"/>
            <a:ext cx="1631950" cy="1558925"/>
          </a:xfrm>
          <a:prstGeom prst="hexagon">
            <a:avLst>
              <a:gd name="adj" fmla="val 26171"/>
              <a:gd name="vf" fmla="val 115470"/>
            </a:avLst>
          </a:prstGeom>
          <a:solidFill>
            <a:srgbClr val="F1EFED"/>
          </a:solidFill>
          <a:ln w="12700" cap="sq">
            <a:noFill/>
            <a:miter lim="800000"/>
            <a:headEnd type="none" w="sm" len="sm"/>
            <a:tailEnd type="none" w="sm" len="sm"/>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spcBef>
                <a:spcPct val="50000"/>
              </a:spcBef>
              <a:defRPr/>
            </a:pPr>
            <a:endParaRPr lang="en-GB" sz="2000" dirty="0">
              <a:latin typeface="Myriad Roman" pitchFamily="34" charset="0"/>
            </a:endParaRPr>
          </a:p>
        </p:txBody>
      </p:sp>
      <p:sp>
        <p:nvSpPr>
          <p:cNvPr id="7" name="AutoShape 17"/>
          <p:cNvSpPr>
            <a:spLocks noChangeArrowheads="1"/>
          </p:cNvSpPr>
          <p:nvPr/>
        </p:nvSpPr>
        <p:spPr bwMode="auto">
          <a:xfrm rot="5400000">
            <a:off x="2066132" y="653256"/>
            <a:ext cx="1631950" cy="1557337"/>
          </a:xfrm>
          <a:prstGeom prst="hexagon">
            <a:avLst>
              <a:gd name="adj" fmla="val 26198"/>
              <a:gd name="vf" fmla="val 115470"/>
            </a:avLst>
          </a:prstGeom>
          <a:solidFill>
            <a:srgbClr val="F1EFED"/>
          </a:solidFill>
          <a:ln w="12700" cap="sq">
            <a:noFill/>
            <a:miter lim="800000"/>
            <a:headEnd type="none" w="sm" len="sm"/>
            <a:tailEnd type="none" w="sm" len="sm"/>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spcBef>
                <a:spcPct val="50000"/>
              </a:spcBef>
              <a:defRPr/>
            </a:pPr>
            <a:endParaRPr lang="en-GB" sz="2000" dirty="0">
              <a:solidFill>
                <a:srgbClr val="666699"/>
              </a:solidFill>
              <a:latin typeface="Myriad Roman" pitchFamily="34" charset="0"/>
            </a:endParaRPr>
          </a:p>
        </p:txBody>
      </p:sp>
      <p:sp>
        <p:nvSpPr>
          <p:cNvPr id="8" name="AutoShape 18"/>
          <p:cNvSpPr>
            <a:spLocks noChangeArrowheads="1"/>
          </p:cNvSpPr>
          <p:nvPr/>
        </p:nvSpPr>
        <p:spPr bwMode="auto">
          <a:xfrm rot="5400000">
            <a:off x="3693319" y="658019"/>
            <a:ext cx="1644650" cy="1560512"/>
          </a:xfrm>
          <a:prstGeom prst="hexagon">
            <a:avLst>
              <a:gd name="adj" fmla="val 26348"/>
              <a:gd name="vf" fmla="val 115470"/>
            </a:avLst>
          </a:prstGeom>
          <a:solidFill>
            <a:srgbClr val="F1EFED"/>
          </a:solidFill>
          <a:ln w="12700" cap="sq">
            <a:noFill/>
            <a:miter lim="800000"/>
            <a:headEnd type="none" w="sm" len="sm"/>
            <a:tailEnd type="none" w="sm" len="sm"/>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spcBef>
                <a:spcPct val="50000"/>
              </a:spcBef>
              <a:defRPr/>
            </a:pPr>
            <a:endParaRPr lang="en-GB" sz="2000" dirty="0">
              <a:solidFill>
                <a:srgbClr val="666699"/>
              </a:solidFill>
              <a:latin typeface="Myriad Roman" pitchFamily="34" charset="0"/>
            </a:endParaRPr>
          </a:p>
        </p:txBody>
      </p:sp>
      <p:sp>
        <p:nvSpPr>
          <p:cNvPr id="9" name="AutoShape 19"/>
          <p:cNvSpPr>
            <a:spLocks noChangeArrowheads="1"/>
          </p:cNvSpPr>
          <p:nvPr/>
        </p:nvSpPr>
        <p:spPr bwMode="auto">
          <a:xfrm rot="5400000">
            <a:off x="5333207" y="651668"/>
            <a:ext cx="1631950" cy="1560513"/>
          </a:xfrm>
          <a:prstGeom prst="hexagon">
            <a:avLst>
              <a:gd name="adj" fmla="val 26144"/>
              <a:gd name="vf" fmla="val 115470"/>
            </a:avLst>
          </a:prstGeom>
          <a:solidFill>
            <a:srgbClr val="F1EFED"/>
          </a:solidFill>
          <a:ln w="12700" cap="sq">
            <a:noFill/>
            <a:miter lim="800000"/>
            <a:headEnd type="none" w="sm" len="sm"/>
            <a:tailEnd type="none" w="sm" len="sm"/>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spcBef>
                <a:spcPct val="50000"/>
              </a:spcBef>
              <a:defRPr/>
            </a:pPr>
            <a:endParaRPr lang="en-GB" sz="2000" dirty="0">
              <a:solidFill>
                <a:srgbClr val="666699"/>
              </a:solidFill>
              <a:latin typeface="Myriad Roman" pitchFamily="34" charset="0"/>
            </a:endParaRPr>
          </a:p>
        </p:txBody>
      </p:sp>
      <p:sp>
        <p:nvSpPr>
          <p:cNvPr id="10" name="AutoShape 20"/>
          <p:cNvSpPr>
            <a:spLocks noChangeArrowheads="1"/>
          </p:cNvSpPr>
          <p:nvPr/>
        </p:nvSpPr>
        <p:spPr bwMode="auto">
          <a:xfrm rot="5400000">
            <a:off x="2882901" y="1936750"/>
            <a:ext cx="1631950" cy="1558925"/>
          </a:xfrm>
          <a:prstGeom prst="hexagon">
            <a:avLst>
              <a:gd name="adj" fmla="val 26171"/>
              <a:gd name="vf" fmla="val 115470"/>
            </a:avLst>
          </a:prstGeom>
          <a:solidFill>
            <a:srgbClr val="F1EFED"/>
          </a:solidFill>
          <a:ln w="12700" cap="sq">
            <a:noFill/>
            <a:miter lim="800000"/>
            <a:headEnd type="none" w="sm" len="sm"/>
            <a:tailEnd type="none" w="sm" len="sm"/>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spcBef>
                <a:spcPct val="50000"/>
              </a:spcBef>
              <a:defRPr/>
            </a:pPr>
            <a:endParaRPr lang="en-GB" sz="2000" dirty="0">
              <a:latin typeface="Myriad Roman" pitchFamily="34" charset="0"/>
            </a:endParaRPr>
          </a:p>
        </p:txBody>
      </p:sp>
      <p:sp>
        <p:nvSpPr>
          <p:cNvPr id="11" name="AutoShape 21"/>
          <p:cNvSpPr>
            <a:spLocks noChangeArrowheads="1"/>
          </p:cNvSpPr>
          <p:nvPr/>
        </p:nvSpPr>
        <p:spPr bwMode="auto">
          <a:xfrm rot="5400000">
            <a:off x="2066132" y="3202781"/>
            <a:ext cx="1631950" cy="1557337"/>
          </a:xfrm>
          <a:prstGeom prst="hexagon">
            <a:avLst>
              <a:gd name="adj" fmla="val 26198"/>
              <a:gd name="vf" fmla="val 115470"/>
            </a:avLst>
          </a:prstGeom>
          <a:solidFill>
            <a:srgbClr val="F1EFED"/>
          </a:solidFill>
          <a:ln w="12700" cap="sq">
            <a:noFill/>
            <a:miter lim="800000"/>
            <a:headEnd type="none" w="sm" len="sm"/>
            <a:tailEnd type="none" w="sm" len="sm"/>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spcBef>
                <a:spcPct val="50000"/>
              </a:spcBef>
              <a:defRPr/>
            </a:pPr>
            <a:endParaRPr lang="en-GB" sz="2000" dirty="0">
              <a:latin typeface="Myriad Roman" pitchFamily="34" charset="0"/>
            </a:endParaRPr>
          </a:p>
        </p:txBody>
      </p:sp>
      <p:sp>
        <p:nvSpPr>
          <p:cNvPr id="12" name="AutoShape 22"/>
          <p:cNvSpPr>
            <a:spLocks noChangeArrowheads="1"/>
          </p:cNvSpPr>
          <p:nvPr/>
        </p:nvSpPr>
        <p:spPr bwMode="auto">
          <a:xfrm rot="5400000">
            <a:off x="4517232" y="1935956"/>
            <a:ext cx="1631950" cy="1560513"/>
          </a:xfrm>
          <a:prstGeom prst="hexagon">
            <a:avLst>
              <a:gd name="adj" fmla="val 26144"/>
              <a:gd name="vf" fmla="val 115470"/>
            </a:avLst>
          </a:prstGeom>
          <a:solidFill>
            <a:srgbClr val="F1EFED"/>
          </a:solidFill>
          <a:ln w="12700" cap="sq">
            <a:noFill/>
            <a:miter lim="800000"/>
            <a:headEnd type="none" w="sm" len="sm"/>
            <a:tailEnd type="none" w="sm" len="sm"/>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spcBef>
                <a:spcPct val="50000"/>
              </a:spcBef>
              <a:defRPr/>
            </a:pPr>
            <a:endParaRPr lang="en-GB" sz="2000" dirty="0">
              <a:latin typeface="Myriad Roman" pitchFamily="34" charset="0"/>
            </a:endParaRPr>
          </a:p>
        </p:txBody>
      </p:sp>
      <p:sp>
        <p:nvSpPr>
          <p:cNvPr id="13" name="AutoShape 23"/>
          <p:cNvSpPr>
            <a:spLocks noChangeArrowheads="1"/>
          </p:cNvSpPr>
          <p:nvPr/>
        </p:nvSpPr>
        <p:spPr bwMode="auto">
          <a:xfrm rot="5400000">
            <a:off x="6149182" y="1935956"/>
            <a:ext cx="1631950" cy="1560513"/>
          </a:xfrm>
          <a:prstGeom prst="hexagon">
            <a:avLst>
              <a:gd name="adj" fmla="val 26144"/>
              <a:gd name="vf" fmla="val 115470"/>
            </a:avLst>
          </a:prstGeom>
          <a:solidFill>
            <a:srgbClr val="F1EFED"/>
          </a:solidFill>
          <a:ln w="12700" cap="sq">
            <a:noFill/>
            <a:miter lim="800000"/>
            <a:headEnd type="none" w="sm" len="sm"/>
            <a:tailEnd type="none" w="sm" len="sm"/>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spcBef>
                <a:spcPct val="50000"/>
              </a:spcBef>
              <a:defRPr/>
            </a:pPr>
            <a:endParaRPr lang="en-GB" sz="2000" dirty="0">
              <a:latin typeface="Myriad Roman" pitchFamily="34" charset="0"/>
            </a:endParaRPr>
          </a:p>
        </p:txBody>
      </p:sp>
      <p:sp>
        <p:nvSpPr>
          <p:cNvPr id="14" name="AutoShape 24"/>
          <p:cNvSpPr>
            <a:spLocks noChangeArrowheads="1"/>
          </p:cNvSpPr>
          <p:nvPr/>
        </p:nvSpPr>
        <p:spPr bwMode="auto">
          <a:xfrm rot="5400000">
            <a:off x="5333207" y="3201193"/>
            <a:ext cx="1631950" cy="1560513"/>
          </a:xfrm>
          <a:prstGeom prst="hexagon">
            <a:avLst>
              <a:gd name="adj" fmla="val 26144"/>
              <a:gd name="vf" fmla="val 115470"/>
            </a:avLst>
          </a:prstGeom>
          <a:solidFill>
            <a:srgbClr val="F1EFED"/>
          </a:solidFill>
          <a:ln w="12700" cap="sq">
            <a:noFill/>
            <a:miter lim="800000"/>
            <a:headEnd type="none" w="sm" len="sm"/>
            <a:tailEnd type="none" w="sm" len="sm"/>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spcBef>
                <a:spcPct val="50000"/>
              </a:spcBef>
              <a:defRPr/>
            </a:pPr>
            <a:endParaRPr lang="en-GB" sz="2000" dirty="0">
              <a:latin typeface="Myriad Roman" pitchFamily="34" charset="0"/>
            </a:endParaRPr>
          </a:p>
        </p:txBody>
      </p:sp>
      <p:sp>
        <p:nvSpPr>
          <p:cNvPr id="15" name="AutoShape 25"/>
          <p:cNvSpPr>
            <a:spLocks noChangeArrowheads="1"/>
          </p:cNvSpPr>
          <p:nvPr/>
        </p:nvSpPr>
        <p:spPr bwMode="auto">
          <a:xfrm rot="5400000">
            <a:off x="3699669" y="3201194"/>
            <a:ext cx="1631950" cy="1560512"/>
          </a:xfrm>
          <a:prstGeom prst="hexagon">
            <a:avLst>
              <a:gd name="adj" fmla="val 26144"/>
              <a:gd name="vf" fmla="val 115470"/>
            </a:avLst>
          </a:prstGeom>
          <a:solidFill>
            <a:srgbClr val="F1EFED"/>
          </a:solidFill>
          <a:ln w="12700" cap="sq">
            <a:noFill/>
            <a:miter lim="800000"/>
            <a:headEnd type="none" w="sm" len="sm"/>
            <a:tailEnd type="none" w="sm" len="sm"/>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spcBef>
                <a:spcPct val="50000"/>
              </a:spcBef>
              <a:defRPr/>
            </a:pPr>
            <a:endParaRPr lang="en-GB" sz="2000" dirty="0">
              <a:latin typeface="Myriad Roman" pitchFamily="34" charset="0"/>
            </a:endParaRPr>
          </a:p>
        </p:txBody>
      </p:sp>
      <p:sp>
        <p:nvSpPr>
          <p:cNvPr id="16" name="AutoShape 28"/>
          <p:cNvSpPr>
            <a:spLocks noChangeArrowheads="1"/>
          </p:cNvSpPr>
          <p:nvPr/>
        </p:nvSpPr>
        <p:spPr bwMode="auto">
          <a:xfrm rot="5400000">
            <a:off x="433388" y="652462"/>
            <a:ext cx="1631950" cy="1558925"/>
          </a:xfrm>
          <a:prstGeom prst="hexagon">
            <a:avLst>
              <a:gd name="adj" fmla="val 26171"/>
              <a:gd name="vf" fmla="val 115470"/>
            </a:avLst>
          </a:prstGeom>
          <a:solidFill>
            <a:srgbClr val="F1EFED"/>
          </a:solidFill>
          <a:ln w="12700" cap="sq">
            <a:noFill/>
            <a:miter lim="800000"/>
            <a:headEnd type="none" w="sm" len="sm"/>
            <a:tailEnd type="none" w="sm" len="sm"/>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spcBef>
                <a:spcPct val="50000"/>
              </a:spcBef>
              <a:defRPr/>
            </a:pPr>
            <a:endParaRPr lang="en-GB" sz="2000" dirty="0">
              <a:solidFill>
                <a:srgbClr val="666699"/>
              </a:solidFill>
              <a:latin typeface="Myriad Roman" pitchFamily="34" charset="0"/>
            </a:endParaRPr>
          </a:p>
        </p:txBody>
      </p:sp>
      <p:sp>
        <p:nvSpPr>
          <p:cNvPr id="17" name="AutoShape 29"/>
          <p:cNvSpPr>
            <a:spLocks noChangeArrowheads="1"/>
          </p:cNvSpPr>
          <p:nvPr/>
        </p:nvSpPr>
        <p:spPr bwMode="auto">
          <a:xfrm rot="5400000">
            <a:off x="433388" y="3201987"/>
            <a:ext cx="1631950" cy="1558925"/>
          </a:xfrm>
          <a:prstGeom prst="hexagon">
            <a:avLst>
              <a:gd name="adj" fmla="val 26171"/>
              <a:gd name="vf" fmla="val 115470"/>
            </a:avLst>
          </a:prstGeom>
          <a:solidFill>
            <a:srgbClr val="F1EFED"/>
          </a:solidFill>
          <a:ln w="12700" cap="sq">
            <a:noFill/>
            <a:miter lim="800000"/>
            <a:headEnd type="none" w="sm" len="sm"/>
            <a:tailEnd type="none" w="sm" len="sm"/>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spcBef>
                <a:spcPct val="50000"/>
              </a:spcBef>
              <a:defRPr/>
            </a:pPr>
            <a:endParaRPr lang="en-GB" sz="2000" dirty="0">
              <a:latin typeface="Myriad Roman" pitchFamily="34" charset="0"/>
            </a:endParaRPr>
          </a:p>
        </p:txBody>
      </p:sp>
      <p:sp>
        <p:nvSpPr>
          <p:cNvPr id="18" name="AutoShape 31"/>
          <p:cNvSpPr>
            <a:spLocks noChangeArrowheads="1"/>
          </p:cNvSpPr>
          <p:nvPr/>
        </p:nvSpPr>
        <p:spPr bwMode="auto">
          <a:xfrm rot="5400000">
            <a:off x="6967538" y="652462"/>
            <a:ext cx="1631950" cy="1558925"/>
          </a:xfrm>
          <a:prstGeom prst="hexagon">
            <a:avLst>
              <a:gd name="adj" fmla="val 26171"/>
              <a:gd name="vf" fmla="val 115470"/>
            </a:avLst>
          </a:prstGeom>
          <a:solidFill>
            <a:srgbClr val="F1EFED"/>
          </a:solidFill>
          <a:ln w="12700" cap="sq">
            <a:noFill/>
            <a:miter lim="800000"/>
            <a:headEnd type="none" w="sm" len="sm"/>
            <a:tailEnd type="none" w="sm" len="sm"/>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spcBef>
                <a:spcPct val="50000"/>
              </a:spcBef>
              <a:defRPr/>
            </a:pPr>
            <a:endParaRPr lang="en-GB" sz="2000" dirty="0">
              <a:solidFill>
                <a:srgbClr val="666699"/>
              </a:solidFill>
              <a:latin typeface="Myriad Roman" pitchFamily="34" charset="0"/>
            </a:endParaRPr>
          </a:p>
        </p:txBody>
      </p:sp>
      <p:sp>
        <p:nvSpPr>
          <p:cNvPr id="19" name="AutoShape 32"/>
          <p:cNvSpPr>
            <a:spLocks noChangeArrowheads="1"/>
          </p:cNvSpPr>
          <p:nvPr/>
        </p:nvSpPr>
        <p:spPr bwMode="auto">
          <a:xfrm rot="5400000">
            <a:off x="6967538" y="3201987"/>
            <a:ext cx="1631950" cy="1558925"/>
          </a:xfrm>
          <a:prstGeom prst="hexagon">
            <a:avLst>
              <a:gd name="adj" fmla="val 26171"/>
              <a:gd name="vf" fmla="val 115470"/>
            </a:avLst>
          </a:prstGeom>
          <a:solidFill>
            <a:srgbClr val="F1EFED"/>
          </a:solidFill>
          <a:ln w="12700" cap="sq">
            <a:noFill/>
            <a:miter lim="800000"/>
            <a:headEnd type="none" w="sm" len="sm"/>
            <a:tailEnd type="none" w="sm" len="sm"/>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spcBef>
                <a:spcPct val="50000"/>
              </a:spcBef>
              <a:defRPr/>
            </a:pPr>
            <a:endParaRPr lang="en-GB" sz="2000" dirty="0">
              <a:latin typeface="Myriad Roman" pitchFamily="34" charset="0"/>
            </a:endParaRPr>
          </a:p>
        </p:txBody>
      </p:sp>
      <p:sp>
        <p:nvSpPr>
          <p:cNvPr id="84014" name="Text Box 6"/>
          <p:cNvSpPr txBox="1">
            <a:spLocks noChangeArrowheads="1"/>
          </p:cNvSpPr>
          <p:nvPr/>
        </p:nvSpPr>
        <p:spPr bwMode="auto">
          <a:xfrm>
            <a:off x="1354138" y="2039938"/>
            <a:ext cx="1358900" cy="396875"/>
          </a:xfrm>
          <a:prstGeom prst="rect">
            <a:avLst/>
          </a:prstGeom>
          <a:noFill/>
          <a:ln w="12700" cap="sq" algn="ctr">
            <a:noFill/>
            <a:miter lim="800000"/>
            <a:headEnd type="none" w="sm" len="sm"/>
            <a:tailEnd type="none" w="sm" len="sm"/>
          </a:ln>
        </p:spPr>
        <p:txBody>
          <a:bodyPr>
            <a:spAutoFit/>
          </a:bodyPr>
          <a:lstStyle/>
          <a:p>
            <a:pPr algn="ctr">
              <a:spcBef>
                <a:spcPct val="50000"/>
              </a:spcBef>
            </a:pPr>
            <a:r>
              <a:rPr lang="en-US" sz="1000" b="1"/>
              <a:t>Metadata Management</a:t>
            </a:r>
          </a:p>
        </p:txBody>
      </p:sp>
      <p:sp>
        <p:nvSpPr>
          <p:cNvPr id="84015" name="Text Box 7"/>
          <p:cNvSpPr txBox="1">
            <a:spLocks noChangeArrowheads="1"/>
          </p:cNvSpPr>
          <p:nvPr/>
        </p:nvSpPr>
        <p:spPr bwMode="auto">
          <a:xfrm>
            <a:off x="3733800" y="3346450"/>
            <a:ext cx="1631950" cy="396875"/>
          </a:xfrm>
          <a:prstGeom prst="rect">
            <a:avLst/>
          </a:prstGeom>
          <a:noFill/>
          <a:ln w="12700" cap="sq" algn="ctr">
            <a:noFill/>
            <a:miter lim="800000"/>
            <a:headEnd type="none" w="sm" len="sm"/>
            <a:tailEnd type="none" w="sm" len="sm"/>
          </a:ln>
        </p:spPr>
        <p:txBody>
          <a:bodyPr>
            <a:spAutoFit/>
          </a:bodyPr>
          <a:lstStyle/>
          <a:p>
            <a:pPr algn="ctr">
              <a:spcBef>
                <a:spcPct val="50000"/>
              </a:spcBef>
            </a:pPr>
            <a:r>
              <a:rPr lang="en-US" sz="1000" b="1"/>
              <a:t>Data Marts Consolidation</a:t>
            </a:r>
          </a:p>
        </p:txBody>
      </p:sp>
      <p:sp>
        <p:nvSpPr>
          <p:cNvPr id="84016" name="Text Box 8"/>
          <p:cNvSpPr txBox="1">
            <a:spLocks noChangeArrowheads="1"/>
          </p:cNvSpPr>
          <p:nvPr/>
        </p:nvSpPr>
        <p:spPr bwMode="auto">
          <a:xfrm>
            <a:off x="2100263" y="3449638"/>
            <a:ext cx="1633537" cy="244475"/>
          </a:xfrm>
          <a:prstGeom prst="rect">
            <a:avLst/>
          </a:prstGeom>
          <a:noFill/>
          <a:ln w="12700" cap="sq" algn="ctr">
            <a:noFill/>
            <a:miter lim="800000"/>
            <a:headEnd type="none" w="sm" len="sm"/>
            <a:tailEnd type="none" w="sm" len="sm"/>
          </a:ln>
        </p:spPr>
        <p:txBody>
          <a:bodyPr>
            <a:spAutoFit/>
          </a:bodyPr>
          <a:lstStyle/>
          <a:p>
            <a:pPr algn="ctr">
              <a:spcBef>
                <a:spcPct val="50000"/>
              </a:spcBef>
            </a:pPr>
            <a:r>
              <a:rPr lang="en-US" sz="1000" b="1"/>
              <a:t>Due-diligence</a:t>
            </a:r>
          </a:p>
        </p:txBody>
      </p:sp>
      <p:sp>
        <p:nvSpPr>
          <p:cNvPr id="84017" name="Text Box 9"/>
          <p:cNvSpPr txBox="1">
            <a:spLocks noChangeArrowheads="1"/>
          </p:cNvSpPr>
          <p:nvPr/>
        </p:nvSpPr>
        <p:spPr bwMode="auto">
          <a:xfrm>
            <a:off x="6157913" y="2112963"/>
            <a:ext cx="1631950" cy="396875"/>
          </a:xfrm>
          <a:prstGeom prst="rect">
            <a:avLst/>
          </a:prstGeom>
          <a:noFill/>
          <a:ln w="12700" cap="sq" algn="ctr">
            <a:noFill/>
            <a:miter lim="800000"/>
            <a:headEnd type="none" w="sm" len="sm"/>
            <a:tailEnd type="none" w="sm" len="sm"/>
          </a:ln>
        </p:spPr>
        <p:txBody>
          <a:bodyPr>
            <a:spAutoFit/>
          </a:bodyPr>
          <a:lstStyle/>
          <a:p>
            <a:pPr algn="ctr">
              <a:spcBef>
                <a:spcPct val="50000"/>
              </a:spcBef>
            </a:pPr>
            <a:r>
              <a:rPr lang="en-US" sz="1000" b="1"/>
              <a:t>Dashboard Management</a:t>
            </a:r>
          </a:p>
        </p:txBody>
      </p:sp>
      <p:sp>
        <p:nvSpPr>
          <p:cNvPr id="84018" name="Text Box 10"/>
          <p:cNvSpPr txBox="1">
            <a:spLocks noChangeArrowheads="1"/>
          </p:cNvSpPr>
          <p:nvPr/>
        </p:nvSpPr>
        <p:spPr bwMode="auto">
          <a:xfrm>
            <a:off x="4622800" y="2106613"/>
            <a:ext cx="1411288" cy="396875"/>
          </a:xfrm>
          <a:prstGeom prst="rect">
            <a:avLst/>
          </a:prstGeom>
          <a:noFill/>
          <a:ln w="12700" cap="sq">
            <a:noFill/>
            <a:miter lim="800000"/>
            <a:headEnd type="none" w="sm" len="sm"/>
            <a:tailEnd type="none" w="sm" len="sm"/>
          </a:ln>
        </p:spPr>
        <p:txBody>
          <a:bodyPr>
            <a:spAutoFit/>
          </a:bodyPr>
          <a:lstStyle/>
          <a:p>
            <a:pPr algn="ctr">
              <a:spcBef>
                <a:spcPct val="50000"/>
              </a:spcBef>
            </a:pPr>
            <a:r>
              <a:rPr lang="en-US" sz="1000" b="1"/>
              <a:t>Data Quality Management</a:t>
            </a:r>
          </a:p>
        </p:txBody>
      </p:sp>
      <p:sp>
        <p:nvSpPr>
          <p:cNvPr id="84019" name="Text Box 11"/>
          <p:cNvSpPr txBox="1">
            <a:spLocks noChangeArrowheads="1"/>
          </p:cNvSpPr>
          <p:nvPr/>
        </p:nvSpPr>
        <p:spPr bwMode="auto">
          <a:xfrm>
            <a:off x="2917825" y="2130425"/>
            <a:ext cx="1630363" cy="396875"/>
          </a:xfrm>
          <a:prstGeom prst="rect">
            <a:avLst/>
          </a:prstGeom>
          <a:noFill/>
          <a:ln w="12700" cap="sq" algn="ctr">
            <a:noFill/>
            <a:miter lim="800000"/>
            <a:headEnd type="none" w="sm" len="sm"/>
            <a:tailEnd type="none" w="sm" len="sm"/>
          </a:ln>
        </p:spPr>
        <p:txBody>
          <a:bodyPr>
            <a:spAutoFit/>
          </a:bodyPr>
          <a:lstStyle/>
          <a:p>
            <a:pPr algn="ctr">
              <a:spcBef>
                <a:spcPct val="50000"/>
              </a:spcBef>
            </a:pPr>
            <a:r>
              <a:rPr lang="en-US" sz="1000" b="1"/>
              <a:t>Performance Management</a:t>
            </a:r>
          </a:p>
        </p:txBody>
      </p:sp>
      <p:sp>
        <p:nvSpPr>
          <p:cNvPr id="84020" name="Text Box 12"/>
          <p:cNvSpPr txBox="1">
            <a:spLocks noChangeArrowheads="1"/>
          </p:cNvSpPr>
          <p:nvPr/>
        </p:nvSpPr>
        <p:spPr bwMode="auto">
          <a:xfrm>
            <a:off x="5664200" y="754063"/>
            <a:ext cx="890588" cy="242887"/>
          </a:xfrm>
          <a:prstGeom prst="rect">
            <a:avLst/>
          </a:prstGeom>
          <a:noFill/>
          <a:ln w="12700" cap="sq" algn="ctr">
            <a:noFill/>
            <a:miter lim="800000"/>
            <a:headEnd type="none" w="sm" len="sm"/>
            <a:tailEnd type="none" w="sm" len="sm"/>
          </a:ln>
        </p:spPr>
        <p:txBody>
          <a:bodyPr>
            <a:spAutoFit/>
          </a:bodyPr>
          <a:lstStyle/>
          <a:p>
            <a:pPr algn="ctr">
              <a:spcBef>
                <a:spcPct val="50000"/>
              </a:spcBef>
            </a:pPr>
            <a:r>
              <a:rPr lang="en-US" sz="1000" b="1"/>
              <a:t>KDD</a:t>
            </a:r>
          </a:p>
        </p:txBody>
      </p:sp>
      <p:sp>
        <p:nvSpPr>
          <p:cNvPr id="84021" name="Text Box 13"/>
          <p:cNvSpPr txBox="1">
            <a:spLocks noChangeArrowheads="1"/>
          </p:cNvSpPr>
          <p:nvPr/>
        </p:nvSpPr>
        <p:spPr bwMode="auto">
          <a:xfrm>
            <a:off x="2470150" y="754063"/>
            <a:ext cx="815975" cy="242887"/>
          </a:xfrm>
          <a:prstGeom prst="rect">
            <a:avLst/>
          </a:prstGeom>
          <a:noFill/>
          <a:ln w="12700" cap="sq" algn="ctr">
            <a:noFill/>
            <a:miter lim="800000"/>
            <a:headEnd type="none" w="sm" len="sm"/>
            <a:tailEnd type="none" w="sm" len="sm"/>
          </a:ln>
        </p:spPr>
        <p:txBody>
          <a:bodyPr>
            <a:spAutoFit/>
          </a:bodyPr>
          <a:lstStyle/>
          <a:p>
            <a:pPr algn="ctr">
              <a:spcBef>
                <a:spcPct val="50000"/>
              </a:spcBef>
            </a:pPr>
            <a:r>
              <a:rPr lang="en-US" sz="1000" b="1"/>
              <a:t>BIHC</a:t>
            </a:r>
          </a:p>
        </p:txBody>
      </p:sp>
      <p:sp>
        <p:nvSpPr>
          <p:cNvPr id="84022" name="Text Box 14"/>
          <p:cNvSpPr txBox="1">
            <a:spLocks noChangeArrowheads="1"/>
          </p:cNvSpPr>
          <p:nvPr/>
        </p:nvSpPr>
        <p:spPr bwMode="auto">
          <a:xfrm>
            <a:off x="5514975" y="3402013"/>
            <a:ext cx="1262063" cy="244475"/>
          </a:xfrm>
          <a:prstGeom prst="rect">
            <a:avLst/>
          </a:prstGeom>
          <a:noFill/>
          <a:ln w="12700" cap="sq" algn="ctr">
            <a:noFill/>
            <a:miter lim="800000"/>
            <a:headEnd type="none" w="sm" len="sm"/>
            <a:tailEnd type="none" w="sm" len="sm"/>
          </a:ln>
        </p:spPr>
        <p:txBody>
          <a:bodyPr>
            <a:spAutoFit/>
          </a:bodyPr>
          <a:lstStyle/>
          <a:p>
            <a:pPr algn="ctr">
              <a:spcBef>
                <a:spcPct val="50000"/>
              </a:spcBef>
            </a:pPr>
            <a:r>
              <a:rPr lang="en-US" sz="1000" b="1"/>
              <a:t>Maintenance</a:t>
            </a:r>
          </a:p>
        </p:txBody>
      </p:sp>
      <p:sp>
        <p:nvSpPr>
          <p:cNvPr id="84023" name="Text Box 26"/>
          <p:cNvSpPr txBox="1">
            <a:spLocks noChangeArrowheads="1"/>
          </p:cNvSpPr>
          <p:nvPr/>
        </p:nvSpPr>
        <p:spPr bwMode="auto">
          <a:xfrm>
            <a:off x="428625" y="3475038"/>
            <a:ext cx="1633538" cy="244475"/>
          </a:xfrm>
          <a:prstGeom prst="rect">
            <a:avLst/>
          </a:prstGeom>
          <a:noFill/>
          <a:ln w="12700" cap="sq" algn="ctr">
            <a:noFill/>
            <a:miter lim="800000"/>
            <a:headEnd type="none" w="sm" len="sm"/>
            <a:tailEnd type="none" w="sm" len="sm"/>
          </a:ln>
        </p:spPr>
        <p:txBody>
          <a:bodyPr>
            <a:spAutoFit/>
          </a:bodyPr>
          <a:lstStyle/>
          <a:p>
            <a:pPr algn="ctr">
              <a:spcBef>
                <a:spcPct val="50000"/>
              </a:spcBef>
            </a:pPr>
            <a:r>
              <a:rPr lang="en-US" sz="1000" b="1"/>
              <a:t>Multi-site Rollout</a:t>
            </a:r>
          </a:p>
        </p:txBody>
      </p:sp>
      <p:sp>
        <p:nvSpPr>
          <p:cNvPr id="84024" name="Text Box 27"/>
          <p:cNvSpPr txBox="1">
            <a:spLocks noChangeArrowheads="1"/>
          </p:cNvSpPr>
          <p:nvPr/>
        </p:nvSpPr>
        <p:spPr bwMode="auto">
          <a:xfrm>
            <a:off x="839788" y="754063"/>
            <a:ext cx="811212" cy="242887"/>
          </a:xfrm>
          <a:prstGeom prst="rect">
            <a:avLst/>
          </a:prstGeom>
          <a:noFill/>
          <a:ln w="12700" cap="sq" algn="ctr">
            <a:noFill/>
            <a:miter lim="800000"/>
            <a:headEnd type="none" w="sm" len="sm"/>
            <a:tailEnd type="none" w="sm" len="sm"/>
          </a:ln>
        </p:spPr>
        <p:txBody>
          <a:bodyPr>
            <a:spAutoFit/>
          </a:bodyPr>
          <a:lstStyle/>
          <a:p>
            <a:pPr algn="ctr">
              <a:spcBef>
                <a:spcPct val="50000"/>
              </a:spcBef>
            </a:pPr>
            <a:r>
              <a:rPr lang="en-US" sz="1000" b="1"/>
              <a:t>BIBP</a:t>
            </a:r>
          </a:p>
        </p:txBody>
      </p:sp>
      <p:sp>
        <p:nvSpPr>
          <p:cNvPr id="84025" name="Text Box 30"/>
          <p:cNvSpPr txBox="1">
            <a:spLocks noChangeArrowheads="1"/>
          </p:cNvSpPr>
          <p:nvPr/>
        </p:nvSpPr>
        <p:spPr bwMode="auto">
          <a:xfrm>
            <a:off x="7000875" y="754063"/>
            <a:ext cx="1558925" cy="242887"/>
          </a:xfrm>
          <a:prstGeom prst="rect">
            <a:avLst/>
          </a:prstGeom>
          <a:noFill/>
          <a:ln w="12700" cap="sq" algn="ctr">
            <a:noFill/>
            <a:miter lim="800000"/>
            <a:headEnd type="none" w="sm" len="sm"/>
            <a:tailEnd type="none" w="sm" len="sm"/>
          </a:ln>
        </p:spPr>
        <p:txBody>
          <a:bodyPr>
            <a:spAutoFit/>
          </a:bodyPr>
          <a:lstStyle/>
          <a:p>
            <a:pPr algn="ctr">
              <a:spcBef>
                <a:spcPct val="50000"/>
              </a:spcBef>
            </a:pPr>
            <a:r>
              <a:rPr lang="en-US" sz="1000" b="1"/>
              <a:t>BCM</a:t>
            </a:r>
          </a:p>
        </p:txBody>
      </p:sp>
      <p:sp>
        <p:nvSpPr>
          <p:cNvPr id="84026" name="Text Box 33"/>
          <p:cNvSpPr txBox="1">
            <a:spLocks noChangeArrowheads="1"/>
          </p:cNvSpPr>
          <p:nvPr/>
        </p:nvSpPr>
        <p:spPr bwMode="auto">
          <a:xfrm>
            <a:off x="6888163" y="3449638"/>
            <a:ext cx="1782762" cy="244475"/>
          </a:xfrm>
          <a:prstGeom prst="rect">
            <a:avLst/>
          </a:prstGeom>
          <a:noFill/>
          <a:ln w="12700" cap="sq">
            <a:noFill/>
            <a:miter lim="800000"/>
            <a:headEnd type="none" w="sm" len="sm"/>
            <a:tailEnd type="none" w="sm" len="sm"/>
          </a:ln>
        </p:spPr>
        <p:txBody>
          <a:bodyPr>
            <a:spAutoFit/>
          </a:bodyPr>
          <a:lstStyle/>
          <a:p>
            <a:pPr marL="185738" indent="-185738" algn="ctr">
              <a:spcBef>
                <a:spcPct val="50000"/>
              </a:spcBef>
            </a:pPr>
            <a:r>
              <a:rPr lang="en-US" sz="1000" b="1"/>
              <a:t>Migration</a:t>
            </a:r>
          </a:p>
        </p:txBody>
      </p:sp>
      <p:sp>
        <p:nvSpPr>
          <p:cNvPr id="84027" name="Text Box 39"/>
          <p:cNvSpPr txBox="1">
            <a:spLocks noChangeArrowheads="1"/>
          </p:cNvSpPr>
          <p:nvPr/>
        </p:nvSpPr>
        <p:spPr bwMode="auto">
          <a:xfrm>
            <a:off x="3992563" y="754063"/>
            <a:ext cx="1039812" cy="242887"/>
          </a:xfrm>
          <a:prstGeom prst="rect">
            <a:avLst/>
          </a:prstGeom>
          <a:noFill/>
          <a:ln w="12700" cap="sq" algn="ctr">
            <a:noFill/>
            <a:miter lim="800000"/>
            <a:headEnd type="none" w="sm" len="sm"/>
            <a:tailEnd type="none" w="sm" len="sm"/>
          </a:ln>
        </p:spPr>
        <p:txBody>
          <a:bodyPr>
            <a:spAutoFit/>
          </a:bodyPr>
          <a:lstStyle/>
          <a:p>
            <a:pPr algn="ctr">
              <a:spcBef>
                <a:spcPct val="50000"/>
              </a:spcBef>
            </a:pPr>
            <a:r>
              <a:rPr lang="en-US" sz="1000" b="1"/>
              <a:t>BICC</a:t>
            </a:r>
          </a:p>
        </p:txBody>
      </p:sp>
      <p:sp>
        <p:nvSpPr>
          <p:cNvPr id="84028" name="Text Box 33"/>
          <p:cNvSpPr txBox="1">
            <a:spLocks noChangeArrowheads="1"/>
          </p:cNvSpPr>
          <p:nvPr/>
        </p:nvSpPr>
        <p:spPr bwMode="auto">
          <a:xfrm>
            <a:off x="7196138" y="3787775"/>
            <a:ext cx="1193800" cy="625475"/>
          </a:xfrm>
          <a:prstGeom prst="rect">
            <a:avLst/>
          </a:prstGeom>
          <a:noFill/>
          <a:ln w="12700" cap="sq">
            <a:noFill/>
            <a:miter lim="800000"/>
            <a:headEnd type="none" w="sm" len="sm"/>
            <a:tailEnd type="none" w="sm" len="sm"/>
          </a:ln>
        </p:spPr>
        <p:txBody>
          <a:bodyPr>
            <a:spAutoFit/>
          </a:bodyPr>
          <a:lstStyle/>
          <a:p>
            <a:pPr marL="114300" indent="-114300" algn="ctr">
              <a:lnSpc>
                <a:spcPct val="50000"/>
              </a:lnSpc>
              <a:spcBef>
                <a:spcPct val="50000"/>
              </a:spcBef>
              <a:buClr>
                <a:srgbClr val="4E84C4"/>
              </a:buClr>
              <a:buFontTx/>
              <a:buChar char="•"/>
            </a:pPr>
            <a:r>
              <a:rPr lang="en-US" sz="1000" b="1"/>
              <a:t>Application</a:t>
            </a:r>
          </a:p>
          <a:p>
            <a:pPr marL="114300" indent="-114300" algn="ctr">
              <a:lnSpc>
                <a:spcPct val="50000"/>
              </a:lnSpc>
              <a:spcBef>
                <a:spcPct val="50000"/>
              </a:spcBef>
              <a:buClr>
                <a:srgbClr val="4E84C4"/>
              </a:buClr>
              <a:buFontTx/>
              <a:buChar char="•"/>
            </a:pPr>
            <a:r>
              <a:rPr lang="en-US" sz="1000" b="1"/>
              <a:t>Data</a:t>
            </a:r>
          </a:p>
          <a:p>
            <a:pPr marL="114300" indent="-114300" algn="ctr">
              <a:lnSpc>
                <a:spcPct val="50000"/>
              </a:lnSpc>
              <a:spcBef>
                <a:spcPct val="50000"/>
              </a:spcBef>
              <a:buClr>
                <a:srgbClr val="4E84C4"/>
              </a:buClr>
              <a:buFontTx/>
              <a:buChar char="•"/>
            </a:pPr>
            <a:r>
              <a:rPr lang="en-US" sz="1000" b="1"/>
              <a:t>M2X</a:t>
            </a:r>
          </a:p>
          <a:p>
            <a:pPr marL="114300" indent="-114300" algn="ctr">
              <a:lnSpc>
                <a:spcPct val="50000"/>
              </a:lnSpc>
              <a:spcBef>
                <a:spcPct val="50000"/>
              </a:spcBef>
              <a:buClr>
                <a:srgbClr val="4E84C4"/>
              </a:buClr>
              <a:buFontTx/>
              <a:buChar char="•"/>
            </a:pPr>
            <a:r>
              <a:rPr lang="en-US" sz="1000" b="1"/>
              <a:t>Upgrade</a:t>
            </a:r>
          </a:p>
        </p:txBody>
      </p:sp>
      <p:pic>
        <p:nvPicPr>
          <p:cNvPr id="84029" name="Picture 32" descr="10%"/>
          <p:cNvPicPr>
            <a:picLocks noChangeAspect="1" noChangeArrowheads="1"/>
          </p:cNvPicPr>
          <p:nvPr/>
        </p:nvPicPr>
        <p:blipFill>
          <a:blip r:embed="rId2" cstate="print"/>
          <a:srcRect/>
          <a:stretch>
            <a:fillRect/>
          </a:stretch>
        </p:blipFill>
        <p:spPr bwMode="auto">
          <a:xfrm>
            <a:off x="852488" y="1023938"/>
            <a:ext cx="857250" cy="881062"/>
          </a:xfrm>
          <a:prstGeom prst="rect">
            <a:avLst/>
          </a:prstGeom>
          <a:noFill/>
          <a:ln w="12700" algn="ctr">
            <a:noFill/>
            <a:miter lim="800000"/>
            <a:headEnd/>
            <a:tailEnd/>
          </a:ln>
        </p:spPr>
      </p:pic>
      <p:pic>
        <p:nvPicPr>
          <p:cNvPr id="84030" name="Picture 33" descr="10%"/>
          <p:cNvPicPr>
            <a:picLocks noChangeAspect="1" noChangeArrowheads="1"/>
          </p:cNvPicPr>
          <p:nvPr/>
        </p:nvPicPr>
        <p:blipFill>
          <a:blip r:embed="rId3" cstate="print"/>
          <a:srcRect/>
          <a:stretch>
            <a:fillRect/>
          </a:stretch>
        </p:blipFill>
        <p:spPr bwMode="auto">
          <a:xfrm>
            <a:off x="2343150" y="1128713"/>
            <a:ext cx="1089025" cy="695325"/>
          </a:xfrm>
          <a:prstGeom prst="rect">
            <a:avLst/>
          </a:prstGeom>
          <a:noFill/>
          <a:ln w="12700" algn="ctr">
            <a:noFill/>
            <a:miter lim="800000"/>
            <a:headEnd/>
            <a:tailEnd/>
          </a:ln>
        </p:spPr>
      </p:pic>
      <p:pic>
        <p:nvPicPr>
          <p:cNvPr id="84031" name="Picture 34" descr="10%"/>
          <p:cNvPicPr>
            <a:picLocks noChangeAspect="1" noChangeArrowheads="1"/>
          </p:cNvPicPr>
          <p:nvPr/>
        </p:nvPicPr>
        <p:blipFill>
          <a:blip r:embed="rId4" cstate="print">
            <a:lum bright="-6000"/>
          </a:blip>
          <a:srcRect/>
          <a:stretch>
            <a:fillRect/>
          </a:stretch>
        </p:blipFill>
        <p:spPr bwMode="auto">
          <a:xfrm>
            <a:off x="3865563" y="1085850"/>
            <a:ext cx="1322387" cy="801688"/>
          </a:xfrm>
          <a:prstGeom prst="rect">
            <a:avLst/>
          </a:prstGeom>
          <a:noFill/>
          <a:ln w="12700" algn="ctr">
            <a:noFill/>
            <a:miter lim="800000"/>
            <a:headEnd/>
            <a:tailEnd/>
          </a:ln>
        </p:spPr>
      </p:pic>
      <p:pic>
        <p:nvPicPr>
          <p:cNvPr id="84032" name="Picture 35" descr="10%"/>
          <p:cNvPicPr>
            <a:picLocks noChangeAspect="1" noChangeArrowheads="1"/>
          </p:cNvPicPr>
          <p:nvPr/>
        </p:nvPicPr>
        <p:blipFill>
          <a:blip r:embed="rId5" cstate="print">
            <a:lum bright="-6000"/>
          </a:blip>
          <a:srcRect/>
          <a:stretch>
            <a:fillRect/>
          </a:stretch>
        </p:blipFill>
        <p:spPr bwMode="auto">
          <a:xfrm>
            <a:off x="5702300" y="1057275"/>
            <a:ext cx="915988" cy="915988"/>
          </a:xfrm>
          <a:prstGeom prst="rect">
            <a:avLst/>
          </a:prstGeom>
          <a:noFill/>
          <a:ln w="12700" algn="ctr">
            <a:noFill/>
            <a:miter lim="800000"/>
            <a:headEnd/>
            <a:tailEnd/>
          </a:ln>
        </p:spPr>
      </p:pic>
      <p:pic>
        <p:nvPicPr>
          <p:cNvPr id="84033" name="Picture 36" descr="10%"/>
          <p:cNvPicPr>
            <a:picLocks noChangeAspect="1" noChangeArrowheads="1"/>
          </p:cNvPicPr>
          <p:nvPr/>
        </p:nvPicPr>
        <p:blipFill>
          <a:blip r:embed="rId6" cstate="print">
            <a:lum bright="-6000"/>
          </a:blip>
          <a:srcRect/>
          <a:stretch>
            <a:fillRect/>
          </a:stretch>
        </p:blipFill>
        <p:spPr bwMode="auto">
          <a:xfrm>
            <a:off x="7215188" y="1073150"/>
            <a:ext cx="1098550" cy="844550"/>
          </a:xfrm>
          <a:prstGeom prst="rect">
            <a:avLst/>
          </a:prstGeom>
          <a:noFill/>
          <a:ln w="12700" algn="ctr">
            <a:noFill/>
            <a:miter lim="800000"/>
            <a:headEnd/>
            <a:tailEnd/>
          </a:ln>
        </p:spPr>
      </p:pic>
      <p:pic>
        <p:nvPicPr>
          <p:cNvPr id="84034" name="Picture 37" descr="10%"/>
          <p:cNvPicPr>
            <a:picLocks noChangeAspect="1" noChangeArrowheads="1"/>
          </p:cNvPicPr>
          <p:nvPr/>
        </p:nvPicPr>
        <p:blipFill>
          <a:blip r:embed="rId7" cstate="print">
            <a:lum bright="-6000"/>
          </a:blip>
          <a:srcRect/>
          <a:stretch>
            <a:fillRect/>
          </a:stretch>
        </p:blipFill>
        <p:spPr bwMode="auto">
          <a:xfrm>
            <a:off x="1574800" y="2449513"/>
            <a:ext cx="1016000" cy="812800"/>
          </a:xfrm>
          <a:prstGeom prst="rect">
            <a:avLst/>
          </a:prstGeom>
          <a:noFill/>
          <a:ln w="12700" algn="ctr">
            <a:noFill/>
            <a:miter lim="800000"/>
            <a:headEnd/>
            <a:tailEnd/>
          </a:ln>
        </p:spPr>
      </p:pic>
      <p:pic>
        <p:nvPicPr>
          <p:cNvPr id="84035" name="Picture 38" descr="10%"/>
          <p:cNvPicPr>
            <a:picLocks noChangeAspect="1" noChangeArrowheads="1"/>
          </p:cNvPicPr>
          <p:nvPr/>
        </p:nvPicPr>
        <p:blipFill>
          <a:blip r:embed="rId8" cstate="print">
            <a:lum bright="-6000"/>
          </a:blip>
          <a:srcRect l="14554" r="6615"/>
          <a:stretch>
            <a:fillRect/>
          </a:stretch>
        </p:blipFill>
        <p:spPr bwMode="auto">
          <a:xfrm>
            <a:off x="3176588" y="2492375"/>
            <a:ext cx="1020762" cy="728663"/>
          </a:xfrm>
          <a:prstGeom prst="rect">
            <a:avLst/>
          </a:prstGeom>
          <a:noFill/>
          <a:ln w="12700" algn="ctr">
            <a:noFill/>
            <a:miter lim="800000"/>
            <a:headEnd/>
            <a:tailEnd/>
          </a:ln>
        </p:spPr>
      </p:pic>
      <p:pic>
        <p:nvPicPr>
          <p:cNvPr id="84036" name="Picture 39" descr="10%"/>
          <p:cNvPicPr>
            <a:picLocks noChangeAspect="1" noChangeArrowheads="1"/>
          </p:cNvPicPr>
          <p:nvPr/>
        </p:nvPicPr>
        <p:blipFill>
          <a:blip r:embed="rId9" cstate="print"/>
          <a:srcRect/>
          <a:stretch>
            <a:fillRect/>
          </a:stretch>
        </p:blipFill>
        <p:spPr bwMode="auto">
          <a:xfrm>
            <a:off x="4724400" y="2544763"/>
            <a:ext cx="1162050" cy="642937"/>
          </a:xfrm>
          <a:prstGeom prst="rect">
            <a:avLst/>
          </a:prstGeom>
          <a:noFill/>
          <a:ln w="12700" algn="ctr">
            <a:noFill/>
            <a:miter lim="800000"/>
            <a:headEnd/>
            <a:tailEnd/>
          </a:ln>
        </p:spPr>
      </p:pic>
      <p:pic>
        <p:nvPicPr>
          <p:cNvPr id="84037" name="Picture 40" descr="10%"/>
          <p:cNvPicPr>
            <a:picLocks noChangeAspect="1" noChangeArrowheads="1"/>
          </p:cNvPicPr>
          <p:nvPr/>
        </p:nvPicPr>
        <p:blipFill>
          <a:blip r:embed="rId10" cstate="print"/>
          <a:srcRect/>
          <a:stretch>
            <a:fillRect/>
          </a:stretch>
        </p:blipFill>
        <p:spPr bwMode="auto">
          <a:xfrm>
            <a:off x="6459538" y="2581275"/>
            <a:ext cx="996950" cy="557213"/>
          </a:xfrm>
          <a:prstGeom prst="rect">
            <a:avLst/>
          </a:prstGeom>
          <a:noFill/>
          <a:ln w="12700" algn="ctr">
            <a:noFill/>
            <a:miter lim="800000"/>
            <a:headEnd/>
            <a:tailEnd/>
          </a:ln>
        </p:spPr>
      </p:pic>
      <p:pic>
        <p:nvPicPr>
          <p:cNvPr id="84038" name="Picture 41" descr="10%"/>
          <p:cNvPicPr>
            <a:picLocks noChangeAspect="1" noChangeArrowheads="1"/>
          </p:cNvPicPr>
          <p:nvPr/>
        </p:nvPicPr>
        <p:blipFill>
          <a:blip r:embed="rId11" cstate="print">
            <a:lum bright="-6000"/>
          </a:blip>
          <a:srcRect/>
          <a:stretch>
            <a:fillRect/>
          </a:stretch>
        </p:blipFill>
        <p:spPr bwMode="auto">
          <a:xfrm>
            <a:off x="5624513" y="3719513"/>
            <a:ext cx="1077912" cy="766762"/>
          </a:xfrm>
          <a:prstGeom prst="rect">
            <a:avLst/>
          </a:prstGeom>
          <a:noFill/>
          <a:ln w="12700" algn="ctr">
            <a:noFill/>
            <a:miter lim="800000"/>
            <a:headEnd/>
            <a:tailEnd/>
          </a:ln>
        </p:spPr>
      </p:pic>
      <p:pic>
        <p:nvPicPr>
          <p:cNvPr id="84039" name="Picture 42" descr="10%"/>
          <p:cNvPicPr>
            <a:picLocks noChangeAspect="1" noChangeArrowheads="1"/>
          </p:cNvPicPr>
          <p:nvPr/>
        </p:nvPicPr>
        <p:blipFill>
          <a:blip r:embed="rId12" cstate="print">
            <a:lum bright="-6000"/>
          </a:blip>
          <a:srcRect/>
          <a:stretch>
            <a:fillRect/>
          </a:stretch>
        </p:blipFill>
        <p:spPr bwMode="auto">
          <a:xfrm>
            <a:off x="3963988" y="3752850"/>
            <a:ext cx="1119187" cy="658813"/>
          </a:xfrm>
          <a:prstGeom prst="rect">
            <a:avLst/>
          </a:prstGeom>
          <a:noFill/>
          <a:ln w="12700" algn="ctr">
            <a:noFill/>
            <a:miter lim="800000"/>
            <a:headEnd/>
            <a:tailEnd/>
          </a:ln>
        </p:spPr>
      </p:pic>
      <p:pic>
        <p:nvPicPr>
          <p:cNvPr id="84040" name="Picture 43" descr="10%"/>
          <p:cNvPicPr>
            <a:picLocks noChangeAspect="1" noChangeArrowheads="1"/>
          </p:cNvPicPr>
          <p:nvPr/>
        </p:nvPicPr>
        <p:blipFill>
          <a:blip r:embed="rId13" cstate="print"/>
          <a:srcRect/>
          <a:stretch>
            <a:fillRect/>
          </a:stretch>
        </p:blipFill>
        <p:spPr bwMode="auto">
          <a:xfrm>
            <a:off x="2387600" y="3697288"/>
            <a:ext cx="1016000" cy="752475"/>
          </a:xfrm>
          <a:prstGeom prst="rect">
            <a:avLst/>
          </a:prstGeom>
          <a:noFill/>
          <a:ln w="12700" algn="ctr">
            <a:noFill/>
            <a:miter lim="800000"/>
            <a:headEnd/>
            <a:tailEnd/>
          </a:ln>
        </p:spPr>
      </p:pic>
      <p:pic>
        <p:nvPicPr>
          <p:cNvPr id="84041" name="Picture 44" descr="10%"/>
          <p:cNvPicPr>
            <a:picLocks noChangeAspect="1" noChangeArrowheads="1"/>
          </p:cNvPicPr>
          <p:nvPr/>
        </p:nvPicPr>
        <p:blipFill>
          <a:blip r:embed="rId14" cstate="print">
            <a:lum bright="-6000"/>
          </a:blip>
          <a:srcRect/>
          <a:stretch>
            <a:fillRect/>
          </a:stretch>
        </p:blipFill>
        <p:spPr bwMode="auto">
          <a:xfrm>
            <a:off x="635000" y="3779838"/>
            <a:ext cx="1158875" cy="639762"/>
          </a:xfrm>
          <a:prstGeom prst="rect">
            <a:avLst/>
          </a:prstGeom>
          <a:noFill/>
          <a:ln w="12700" algn="ctr">
            <a:noFill/>
            <a:miter lim="800000"/>
            <a:headEnd/>
            <a:tailEnd/>
          </a:ln>
        </p:spPr>
      </p:pic>
      <p:sp>
        <p:nvSpPr>
          <p:cNvPr id="48" name="Rectangle 33"/>
          <p:cNvSpPr>
            <a:spLocks noChangeArrowheads="1"/>
          </p:cNvSpPr>
          <p:nvPr/>
        </p:nvSpPr>
        <p:spPr bwMode="auto">
          <a:xfrm>
            <a:off x="357188" y="4987925"/>
            <a:ext cx="8440737" cy="1343025"/>
          </a:xfrm>
          <a:prstGeom prst="rect">
            <a:avLst/>
          </a:prstGeom>
          <a:solidFill>
            <a:srgbClr val="4E84C4"/>
          </a:solidFill>
          <a:ln w="12700" algn="ctr">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114300" indent="-114300">
              <a:defRPr/>
            </a:pPr>
            <a:r>
              <a:rPr lang="en-US" sz="1100" dirty="0">
                <a:solidFill>
                  <a:schemeClr val="bg1"/>
                </a:solidFill>
                <a:latin typeface="Arial" charset="0"/>
              </a:rPr>
              <a:t>TCS’s tBIDS</a:t>
            </a:r>
            <a:r>
              <a:rPr lang="en-US" sz="1100" baseline="30000" dirty="0">
                <a:solidFill>
                  <a:schemeClr val="bg1"/>
                </a:solidFill>
                <a:latin typeface="Arial" charset="0"/>
              </a:rPr>
              <a:t>TM</a:t>
            </a:r>
            <a:r>
              <a:rPr lang="en-US" sz="1100" dirty="0">
                <a:solidFill>
                  <a:schemeClr val="bg1"/>
                </a:solidFill>
                <a:latin typeface="Arial" charset="0"/>
              </a:rPr>
              <a:t> solution for the Telecom </a:t>
            </a:r>
            <a:r>
              <a:rPr lang="en-US" sz="1100" dirty="0" smtClean="0">
                <a:solidFill>
                  <a:schemeClr val="bg1"/>
                </a:solidFill>
                <a:latin typeface="Arial" charset="0"/>
              </a:rPr>
              <a:t>Industry </a:t>
            </a:r>
            <a:r>
              <a:rPr lang="en-US" sz="1100" dirty="0">
                <a:solidFill>
                  <a:schemeClr val="bg1"/>
                </a:solidFill>
                <a:latin typeface="Arial" charset="0"/>
              </a:rPr>
              <a:t>is a collection of Best  Practices, Process Frameworks, Tools and Solutions</a:t>
            </a:r>
          </a:p>
          <a:p>
            <a:pPr marL="114300" indent="-114300">
              <a:defRPr/>
            </a:pPr>
            <a:r>
              <a:rPr lang="en-US" sz="1100" dirty="0">
                <a:solidFill>
                  <a:schemeClr val="bg1"/>
                </a:solidFill>
                <a:latin typeface="Arial" charset="0"/>
              </a:rPr>
              <a:t>Methodologies that </a:t>
            </a:r>
            <a:r>
              <a:rPr lang="en-US" sz="1100" dirty="0" smtClean="0">
                <a:solidFill>
                  <a:schemeClr val="bg1"/>
                </a:solidFill>
                <a:latin typeface="Arial" charset="0"/>
              </a:rPr>
              <a:t>addresses</a:t>
            </a:r>
            <a:endParaRPr lang="en-US" sz="1100" dirty="0">
              <a:solidFill>
                <a:schemeClr val="bg1"/>
              </a:solidFill>
              <a:latin typeface="Arial" charset="0"/>
            </a:endParaRPr>
          </a:p>
          <a:p>
            <a:pPr marL="114300" indent="-114300">
              <a:buFontTx/>
              <a:buChar char="•"/>
              <a:defRPr/>
            </a:pPr>
            <a:r>
              <a:rPr lang="en-US" sz="1100" dirty="0">
                <a:solidFill>
                  <a:schemeClr val="bg1"/>
                </a:solidFill>
                <a:latin typeface="Arial" charset="0"/>
              </a:rPr>
              <a:t>Strategy Definition: Migration, Data Migration (including Data Cleansing), Application/Tools Migration, Software Upgrade</a:t>
            </a:r>
          </a:p>
          <a:p>
            <a:pPr marL="114300" indent="-114300">
              <a:buFontTx/>
              <a:buChar char="•"/>
              <a:defRPr/>
            </a:pPr>
            <a:r>
              <a:rPr lang="en-US" sz="1100" dirty="0">
                <a:solidFill>
                  <a:schemeClr val="bg1"/>
                </a:solidFill>
                <a:latin typeface="Arial" charset="0"/>
              </a:rPr>
              <a:t>Metadata Management </a:t>
            </a:r>
          </a:p>
          <a:p>
            <a:pPr marL="114300" indent="-114300">
              <a:buFontTx/>
              <a:buChar char="•"/>
              <a:defRPr/>
            </a:pPr>
            <a:r>
              <a:rPr lang="en-US" sz="1100" dirty="0">
                <a:solidFill>
                  <a:schemeClr val="bg1"/>
                </a:solidFill>
                <a:latin typeface="Arial" charset="0"/>
              </a:rPr>
              <a:t>Maintenance </a:t>
            </a:r>
          </a:p>
          <a:p>
            <a:pPr marL="114300" indent="-114300">
              <a:buFontTx/>
              <a:buChar char="•"/>
              <a:defRPr/>
            </a:pPr>
            <a:r>
              <a:rPr lang="en-US" sz="1100" dirty="0">
                <a:solidFill>
                  <a:schemeClr val="bg1"/>
                </a:solidFill>
                <a:latin typeface="Arial" charset="0"/>
              </a:rPr>
              <a:t>Performance Tuning </a:t>
            </a:r>
          </a:p>
          <a:p>
            <a:pPr marL="114300" indent="-114300">
              <a:buFontTx/>
              <a:buChar char="•"/>
              <a:defRPr/>
            </a:pPr>
            <a:r>
              <a:rPr lang="en-US" sz="1100" dirty="0">
                <a:solidFill>
                  <a:schemeClr val="bg1"/>
                </a:solidFill>
                <a:latin typeface="Arial" charset="0"/>
              </a:rPr>
              <a:t>Data Mining </a:t>
            </a:r>
          </a:p>
        </p:txBody>
      </p:sp>
      <p:sp>
        <p:nvSpPr>
          <p:cNvPr id="49" name="Title 1"/>
          <p:cNvSpPr>
            <a:spLocks noGrp="1"/>
          </p:cNvSpPr>
          <p:nvPr>
            <p:ph type="title"/>
          </p:nvPr>
        </p:nvSpPr>
        <p:spPr>
          <a:xfrm>
            <a:off x="1180563" y="153474"/>
            <a:ext cx="8153400" cy="448521"/>
          </a:xfrm>
        </p:spPr>
        <p:txBody>
          <a:bodyPr>
            <a:noAutofit/>
          </a:bodyPr>
          <a:lstStyle/>
          <a:p>
            <a:r>
              <a:rPr lang="en-US" sz="2600" dirty="0" smtClean="0"/>
              <a:t>Business Intelligence Framework for Telcos - tBIDS</a:t>
            </a:r>
            <a:r>
              <a:rPr lang="en-US" sz="2600" baseline="30000" dirty="0" smtClean="0"/>
              <a:t>TM</a:t>
            </a:r>
            <a:endParaRPr lang="en-US" sz="2600" dirty="0"/>
          </a:p>
        </p:txBody>
      </p:sp>
      <p:sp>
        <p:nvSpPr>
          <p:cNvPr id="50"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70</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a:xfrm>
            <a:off x="1270716" y="117296"/>
            <a:ext cx="7696200" cy="555625"/>
          </a:xfrm>
        </p:spPr>
        <p:txBody>
          <a:bodyPr>
            <a:noAutofit/>
          </a:bodyPr>
          <a:lstStyle/>
          <a:p>
            <a:pPr eaLnBrk="1" hangingPunct="1"/>
            <a:r>
              <a:rPr lang="en-US" sz="3200" dirty="0" err="1" smtClean="0"/>
              <a:t>ROBossT</a:t>
            </a:r>
            <a:r>
              <a:rPr lang="en-US" baseline="30000" dirty="0" err="1" smtClean="0"/>
              <a:t>TM</a:t>
            </a:r>
            <a:endParaRPr lang="en-US" baseline="30000" dirty="0" smtClean="0"/>
          </a:p>
        </p:txBody>
      </p:sp>
      <p:grpSp>
        <p:nvGrpSpPr>
          <p:cNvPr id="2" name="Group 35"/>
          <p:cNvGrpSpPr>
            <a:grpSpLocks/>
          </p:cNvGrpSpPr>
          <p:nvPr/>
        </p:nvGrpSpPr>
        <p:grpSpPr bwMode="auto">
          <a:xfrm>
            <a:off x="1627188" y="1425575"/>
            <a:ext cx="5711825" cy="4168775"/>
            <a:chOff x="1627094" y="1411941"/>
            <a:chExt cx="5712108" cy="3966884"/>
          </a:xfrm>
        </p:grpSpPr>
        <p:grpSp>
          <p:nvGrpSpPr>
            <p:cNvPr id="3" name="Group 18"/>
            <p:cNvGrpSpPr>
              <a:grpSpLocks/>
            </p:cNvGrpSpPr>
            <p:nvPr/>
          </p:nvGrpSpPr>
          <p:grpSpPr bwMode="auto">
            <a:xfrm>
              <a:off x="1627094" y="1411941"/>
              <a:ext cx="5712108" cy="1855695"/>
              <a:chOff x="373623" y="645460"/>
              <a:chExt cx="4198937" cy="2931458"/>
            </a:xfrm>
          </p:grpSpPr>
          <p:sp>
            <p:nvSpPr>
              <p:cNvPr id="6" name="6.723678E-02"/>
              <p:cNvSpPr txBox="1">
                <a:spLocks noChangeArrowheads="1"/>
              </p:cNvSpPr>
              <p:nvPr/>
            </p:nvSpPr>
            <p:spPr bwMode="auto">
              <a:xfrm>
                <a:off x="2524685" y="645460"/>
                <a:ext cx="2047875" cy="513342"/>
              </a:xfrm>
              <a:prstGeom prst="round2SameRect">
                <a:avLst/>
              </a:prstGeom>
              <a:solidFill>
                <a:srgbClr val="DDDA3E"/>
              </a:solidFill>
              <a:ln w="12700" cap="flat"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lIns="45720" rIns="45720" anchor="ctr"/>
              <a:lstStyle/>
              <a:p>
                <a:pPr marL="169863" indent="-169863" algn="ctr">
                  <a:spcBef>
                    <a:spcPct val="20000"/>
                  </a:spcBef>
                  <a:buClr>
                    <a:srgbClr val="4E84C4"/>
                  </a:buClr>
                  <a:defRPr/>
                </a:pPr>
                <a:r>
                  <a:rPr lang="en-US" sz="1200" b="1" kern="0" dirty="0">
                    <a:latin typeface="+mn-lt"/>
                  </a:rPr>
                  <a:t>OSS Integrate </a:t>
                </a:r>
                <a:r>
                  <a:rPr lang="en-US" sz="1300" b="1" kern="0" baseline="30000" dirty="0">
                    <a:latin typeface="+mn-lt"/>
                  </a:rPr>
                  <a:t>TM</a:t>
                </a:r>
              </a:p>
            </p:txBody>
          </p:sp>
          <p:sp>
            <p:nvSpPr>
              <p:cNvPr id="9" name="6.723678E-02"/>
              <p:cNvSpPr txBox="1">
                <a:spLocks noChangeArrowheads="1"/>
              </p:cNvSpPr>
              <p:nvPr/>
            </p:nvSpPr>
            <p:spPr bwMode="auto">
              <a:xfrm>
                <a:off x="2524685" y="1350179"/>
                <a:ext cx="2047875" cy="2226739"/>
              </a:xfrm>
              <a:prstGeom prst="round2SameRect">
                <a:avLst/>
              </a:prstGeom>
              <a:solidFill>
                <a:srgbClr val="F2F1B6"/>
              </a:solidFill>
              <a:ln w="12700" cap="flat"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lIns="45720" rIns="45720"/>
              <a:lstStyle/>
              <a:p>
                <a:pPr marL="169863" indent="-169863">
                  <a:spcBef>
                    <a:spcPct val="20000"/>
                  </a:spcBef>
                  <a:buClr>
                    <a:srgbClr val="4E84C4"/>
                  </a:buClr>
                  <a:buFontTx/>
                  <a:buChar char="•"/>
                  <a:defRPr/>
                </a:pPr>
                <a:r>
                  <a:rPr lang="en-US" sz="1200" kern="0" dirty="0">
                    <a:latin typeface="+mn-lt"/>
                  </a:rPr>
                  <a:t>Models (such a eTOM)</a:t>
                </a:r>
              </a:p>
              <a:p>
                <a:pPr marL="169863" indent="-169863">
                  <a:spcBef>
                    <a:spcPct val="20000"/>
                  </a:spcBef>
                  <a:buClr>
                    <a:srgbClr val="4E84C4"/>
                  </a:buClr>
                  <a:buFontTx/>
                  <a:buChar char="•"/>
                  <a:defRPr/>
                </a:pPr>
                <a:r>
                  <a:rPr lang="en-US" sz="1200" kern="0" dirty="0">
                    <a:latin typeface="+mn-lt"/>
                  </a:rPr>
                  <a:t>Verticals such as wireline, wireless, IP, Broadband</a:t>
                </a:r>
              </a:p>
              <a:p>
                <a:pPr marL="169863" indent="-169863">
                  <a:spcBef>
                    <a:spcPct val="20000"/>
                  </a:spcBef>
                  <a:buClr>
                    <a:srgbClr val="4E84C4"/>
                  </a:buClr>
                  <a:buFontTx/>
                  <a:buChar char="•"/>
                  <a:defRPr/>
                </a:pPr>
                <a:r>
                  <a:rPr lang="en-US" sz="1200" kern="0" dirty="0">
                    <a:latin typeface="+mn-lt"/>
                  </a:rPr>
                  <a:t>Methodologies</a:t>
                </a:r>
              </a:p>
            </p:txBody>
          </p:sp>
          <p:grpSp>
            <p:nvGrpSpPr>
              <p:cNvPr id="4" name="Group 22"/>
              <p:cNvGrpSpPr>
                <a:grpSpLocks/>
              </p:cNvGrpSpPr>
              <p:nvPr/>
            </p:nvGrpSpPr>
            <p:grpSpPr bwMode="auto">
              <a:xfrm>
                <a:off x="373623" y="645460"/>
                <a:ext cx="2047875" cy="2931458"/>
                <a:chOff x="373623" y="645460"/>
                <a:chExt cx="2047875" cy="2918010"/>
              </a:xfrm>
            </p:grpSpPr>
            <p:sp>
              <p:nvSpPr>
                <p:cNvPr id="16" name="0.9996083"/>
                <p:cNvSpPr txBox="1">
                  <a:spLocks noChangeArrowheads="1"/>
                </p:cNvSpPr>
                <p:nvPr/>
              </p:nvSpPr>
              <p:spPr bwMode="auto">
                <a:xfrm>
                  <a:off x="373623" y="645460"/>
                  <a:ext cx="2047875" cy="510987"/>
                </a:xfrm>
                <a:prstGeom prst="round2SameRect">
                  <a:avLst/>
                </a:prstGeom>
                <a:solidFill>
                  <a:srgbClr val="89D9F8"/>
                </a:solidFill>
                <a:ln w="12700" cap="flat"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lIns="45720" rIns="45720" anchor="ctr"/>
                <a:lstStyle/>
                <a:p>
                  <a:pPr marL="169863" indent="-169863" algn="ctr">
                    <a:lnSpc>
                      <a:spcPct val="110000"/>
                    </a:lnSpc>
                    <a:spcBef>
                      <a:spcPct val="20000"/>
                    </a:spcBef>
                    <a:buClr>
                      <a:srgbClr val="4E84C4"/>
                    </a:buClr>
                    <a:defRPr/>
                  </a:pPr>
                  <a:r>
                    <a:rPr lang="en-US" sz="1200" b="1" kern="0" dirty="0">
                      <a:latin typeface="+mn-lt"/>
                    </a:rPr>
                    <a:t>OSS Evolve </a:t>
                  </a:r>
                  <a:r>
                    <a:rPr lang="en-US" sz="1300" b="1" kern="0" baseline="30000" dirty="0">
                      <a:latin typeface="+mn-lt"/>
                    </a:rPr>
                    <a:t>TM</a:t>
                  </a:r>
                </a:p>
              </p:txBody>
            </p:sp>
            <p:sp>
              <p:nvSpPr>
                <p:cNvPr id="17" name="0.9996083"/>
                <p:cNvSpPr txBox="1">
                  <a:spLocks noChangeArrowheads="1"/>
                </p:cNvSpPr>
                <p:nvPr/>
              </p:nvSpPr>
              <p:spPr bwMode="auto">
                <a:xfrm>
                  <a:off x="373623" y="1346946"/>
                  <a:ext cx="2047875" cy="2216524"/>
                </a:xfrm>
                <a:prstGeom prst="round2SameRect">
                  <a:avLst/>
                </a:prstGeom>
                <a:solidFill>
                  <a:srgbClr val="D3F1FC"/>
                </a:solidFill>
                <a:ln w="12700" cap="flat"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lIns="45720" rIns="45720"/>
                <a:lstStyle/>
                <a:p>
                  <a:pPr marL="169863" indent="-169863">
                    <a:spcBef>
                      <a:spcPct val="20000"/>
                    </a:spcBef>
                    <a:buClr>
                      <a:srgbClr val="4E84C4"/>
                    </a:buClr>
                    <a:buFontTx/>
                    <a:buChar char="•"/>
                    <a:defRPr/>
                  </a:pPr>
                  <a:r>
                    <a:rPr lang="en-US" sz="1200" kern="0" dirty="0">
                      <a:latin typeface="+mn-lt"/>
                    </a:rPr>
                    <a:t>Requirement study &amp; RFP/URS preparation</a:t>
                  </a:r>
                </a:p>
                <a:p>
                  <a:pPr marL="169863" indent="-169863">
                    <a:spcBef>
                      <a:spcPct val="20000"/>
                    </a:spcBef>
                    <a:buClr>
                      <a:srgbClr val="4E84C4"/>
                    </a:buClr>
                    <a:buFontTx/>
                    <a:buChar char="•"/>
                    <a:defRPr/>
                  </a:pPr>
                  <a:r>
                    <a:rPr lang="en-US" sz="1200" kern="0" dirty="0">
                      <a:latin typeface="+mn-lt"/>
                    </a:rPr>
                    <a:t>Assessment of existing OSS infrastructure</a:t>
                  </a:r>
                </a:p>
              </p:txBody>
            </p:sp>
            <p:cxnSp>
              <p:nvCxnSpPr>
                <p:cNvPr id="85026" name="Straight Arrow Connector 17"/>
                <p:cNvCxnSpPr>
                  <a:cxnSpLocks noChangeShapeType="1"/>
                </p:cNvCxnSpPr>
                <p:nvPr/>
              </p:nvCxnSpPr>
              <p:spPr bwMode="auto">
                <a:xfrm rot="5400000">
                  <a:off x="1248524" y="1238249"/>
                  <a:ext cx="190499" cy="1588"/>
                </a:xfrm>
                <a:prstGeom prst="straightConnector1">
                  <a:avLst/>
                </a:prstGeom>
                <a:noFill/>
                <a:ln w="28575" algn="ctr">
                  <a:solidFill>
                    <a:schemeClr val="tx1"/>
                  </a:solidFill>
                  <a:round/>
                  <a:headEnd/>
                  <a:tailEnd type="triangle" w="med" len="med"/>
                </a:ln>
              </p:spPr>
            </p:cxnSp>
          </p:grpSp>
          <p:cxnSp>
            <p:nvCxnSpPr>
              <p:cNvPr id="85019" name="Straight Arrow Connector 12"/>
              <p:cNvCxnSpPr>
                <a:cxnSpLocks noChangeShapeType="1"/>
              </p:cNvCxnSpPr>
              <p:nvPr/>
            </p:nvCxnSpPr>
            <p:spPr bwMode="auto">
              <a:xfrm rot="5400000">
                <a:off x="3399616" y="1240986"/>
                <a:ext cx="191377" cy="1588"/>
              </a:xfrm>
              <a:prstGeom prst="straightConnector1">
                <a:avLst/>
              </a:prstGeom>
              <a:noFill/>
              <a:ln w="28575" algn="ctr">
                <a:solidFill>
                  <a:schemeClr val="tx1"/>
                </a:solidFill>
                <a:round/>
                <a:headEnd/>
                <a:tailEnd type="triangle" w="med" len="med"/>
              </a:ln>
            </p:spPr>
          </p:cxnSp>
        </p:grpSp>
        <p:sp>
          <p:nvSpPr>
            <p:cNvPr id="29" name="6.723678E-02"/>
            <p:cNvSpPr txBox="1">
              <a:spLocks noChangeArrowheads="1"/>
            </p:cNvSpPr>
            <p:nvPr/>
          </p:nvSpPr>
          <p:spPr bwMode="auto">
            <a:xfrm>
              <a:off x="4553334" y="3523130"/>
              <a:ext cx="2785868" cy="324960"/>
            </a:xfrm>
            <a:prstGeom prst="round2SameRect">
              <a:avLst/>
            </a:prstGeom>
            <a:solidFill>
              <a:srgbClr val="C9C1B7"/>
            </a:solidFill>
            <a:ln w="12700" cap="flat" algn="ctr">
              <a:noFill/>
              <a:miter lim="800000"/>
              <a:headEnd/>
              <a:tailEnd/>
            </a:ln>
            <a:effectLst/>
            <a:scene3d>
              <a:camera prst="orthographicFront">
                <a:rot lat="0" lon="0" rev="0"/>
              </a:camera>
              <a:lightRig rig="balanced" dir="t">
                <a:rot lat="0" lon="0" rev="8700000"/>
              </a:lightRig>
            </a:scene3d>
            <a:sp3d>
              <a:bevelT w="190500" h="38100"/>
            </a:sp3d>
          </p:spPr>
          <p:txBody>
            <a:bodyPr lIns="45720" rIns="45720" anchor="ctr"/>
            <a:lstStyle/>
            <a:p>
              <a:pPr marL="169863" indent="-169863" algn="ctr">
                <a:spcBef>
                  <a:spcPct val="20000"/>
                </a:spcBef>
                <a:buClr>
                  <a:srgbClr val="4E84C4"/>
                </a:buClr>
                <a:defRPr/>
              </a:pPr>
              <a:r>
                <a:rPr lang="en-US" sz="1200" b="1" kern="0" dirty="0">
                  <a:latin typeface="+mn-lt"/>
                </a:rPr>
                <a:t>Victory </a:t>
              </a:r>
              <a:r>
                <a:rPr lang="en-US" sz="1300" b="1" kern="0" baseline="30000" dirty="0">
                  <a:latin typeface="+mn-lt"/>
                </a:rPr>
                <a:t>TM</a:t>
              </a:r>
            </a:p>
          </p:txBody>
        </p:sp>
        <p:sp>
          <p:nvSpPr>
            <p:cNvPr id="30" name="6.723678E-02"/>
            <p:cNvSpPr txBox="1">
              <a:spLocks noChangeArrowheads="1"/>
            </p:cNvSpPr>
            <p:nvPr/>
          </p:nvSpPr>
          <p:spPr bwMode="auto">
            <a:xfrm>
              <a:off x="4553334" y="3969237"/>
              <a:ext cx="2785868" cy="1409588"/>
            </a:xfrm>
            <a:prstGeom prst="round2SameRect">
              <a:avLst/>
            </a:prstGeom>
            <a:solidFill>
              <a:srgbClr val="EAE7E4"/>
            </a:solidFill>
            <a:ln w="12700" cap="flat"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lIns="45720" rIns="45720"/>
            <a:lstStyle/>
            <a:p>
              <a:pPr marL="169863" indent="-169863">
                <a:spcBef>
                  <a:spcPct val="20000"/>
                </a:spcBef>
                <a:buClr>
                  <a:srgbClr val="4E84C4"/>
                </a:buClr>
                <a:buFontTx/>
                <a:buChar char="•"/>
                <a:defRPr/>
              </a:pPr>
              <a:r>
                <a:rPr lang="en-US" sz="1200" kern="0" dirty="0">
                  <a:latin typeface="+mn-lt"/>
                </a:rPr>
                <a:t>TCS Products</a:t>
              </a:r>
            </a:p>
            <a:p>
              <a:pPr marL="169863" indent="-169863">
                <a:spcBef>
                  <a:spcPct val="20000"/>
                </a:spcBef>
                <a:buClr>
                  <a:srgbClr val="4E84C4"/>
                </a:buClr>
                <a:buFontTx/>
                <a:buChar char="•"/>
                <a:defRPr/>
              </a:pPr>
              <a:r>
                <a:rPr lang="en-US" sz="1200" kern="0" dirty="0">
                  <a:latin typeface="+mn-lt"/>
                </a:rPr>
                <a:t>OSS </a:t>
              </a:r>
              <a:r>
                <a:rPr lang="en-US" sz="1200" kern="0" dirty="0" smtClean="0">
                  <a:latin typeface="+mn-lt"/>
                </a:rPr>
                <a:t>Lab</a:t>
              </a:r>
            </a:p>
            <a:p>
              <a:pPr marL="169863" indent="-169863">
                <a:spcBef>
                  <a:spcPct val="20000"/>
                </a:spcBef>
                <a:buClr>
                  <a:srgbClr val="4E84C4"/>
                </a:buClr>
                <a:buFontTx/>
                <a:buChar char="•"/>
                <a:defRPr/>
              </a:pPr>
              <a:r>
                <a:rPr lang="en-US" sz="1200" kern="0" dirty="0" smtClean="0">
                  <a:latin typeface="+mn-lt"/>
                </a:rPr>
                <a:t>Tailor made processes</a:t>
              </a:r>
            </a:p>
          </p:txBody>
        </p:sp>
        <p:sp>
          <p:nvSpPr>
            <p:cNvPr id="33" name="0.9996083"/>
            <p:cNvSpPr txBox="1">
              <a:spLocks noChangeArrowheads="1"/>
            </p:cNvSpPr>
            <p:nvPr/>
          </p:nvSpPr>
          <p:spPr bwMode="auto">
            <a:xfrm>
              <a:off x="1627094" y="3523130"/>
              <a:ext cx="2785868" cy="324960"/>
            </a:xfrm>
            <a:prstGeom prst="round2SameRect">
              <a:avLst/>
            </a:prstGeom>
            <a:solidFill>
              <a:srgbClr val="FCC05D"/>
            </a:solidFill>
            <a:ln w="12700" cap="flat"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lIns="45720" rIns="45720" anchor="ctr"/>
            <a:lstStyle/>
            <a:p>
              <a:pPr marL="169863" indent="-169863" algn="ctr">
                <a:lnSpc>
                  <a:spcPct val="110000"/>
                </a:lnSpc>
                <a:spcBef>
                  <a:spcPct val="20000"/>
                </a:spcBef>
                <a:buClr>
                  <a:srgbClr val="4E84C4"/>
                </a:buClr>
                <a:defRPr/>
              </a:pPr>
              <a:r>
                <a:rPr lang="en-US" sz="1200" b="1" kern="0" dirty="0">
                  <a:latin typeface="+mn-lt"/>
                </a:rPr>
                <a:t>OSS Enhance </a:t>
              </a:r>
              <a:r>
                <a:rPr lang="en-US" sz="1200" b="1" kern="0" baseline="30000" dirty="0">
                  <a:latin typeface="+mn-lt"/>
                </a:rPr>
                <a:t>TM</a:t>
              </a:r>
            </a:p>
          </p:txBody>
        </p:sp>
        <p:sp>
          <p:nvSpPr>
            <p:cNvPr id="34" name="0.9996083"/>
            <p:cNvSpPr txBox="1">
              <a:spLocks noChangeArrowheads="1"/>
            </p:cNvSpPr>
            <p:nvPr/>
          </p:nvSpPr>
          <p:spPr bwMode="auto">
            <a:xfrm>
              <a:off x="1627094" y="3969237"/>
              <a:ext cx="2785868" cy="1409588"/>
            </a:xfrm>
            <a:prstGeom prst="round2SameRect">
              <a:avLst/>
            </a:prstGeom>
            <a:solidFill>
              <a:srgbClr val="FEE7C2"/>
            </a:solidFill>
            <a:ln w="12700" cap="flat" algn="ctr">
              <a:solidFill>
                <a:srgbClr val="969696"/>
              </a:solidFill>
              <a:miter lim="800000"/>
              <a:headEnd/>
              <a:tailEnd/>
            </a:ln>
            <a:effectLst/>
            <a:scene3d>
              <a:camera prst="orthographicFront">
                <a:rot lat="0" lon="0" rev="0"/>
              </a:camera>
              <a:lightRig rig="balanced" dir="t">
                <a:rot lat="0" lon="0" rev="8700000"/>
              </a:lightRig>
            </a:scene3d>
            <a:sp3d>
              <a:bevelT w="190500" h="38100"/>
            </a:sp3d>
          </p:spPr>
          <p:txBody>
            <a:bodyPr lIns="45720" rIns="45720"/>
            <a:lstStyle/>
            <a:p>
              <a:pPr marL="169863" indent="-169863">
                <a:spcBef>
                  <a:spcPct val="20000"/>
                </a:spcBef>
                <a:buClr>
                  <a:srgbClr val="4E84C4"/>
                </a:buClr>
                <a:buFontTx/>
                <a:buChar char="•"/>
                <a:defRPr/>
              </a:pPr>
              <a:r>
                <a:rPr lang="en-US" sz="1200" kern="0" dirty="0">
                  <a:latin typeface="+mn-lt"/>
                </a:rPr>
                <a:t>Maintenance &amp; Enhancements of existing OSS infrastructure</a:t>
              </a:r>
            </a:p>
            <a:p>
              <a:pPr marL="169863" indent="-169863">
                <a:spcBef>
                  <a:spcPct val="20000"/>
                </a:spcBef>
                <a:buClr>
                  <a:srgbClr val="4E84C4"/>
                </a:buClr>
                <a:buFontTx/>
                <a:buChar char="•"/>
                <a:defRPr/>
              </a:pPr>
              <a:r>
                <a:rPr lang="en-US" sz="1200" kern="0" dirty="0">
                  <a:latin typeface="+mn-lt"/>
                </a:rPr>
                <a:t>Offshore development centers</a:t>
              </a:r>
            </a:p>
          </p:txBody>
        </p:sp>
        <p:cxnSp>
          <p:nvCxnSpPr>
            <p:cNvPr id="85010" name="Straight Arrow Connector 34"/>
            <p:cNvCxnSpPr>
              <a:cxnSpLocks noChangeShapeType="1"/>
            </p:cNvCxnSpPr>
            <p:nvPr/>
          </p:nvCxnSpPr>
          <p:spPr bwMode="auto">
            <a:xfrm rot="5400000">
              <a:off x="2886284" y="3899536"/>
              <a:ext cx="121147" cy="2160"/>
            </a:xfrm>
            <a:prstGeom prst="straightConnector1">
              <a:avLst/>
            </a:prstGeom>
            <a:noFill/>
            <a:ln w="28575" algn="ctr">
              <a:solidFill>
                <a:schemeClr val="tx1"/>
              </a:solidFill>
              <a:round/>
              <a:headEnd/>
              <a:tailEnd type="triangle" w="med" len="med"/>
            </a:ln>
          </p:spPr>
        </p:cxnSp>
        <p:cxnSp>
          <p:nvCxnSpPr>
            <p:cNvPr id="85011" name="Straight Arrow Connector 31"/>
            <p:cNvCxnSpPr>
              <a:cxnSpLocks noChangeShapeType="1"/>
            </p:cNvCxnSpPr>
            <p:nvPr/>
          </p:nvCxnSpPr>
          <p:spPr bwMode="auto">
            <a:xfrm rot="5400000">
              <a:off x="5813162" y="3899537"/>
              <a:ext cx="121147" cy="2160"/>
            </a:xfrm>
            <a:prstGeom prst="straightConnector1">
              <a:avLst/>
            </a:prstGeom>
            <a:noFill/>
            <a:ln w="28575" algn="ctr">
              <a:solidFill>
                <a:schemeClr val="tx1"/>
              </a:solidFill>
              <a:round/>
              <a:headEnd/>
              <a:tailEnd type="triangle" w="med" len="med"/>
            </a:ln>
          </p:spPr>
        </p:cxnSp>
      </p:grpSp>
      <p:sp>
        <p:nvSpPr>
          <p:cNvPr id="19"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71</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a:xfrm>
            <a:off x="1219200" y="140392"/>
            <a:ext cx="8229600" cy="481013"/>
          </a:xfrm>
        </p:spPr>
        <p:txBody>
          <a:bodyPr>
            <a:noAutofit/>
          </a:bodyPr>
          <a:lstStyle/>
          <a:p>
            <a:pPr eaLnBrk="1" hangingPunct="1"/>
            <a:r>
              <a:rPr lang="en-US" sz="2600" smtClean="0"/>
              <a:t>TCS System Integration Methodology - OSSEvolve</a:t>
            </a:r>
            <a:r>
              <a:rPr lang="en-US" sz="2600" baseline="30000" smtClean="0"/>
              <a:t>TM</a:t>
            </a:r>
          </a:p>
        </p:txBody>
      </p:sp>
      <p:sp>
        <p:nvSpPr>
          <p:cNvPr id="86019" name="Slide Number Placeholder 3"/>
          <p:cNvSpPr>
            <a:spLocks noGrp="1"/>
          </p:cNvSpPr>
          <p:nvPr>
            <p:ph type="sldNum" sz="quarter" idx="10"/>
          </p:nvPr>
        </p:nvSpPr>
        <p:spPr>
          <a:noFill/>
        </p:spPr>
        <p:txBody>
          <a:bodyPr/>
          <a:lstStyle/>
          <a:p>
            <a:r>
              <a:rPr lang="en-US" smtClean="0">
                <a:latin typeface="Arial" pitchFamily="34" charset="0"/>
              </a:rPr>
              <a:t>- </a:t>
            </a:r>
            <a:fld id="{B199EF9D-FF7F-4A3C-BB36-6D867D7D17E0}" type="slidenum">
              <a:rPr lang="en-US" smtClean="0">
                <a:latin typeface="Arial" pitchFamily="34" charset="0"/>
              </a:rPr>
              <a:pPr/>
              <a:t>72</a:t>
            </a:fld>
            <a:r>
              <a:rPr lang="en-US" smtClean="0">
                <a:latin typeface="Arial" pitchFamily="34" charset="0"/>
              </a:rPr>
              <a:t> -</a:t>
            </a:r>
          </a:p>
        </p:txBody>
      </p:sp>
      <p:grpSp>
        <p:nvGrpSpPr>
          <p:cNvPr id="2" name="Group 53"/>
          <p:cNvGrpSpPr>
            <a:grpSpLocks/>
          </p:cNvGrpSpPr>
          <p:nvPr/>
        </p:nvGrpSpPr>
        <p:grpSpPr bwMode="auto">
          <a:xfrm>
            <a:off x="258763" y="731838"/>
            <a:ext cx="8696325" cy="5459412"/>
            <a:chOff x="218257" y="664883"/>
            <a:chExt cx="8737484" cy="5459041"/>
          </a:xfrm>
        </p:grpSpPr>
        <p:sp>
          <p:nvSpPr>
            <p:cNvPr id="6" name="AutoShape 2"/>
            <p:cNvSpPr>
              <a:spLocks noChangeArrowheads="1"/>
            </p:cNvSpPr>
            <p:nvPr/>
          </p:nvSpPr>
          <p:spPr bwMode="auto">
            <a:xfrm>
              <a:off x="1781980" y="3230283"/>
              <a:ext cx="7173761" cy="1570317"/>
            </a:xfrm>
            <a:prstGeom prst="roundRect">
              <a:avLst>
                <a:gd name="adj" fmla="val 26755"/>
              </a:avLst>
            </a:prstGeom>
            <a:solidFill>
              <a:srgbClr val="98DDF9"/>
            </a:solidFill>
            <a:ln w="12700" algn="ctr">
              <a:noFill/>
              <a:round/>
              <a:headEnd/>
              <a:tailEnd/>
            </a:ln>
            <a:effectLst/>
            <a:scene3d>
              <a:camera prst="orthographicFront">
                <a:rot lat="0" lon="0" rev="0"/>
              </a:camera>
              <a:lightRig rig="balanced" dir="t">
                <a:rot lat="0" lon="0" rev="8700000"/>
              </a:lightRig>
            </a:scene3d>
            <a:sp3d>
              <a:bevelT w="190500" h="38100"/>
            </a:sp3d>
          </p:spPr>
          <p:txBody>
            <a:bodyPr wrap="none"/>
            <a:lstStyle/>
            <a:p>
              <a:pPr>
                <a:defRPr/>
              </a:pPr>
              <a:r>
                <a:rPr lang="en-US" sz="1300" b="1" dirty="0">
                  <a:latin typeface="Arial" charset="0"/>
                </a:rPr>
                <a:t>Implementation Process</a:t>
              </a:r>
            </a:p>
          </p:txBody>
        </p:sp>
        <p:sp>
          <p:nvSpPr>
            <p:cNvPr id="7" name="AutoShape 4"/>
            <p:cNvSpPr>
              <a:spLocks noChangeArrowheads="1"/>
            </p:cNvSpPr>
            <p:nvPr/>
          </p:nvSpPr>
          <p:spPr bwMode="auto">
            <a:xfrm>
              <a:off x="286195" y="664883"/>
              <a:ext cx="8669546" cy="1979613"/>
            </a:xfrm>
            <a:prstGeom prst="roundRect">
              <a:avLst>
                <a:gd name="adj" fmla="val 26755"/>
              </a:avLst>
            </a:prstGeom>
            <a:solidFill>
              <a:srgbClr val="98DDF9"/>
            </a:solidFill>
            <a:ln w="12700" algn="ctr">
              <a:noFill/>
              <a:round/>
              <a:headEnd/>
              <a:tailEnd/>
            </a:ln>
            <a:effectLst/>
            <a:scene3d>
              <a:camera prst="orthographicFront">
                <a:rot lat="0" lon="0" rev="0"/>
              </a:camera>
              <a:lightRig rig="balanced" dir="t">
                <a:rot lat="0" lon="0" rev="8700000"/>
              </a:lightRig>
            </a:scene3d>
            <a:sp3d>
              <a:bevelT w="190500" h="38100"/>
            </a:sp3d>
          </p:spPr>
          <p:txBody>
            <a:bodyPr wrap="none"/>
            <a:lstStyle/>
            <a:p>
              <a:pPr>
                <a:lnSpc>
                  <a:spcPct val="70000"/>
                </a:lnSpc>
                <a:defRPr/>
              </a:pPr>
              <a:r>
                <a:rPr lang="en-US" sz="1300" b="1" dirty="0">
                  <a:latin typeface="Arial" charset="0"/>
                </a:rPr>
                <a:t>Planning Process</a:t>
              </a:r>
            </a:p>
            <a:p>
              <a:pPr>
                <a:lnSpc>
                  <a:spcPct val="70000"/>
                </a:lnSpc>
                <a:defRPr/>
              </a:pPr>
              <a:endParaRPr lang="en-US" sz="1300" b="1" dirty="0">
                <a:latin typeface="Arial" charset="0"/>
              </a:endParaRPr>
            </a:p>
          </p:txBody>
        </p:sp>
        <p:grpSp>
          <p:nvGrpSpPr>
            <p:cNvPr id="3" name="Group 5"/>
            <p:cNvGrpSpPr>
              <a:grpSpLocks/>
            </p:cNvGrpSpPr>
            <p:nvPr/>
          </p:nvGrpSpPr>
          <p:grpSpPr bwMode="auto">
            <a:xfrm>
              <a:off x="377903" y="1083983"/>
              <a:ext cx="1407240" cy="481013"/>
              <a:chOff x="196" y="776"/>
              <a:chExt cx="890" cy="303"/>
            </a:xfrm>
          </p:grpSpPr>
          <p:sp>
            <p:nvSpPr>
              <p:cNvPr id="86091" name="Text Box 6" descr="10%"/>
              <p:cNvSpPr txBox="1">
                <a:spLocks noChangeArrowheads="1"/>
              </p:cNvSpPr>
              <p:nvPr/>
            </p:nvSpPr>
            <p:spPr bwMode="auto">
              <a:xfrm>
                <a:off x="196" y="776"/>
                <a:ext cx="890" cy="288"/>
              </a:xfrm>
              <a:prstGeom prst="rect">
                <a:avLst/>
              </a:prstGeom>
              <a:noFill/>
              <a:ln w="12700" algn="ctr">
                <a:noFill/>
                <a:miter lim="800000"/>
                <a:headEnd/>
                <a:tailEnd/>
              </a:ln>
            </p:spPr>
            <p:txBody>
              <a:bodyPr>
                <a:spAutoFit/>
              </a:bodyPr>
              <a:lstStyle/>
              <a:p>
                <a:r>
                  <a:rPr lang="en-US" sz="1200" b="1"/>
                  <a:t>Process Model/Mapping</a:t>
                </a:r>
              </a:p>
            </p:txBody>
          </p:sp>
          <p:sp>
            <p:nvSpPr>
              <p:cNvPr id="86092" name="Line 7"/>
              <p:cNvSpPr>
                <a:spLocks noChangeShapeType="1"/>
              </p:cNvSpPr>
              <p:nvPr/>
            </p:nvSpPr>
            <p:spPr bwMode="auto">
              <a:xfrm>
                <a:off x="211" y="1079"/>
                <a:ext cx="868" cy="0"/>
              </a:xfrm>
              <a:prstGeom prst="line">
                <a:avLst/>
              </a:prstGeom>
              <a:noFill/>
              <a:ln w="28575">
                <a:solidFill>
                  <a:schemeClr val="tx1"/>
                </a:solidFill>
                <a:round/>
                <a:headEnd/>
                <a:tailEnd type="triangle" w="med" len="med"/>
              </a:ln>
            </p:spPr>
            <p:txBody>
              <a:bodyPr wrap="none" anchor="ctr"/>
              <a:lstStyle/>
              <a:p>
                <a:endParaRPr lang="en-US"/>
              </a:p>
            </p:txBody>
          </p:sp>
        </p:grpSp>
        <p:grpSp>
          <p:nvGrpSpPr>
            <p:cNvPr id="4" name="Group 8"/>
            <p:cNvGrpSpPr>
              <a:grpSpLocks/>
            </p:cNvGrpSpPr>
            <p:nvPr/>
          </p:nvGrpSpPr>
          <p:grpSpPr bwMode="auto">
            <a:xfrm>
              <a:off x="1783562" y="1083983"/>
              <a:ext cx="1413564" cy="481013"/>
              <a:chOff x="1085" y="776"/>
              <a:chExt cx="894" cy="303"/>
            </a:xfrm>
          </p:grpSpPr>
          <p:sp>
            <p:nvSpPr>
              <p:cNvPr id="86089" name="Text Box 9" descr="10%"/>
              <p:cNvSpPr txBox="1">
                <a:spLocks noChangeArrowheads="1"/>
              </p:cNvSpPr>
              <p:nvPr/>
            </p:nvSpPr>
            <p:spPr bwMode="auto">
              <a:xfrm>
                <a:off x="1085" y="776"/>
                <a:ext cx="890" cy="288"/>
              </a:xfrm>
              <a:prstGeom prst="rect">
                <a:avLst/>
              </a:prstGeom>
              <a:noFill/>
              <a:ln w="12700" algn="ctr">
                <a:noFill/>
                <a:miter lim="800000"/>
                <a:headEnd/>
                <a:tailEnd/>
              </a:ln>
            </p:spPr>
            <p:txBody>
              <a:bodyPr>
                <a:spAutoFit/>
              </a:bodyPr>
              <a:lstStyle/>
              <a:p>
                <a:r>
                  <a:rPr lang="en-US" sz="1200" b="1"/>
                  <a:t>Workflow Definition</a:t>
                </a:r>
              </a:p>
            </p:txBody>
          </p:sp>
          <p:sp>
            <p:nvSpPr>
              <p:cNvPr id="86090" name="Line 10"/>
              <p:cNvSpPr>
                <a:spLocks noChangeShapeType="1"/>
              </p:cNvSpPr>
              <p:nvPr/>
            </p:nvSpPr>
            <p:spPr bwMode="auto">
              <a:xfrm>
                <a:off x="1111" y="1079"/>
                <a:ext cx="868" cy="0"/>
              </a:xfrm>
              <a:prstGeom prst="line">
                <a:avLst/>
              </a:prstGeom>
              <a:noFill/>
              <a:ln w="28575">
                <a:solidFill>
                  <a:schemeClr val="tx1"/>
                </a:solidFill>
                <a:round/>
                <a:headEnd/>
                <a:tailEnd type="triangle" w="med" len="med"/>
              </a:ln>
            </p:spPr>
            <p:txBody>
              <a:bodyPr wrap="none" anchor="ctr"/>
              <a:lstStyle/>
              <a:p>
                <a:endParaRPr lang="en-US"/>
              </a:p>
            </p:txBody>
          </p:sp>
        </p:grpSp>
        <p:grpSp>
          <p:nvGrpSpPr>
            <p:cNvPr id="5" name="Group 11"/>
            <p:cNvGrpSpPr>
              <a:grpSpLocks/>
            </p:cNvGrpSpPr>
            <p:nvPr/>
          </p:nvGrpSpPr>
          <p:grpSpPr bwMode="auto">
            <a:xfrm>
              <a:off x="3220843" y="1083984"/>
              <a:ext cx="1487880" cy="3244853"/>
              <a:chOff x="1994" y="776"/>
              <a:chExt cx="941" cy="2044"/>
            </a:xfrm>
          </p:grpSpPr>
          <p:sp>
            <p:nvSpPr>
              <p:cNvPr id="86085" name="Text Box 12" descr="10%"/>
              <p:cNvSpPr txBox="1">
                <a:spLocks noChangeArrowheads="1"/>
              </p:cNvSpPr>
              <p:nvPr/>
            </p:nvSpPr>
            <p:spPr bwMode="auto">
              <a:xfrm>
                <a:off x="1994" y="776"/>
                <a:ext cx="890" cy="288"/>
              </a:xfrm>
              <a:prstGeom prst="rect">
                <a:avLst/>
              </a:prstGeom>
              <a:noFill/>
              <a:ln w="12700" algn="ctr">
                <a:noFill/>
                <a:miter lim="800000"/>
                <a:headEnd/>
                <a:tailEnd/>
              </a:ln>
            </p:spPr>
            <p:txBody>
              <a:bodyPr>
                <a:spAutoFit/>
              </a:bodyPr>
              <a:lstStyle/>
              <a:p>
                <a:r>
                  <a:rPr lang="en-US" sz="1200" b="1"/>
                  <a:t>Information Model</a:t>
                </a:r>
              </a:p>
            </p:txBody>
          </p:sp>
          <p:sp>
            <p:nvSpPr>
              <p:cNvPr id="86086" name="Line 13"/>
              <p:cNvSpPr>
                <a:spLocks noChangeShapeType="1"/>
              </p:cNvSpPr>
              <p:nvPr/>
            </p:nvSpPr>
            <p:spPr bwMode="auto">
              <a:xfrm>
                <a:off x="2020" y="1079"/>
                <a:ext cx="868" cy="0"/>
              </a:xfrm>
              <a:prstGeom prst="line">
                <a:avLst/>
              </a:prstGeom>
              <a:noFill/>
              <a:ln w="28575">
                <a:solidFill>
                  <a:schemeClr val="tx1"/>
                </a:solidFill>
                <a:round/>
                <a:headEnd/>
                <a:tailEnd type="triangle" w="med" len="med"/>
              </a:ln>
            </p:spPr>
            <p:txBody>
              <a:bodyPr wrap="none" anchor="ctr"/>
              <a:lstStyle/>
              <a:p>
                <a:endParaRPr lang="en-US"/>
              </a:p>
            </p:txBody>
          </p:sp>
          <p:sp>
            <p:nvSpPr>
              <p:cNvPr id="86087" name="Text Box 14" descr="10%"/>
              <p:cNvSpPr txBox="1">
                <a:spLocks noChangeArrowheads="1"/>
              </p:cNvSpPr>
              <p:nvPr/>
            </p:nvSpPr>
            <p:spPr bwMode="auto">
              <a:xfrm>
                <a:off x="1994" y="2409"/>
                <a:ext cx="941" cy="407"/>
              </a:xfrm>
              <a:prstGeom prst="rect">
                <a:avLst/>
              </a:prstGeom>
              <a:noFill/>
              <a:ln w="12700" algn="ctr">
                <a:noFill/>
                <a:miter lim="800000"/>
                <a:headEnd/>
                <a:tailEnd/>
              </a:ln>
            </p:spPr>
            <p:txBody>
              <a:bodyPr>
                <a:spAutoFit/>
              </a:bodyPr>
              <a:lstStyle/>
              <a:p>
                <a:r>
                  <a:rPr lang="en-US" sz="1200" b="1"/>
                  <a:t>Define Configuration Parameters</a:t>
                </a:r>
              </a:p>
            </p:txBody>
          </p:sp>
          <p:sp>
            <p:nvSpPr>
              <p:cNvPr id="86088" name="Line 15"/>
              <p:cNvSpPr>
                <a:spLocks noChangeShapeType="1"/>
              </p:cNvSpPr>
              <p:nvPr/>
            </p:nvSpPr>
            <p:spPr bwMode="auto">
              <a:xfrm>
                <a:off x="2020" y="2820"/>
                <a:ext cx="868" cy="0"/>
              </a:xfrm>
              <a:prstGeom prst="line">
                <a:avLst/>
              </a:prstGeom>
              <a:noFill/>
              <a:ln w="28575">
                <a:solidFill>
                  <a:schemeClr val="tx1"/>
                </a:solidFill>
                <a:round/>
                <a:headEnd/>
                <a:tailEnd type="triangle" w="med" len="med"/>
              </a:ln>
            </p:spPr>
            <p:txBody>
              <a:bodyPr wrap="none" anchor="ctr"/>
              <a:lstStyle/>
              <a:p>
                <a:endParaRPr lang="en-US"/>
              </a:p>
            </p:txBody>
          </p:sp>
        </p:grpSp>
        <p:grpSp>
          <p:nvGrpSpPr>
            <p:cNvPr id="8" name="Group 16"/>
            <p:cNvGrpSpPr>
              <a:grpSpLocks/>
            </p:cNvGrpSpPr>
            <p:nvPr/>
          </p:nvGrpSpPr>
          <p:grpSpPr bwMode="auto">
            <a:xfrm>
              <a:off x="4666031" y="1083986"/>
              <a:ext cx="1407240" cy="3244861"/>
              <a:chOff x="2908" y="776"/>
              <a:chExt cx="890" cy="2044"/>
            </a:xfrm>
          </p:grpSpPr>
          <p:sp>
            <p:nvSpPr>
              <p:cNvPr id="86081" name="Text Box 17" descr="10%"/>
              <p:cNvSpPr txBox="1">
                <a:spLocks noChangeArrowheads="1"/>
              </p:cNvSpPr>
              <p:nvPr/>
            </p:nvSpPr>
            <p:spPr bwMode="auto">
              <a:xfrm>
                <a:off x="2908" y="776"/>
                <a:ext cx="890" cy="288"/>
              </a:xfrm>
              <a:prstGeom prst="rect">
                <a:avLst/>
              </a:prstGeom>
              <a:noFill/>
              <a:ln w="12700" algn="ctr">
                <a:noFill/>
                <a:miter lim="800000"/>
                <a:headEnd/>
                <a:tailEnd/>
              </a:ln>
            </p:spPr>
            <p:txBody>
              <a:bodyPr>
                <a:spAutoFit/>
              </a:bodyPr>
              <a:lstStyle/>
              <a:p>
                <a:r>
                  <a:rPr lang="en-US" sz="1200" b="1"/>
                  <a:t>Fit</a:t>
                </a:r>
              </a:p>
              <a:p>
                <a:r>
                  <a:rPr lang="en-US" sz="1200" b="1"/>
                  <a:t>Analysis</a:t>
                </a:r>
              </a:p>
            </p:txBody>
          </p:sp>
          <p:sp>
            <p:nvSpPr>
              <p:cNvPr id="86082" name="Line 18"/>
              <p:cNvSpPr>
                <a:spLocks noChangeShapeType="1"/>
              </p:cNvSpPr>
              <p:nvPr/>
            </p:nvSpPr>
            <p:spPr bwMode="auto">
              <a:xfrm>
                <a:off x="2923" y="1079"/>
                <a:ext cx="868" cy="0"/>
              </a:xfrm>
              <a:prstGeom prst="line">
                <a:avLst/>
              </a:prstGeom>
              <a:noFill/>
              <a:ln w="28575">
                <a:solidFill>
                  <a:schemeClr val="tx1"/>
                </a:solidFill>
                <a:round/>
                <a:headEnd/>
                <a:tailEnd type="triangle" w="med" len="med"/>
              </a:ln>
            </p:spPr>
            <p:txBody>
              <a:bodyPr wrap="none" anchor="ctr"/>
              <a:lstStyle/>
              <a:p>
                <a:endParaRPr lang="en-US"/>
              </a:p>
            </p:txBody>
          </p:sp>
          <p:sp>
            <p:nvSpPr>
              <p:cNvPr id="86083" name="Text Box 19" descr="10%"/>
              <p:cNvSpPr txBox="1">
                <a:spLocks noChangeArrowheads="1"/>
              </p:cNvSpPr>
              <p:nvPr/>
            </p:nvSpPr>
            <p:spPr bwMode="auto">
              <a:xfrm>
                <a:off x="2908" y="2400"/>
                <a:ext cx="701" cy="407"/>
              </a:xfrm>
              <a:prstGeom prst="rect">
                <a:avLst/>
              </a:prstGeom>
              <a:noFill/>
              <a:ln w="12700" algn="ctr">
                <a:noFill/>
                <a:miter lim="800000"/>
                <a:headEnd/>
                <a:tailEnd/>
              </a:ln>
            </p:spPr>
            <p:txBody>
              <a:bodyPr>
                <a:spAutoFit/>
              </a:bodyPr>
              <a:lstStyle/>
              <a:p>
                <a:endParaRPr lang="en-US" sz="1200" b="1"/>
              </a:p>
              <a:p>
                <a:r>
                  <a:rPr lang="en-US" sz="1200" b="1"/>
                  <a:t>Create Prototype</a:t>
                </a:r>
              </a:p>
            </p:txBody>
          </p:sp>
          <p:sp>
            <p:nvSpPr>
              <p:cNvPr id="86084" name="Line 20"/>
              <p:cNvSpPr>
                <a:spLocks noChangeShapeType="1"/>
              </p:cNvSpPr>
              <p:nvPr/>
            </p:nvSpPr>
            <p:spPr bwMode="auto">
              <a:xfrm>
                <a:off x="2923" y="2820"/>
                <a:ext cx="868" cy="0"/>
              </a:xfrm>
              <a:prstGeom prst="line">
                <a:avLst/>
              </a:prstGeom>
              <a:noFill/>
              <a:ln w="28575">
                <a:solidFill>
                  <a:schemeClr val="tx1"/>
                </a:solidFill>
                <a:round/>
                <a:headEnd/>
                <a:tailEnd type="triangle" w="med" len="med"/>
              </a:ln>
            </p:spPr>
            <p:txBody>
              <a:bodyPr wrap="none" anchor="ctr"/>
              <a:lstStyle/>
              <a:p>
                <a:endParaRPr lang="en-US"/>
              </a:p>
            </p:txBody>
          </p:sp>
        </p:grpSp>
        <p:grpSp>
          <p:nvGrpSpPr>
            <p:cNvPr id="9" name="Group 21"/>
            <p:cNvGrpSpPr>
              <a:grpSpLocks/>
            </p:cNvGrpSpPr>
            <p:nvPr/>
          </p:nvGrpSpPr>
          <p:grpSpPr bwMode="auto">
            <a:xfrm>
              <a:off x="6071690" y="1083984"/>
              <a:ext cx="1413564" cy="3244853"/>
              <a:chOff x="3797" y="776"/>
              <a:chExt cx="894" cy="2044"/>
            </a:xfrm>
          </p:grpSpPr>
          <p:sp>
            <p:nvSpPr>
              <p:cNvPr id="86077" name="Text Box 22" descr="10%"/>
              <p:cNvSpPr txBox="1">
                <a:spLocks noChangeArrowheads="1"/>
              </p:cNvSpPr>
              <p:nvPr/>
            </p:nvSpPr>
            <p:spPr bwMode="auto">
              <a:xfrm>
                <a:off x="3797" y="776"/>
                <a:ext cx="890" cy="288"/>
              </a:xfrm>
              <a:prstGeom prst="rect">
                <a:avLst/>
              </a:prstGeom>
              <a:noFill/>
              <a:ln w="12700" algn="ctr">
                <a:noFill/>
                <a:miter lim="800000"/>
                <a:headEnd/>
                <a:tailEnd/>
              </a:ln>
            </p:spPr>
            <p:txBody>
              <a:bodyPr>
                <a:spAutoFit/>
              </a:bodyPr>
              <a:lstStyle/>
              <a:p>
                <a:r>
                  <a:rPr lang="en-US" sz="1200" b="1"/>
                  <a:t>Data</a:t>
                </a:r>
              </a:p>
              <a:p>
                <a:r>
                  <a:rPr lang="en-US" sz="1200" b="1"/>
                  <a:t>Model</a:t>
                </a:r>
              </a:p>
            </p:txBody>
          </p:sp>
          <p:sp>
            <p:nvSpPr>
              <p:cNvPr id="86078" name="Line 23"/>
              <p:cNvSpPr>
                <a:spLocks noChangeShapeType="1"/>
              </p:cNvSpPr>
              <p:nvPr/>
            </p:nvSpPr>
            <p:spPr bwMode="auto">
              <a:xfrm>
                <a:off x="3823" y="1079"/>
                <a:ext cx="868" cy="0"/>
              </a:xfrm>
              <a:prstGeom prst="line">
                <a:avLst/>
              </a:prstGeom>
              <a:noFill/>
              <a:ln w="28575">
                <a:solidFill>
                  <a:schemeClr val="tx1"/>
                </a:solidFill>
                <a:round/>
                <a:headEnd/>
                <a:tailEnd type="triangle" w="med" len="med"/>
              </a:ln>
            </p:spPr>
            <p:txBody>
              <a:bodyPr wrap="none" anchor="ctr"/>
              <a:lstStyle/>
              <a:p>
                <a:endParaRPr lang="en-US"/>
              </a:p>
            </p:txBody>
          </p:sp>
          <p:sp>
            <p:nvSpPr>
              <p:cNvPr id="86079" name="Text Box 24" descr="10%"/>
              <p:cNvSpPr txBox="1">
                <a:spLocks noChangeArrowheads="1"/>
              </p:cNvSpPr>
              <p:nvPr/>
            </p:nvSpPr>
            <p:spPr bwMode="auto">
              <a:xfrm>
                <a:off x="3797" y="2409"/>
                <a:ext cx="735" cy="407"/>
              </a:xfrm>
              <a:prstGeom prst="rect">
                <a:avLst/>
              </a:prstGeom>
              <a:noFill/>
              <a:ln w="12700" algn="ctr">
                <a:noFill/>
                <a:miter lim="800000"/>
                <a:headEnd/>
                <a:tailEnd/>
              </a:ln>
            </p:spPr>
            <p:txBody>
              <a:bodyPr>
                <a:spAutoFit/>
              </a:bodyPr>
              <a:lstStyle/>
              <a:p>
                <a:endParaRPr lang="en-US" sz="1200" b="1"/>
              </a:p>
              <a:p>
                <a:r>
                  <a:rPr lang="en-US" sz="1200" b="1"/>
                  <a:t>Refine Prototype</a:t>
                </a:r>
              </a:p>
            </p:txBody>
          </p:sp>
          <p:sp>
            <p:nvSpPr>
              <p:cNvPr id="86080" name="Line 25"/>
              <p:cNvSpPr>
                <a:spLocks noChangeShapeType="1"/>
              </p:cNvSpPr>
              <p:nvPr/>
            </p:nvSpPr>
            <p:spPr bwMode="auto">
              <a:xfrm>
                <a:off x="3823" y="2820"/>
                <a:ext cx="868" cy="0"/>
              </a:xfrm>
              <a:prstGeom prst="line">
                <a:avLst/>
              </a:prstGeom>
              <a:noFill/>
              <a:ln w="28575">
                <a:solidFill>
                  <a:schemeClr val="tx1"/>
                </a:solidFill>
                <a:round/>
                <a:headEnd/>
                <a:tailEnd type="triangle" w="med" len="med"/>
              </a:ln>
            </p:spPr>
            <p:txBody>
              <a:bodyPr wrap="none" anchor="ctr"/>
              <a:lstStyle/>
              <a:p>
                <a:endParaRPr lang="en-US"/>
              </a:p>
            </p:txBody>
          </p:sp>
        </p:grpSp>
        <p:grpSp>
          <p:nvGrpSpPr>
            <p:cNvPr id="10" name="Group 26"/>
            <p:cNvGrpSpPr>
              <a:grpSpLocks/>
            </p:cNvGrpSpPr>
            <p:nvPr/>
          </p:nvGrpSpPr>
          <p:grpSpPr bwMode="auto">
            <a:xfrm>
              <a:off x="7508972" y="1083984"/>
              <a:ext cx="1407240" cy="3244853"/>
              <a:chOff x="4706" y="776"/>
              <a:chExt cx="890" cy="2044"/>
            </a:xfrm>
          </p:grpSpPr>
          <p:sp>
            <p:nvSpPr>
              <p:cNvPr id="86073" name="Text Box 27" descr="10%"/>
              <p:cNvSpPr txBox="1">
                <a:spLocks noChangeArrowheads="1"/>
              </p:cNvSpPr>
              <p:nvPr/>
            </p:nvSpPr>
            <p:spPr bwMode="auto">
              <a:xfrm>
                <a:off x="4706" y="776"/>
                <a:ext cx="890" cy="288"/>
              </a:xfrm>
              <a:prstGeom prst="rect">
                <a:avLst/>
              </a:prstGeom>
              <a:noFill/>
              <a:ln w="12700" algn="ctr">
                <a:noFill/>
                <a:miter lim="800000"/>
                <a:headEnd/>
                <a:tailEnd/>
              </a:ln>
            </p:spPr>
            <p:txBody>
              <a:bodyPr>
                <a:spAutoFit/>
              </a:bodyPr>
              <a:lstStyle/>
              <a:p>
                <a:r>
                  <a:rPr lang="en-US" sz="1200" b="1"/>
                  <a:t>Project Charter Refined</a:t>
                </a:r>
              </a:p>
            </p:txBody>
          </p:sp>
          <p:sp>
            <p:nvSpPr>
              <p:cNvPr id="86074" name="Line 28"/>
              <p:cNvSpPr>
                <a:spLocks noChangeShapeType="1"/>
              </p:cNvSpPr>
              <p:nvPr/>
            </p:nvSpPr>
            <p:spPr bwMode="auto">
              <a:xfrm>
                <a:off x="4732" y="1079"/>
                <a:ext cx="846" cy="0"/>
              </a:xfrm>
              <a:prstGeom prst="line">
                <a:avLst/>
              </a:prstGeom>
              <a:noFill/>
              <a:ln w="28575">
                <a:solidFill>
                  <a:schemeClr val="tx1"/>
                </a:solidFill>
                <a:round/>
                <a:headEnd/>
                <a:tailEnd type="triangle" w="med" len="med"/>
              </a:ln>
            </p:spPr>
            <p:txBody>
              <a:bodyPr wrap="none" anchor="ctr"/>
              <a:lstStyle/>
              <a:p>
                <a:endParaRPr lang="en-US"/>
              </a:p>
            </p:txBody>
          </p:sp>
          <p:sp>
            <p:nvSpPr>
              <p:cNvPr id="86075" name="Text Box 29" descr="10%"/>
              <p:cNvSpPr txBox="1">
                <a:spLocks noChangeArrowheads="1"/>
              </p:cNvSpPr>
              <p:nvPr/>
            </p:nvSpPr>
            <p:spPr bwMode="auto">
              <a:xfrm>
                <a:off x="4706" y="2409"/>
                <a:ext cx="890" cy="407"/>
              </a:xfrm>
              <a:prstGeom prst="rect">
                <a:avLst/>
              </a:prstGeom>
              <a:noFill/>
              <a:ln w="12700" algn="ctr">
                <a:noFill/>
                <a:miter lim="800000"/>
                <a:headEnd/>
                <a:tailEnd/>
              </a:ln>
            </p:spPr>
            <p:txBody>
              <a:bodyPr>
                <a:spAutoFit/>
              </a:bodyPr>
              <a:lstStyle/>
              <a:p>
                <a:endParaRPr lang="en-US" sz="1200" b="1"/>
              </a:p>
              <a:p>
                <a:r>
                  <a:rPr lang="en-US" sz="1200" b="1"/>
                  <a:t>Preparing for GoLive</a:t>
                </a:r>
              </a:p>
            </p:txBody>
          </p:sp>
          <p:sp>
            <p:nvSpPr>
              <p:cNvPr id="86076" name="Line 30"/>
              <p:cNvSpPr>
                <a:spLocks noChangeShapeType="1"/>
              </p:cNvSpPr>
              <p:nvPr/>
            </p:nvSpPr>
            <p:spPr bwMode="auto">
              <a:xfrm>
                <a:off x="4732" y="2820"/>
                <a:ext cx="846" cy="0"/>
              </a:xfrm>
              <a:prstGeom prst="line">
                <a:avLst/>
              </a:prstGeom>
              <a:noFill/>
              <a:ln w="28575">
                <a:solidFill>
                  <a:schemeClr val="tx1"/>
                </a:solidFill>
                <a:round/>
                <a:headEnd/>
                <a:tailEnd type="triangle" w="med" len="med"/>
              </a:ln>
            </p:spPr>
            <p:txBody>
              <a:bodyPr wrap="none" anchor="ctr"/>
              <a:lstStyle/>
              <a:p>
                <a:endParaRPr lang="en-US"/>
              </a:p>
            </p:txBody>
          </p:sp>
        </p:grpSp>
        <p:sp>
          <p:nvSpPr>
            <p:cNvPr id="14" name="Rectangle 31"/>
            <p:cNvSpPr>
              <a:spLocks noChangeArrowheads="1"/>
            </p:cNvSpPr>
            <p:nvPr/>
          </p:nvSpPr>
          <p:spPr bwMode="auto">
            <a:xfrm>
              <a:off x="3261954" y="4338358"/>
              <a:ext cx="1263354" cy="1774825"/>
            </a:xfrm>
            <a:prstGeom prst="rect">
              <a:avLst/>
            </a:prstGeom>
            <a:solidFill>
              <a:srgbClr val="E2F5FD"/>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lstStyle/>
            <a:p>
              <a:pPr marL="109538" indent="-109538">
                <a:buClr>
                  <a:schemeClr val="hlink"/>
                </a:buClr>
                <a:defRPr/>
              </a:pPr>
              <a:r>
                <a:rPr lang="fr-FR" sz="1000" b="1" dirty="0">
                  <a:latin typeface="Arial" charset="0"/>
                </a:rPr>
                <a:t>Actions</a:t>
              </a:r>
            </a:p>
            <a:p>
              <a:pPr marL="109538" indent="-109538">
                <a:buClr>
                  <a:schemeClr val="hlink"/>
                </a:buClr>
                <a:buFontTx/>
                <a:buChar char="•"/>
                <a:defRPr/>
              </a:pPr>
              <a:r>
                <a:rPr lang="fr-FR" sz="1000" dirty="0">
                  <a:latin typeface="Arial" charset="0"/>
                </a:rPr>
                <a:t>Questionnaires</a:t>
              </a:r>
            </a:p>
            <a:p>
              <a:pPr marL="109538" indent="-109538">
                <a:buClr>
                  <a:schemeClr val="hlink"/>
                </a:buClr>
                <a:buFontTx/>
                <a:buChar char="•"/>
                <a:defRPr/>
              </a:pPr>
              <a:r>
                <a:rPr lang="fr-FR" sz="1000" dirty="0">
                  <a:latin typeface="Arial" charset="0"/>
                </a:rPr>
                <a:t>User inputs</a:t>
              </a:r>
            </a:p>
            <a:p>
              <a:pPr marL="109538" indent="-109538">
                <a:buClr>
                  <a:schemeClr val="hlink"/>
                </a:buClr>
                <a:defRPr/>
              </a:pPr>
              <a:r>
                <a:rPr lang="fr-FR" sz="1000" b="1" dirty="0">
                  <a:latin typeface="Arial" charset="0"/>
                </a:rPr>
                <a:t>Deliverables</a:t>
              </a:r>
            </a:p>
            <a:p>
              <a:pPr marL="109538" indent="-109538">
                <a:buClr>
                  <a:schemeClr val="hlink"/>
                </a:buClr>
                <a:buFontTx/>
                <a:buChar char="•"/>
                <a:defRPr/>
              </a:pPr>
              <a:r>
                <a:rPr lang="fr-FR" sz="1000" dirty="0">
                  <a:latin typeface="Arial" charset="0"/>
                </a:rPr>
                <a:t>Questionnaires</a:t>
              </a:r>
            </a:p>
          </p:txBody>
        </p:sp>
        <p:sp>
          <p:nvSpPr>
            <p:cNvPr id="15" name="Rectangle 32"/>
            <p:cNvSpPr>
              <a:spLocks noChangeArrowheads="1"/>
            </p:cNvSpPr>
            <p:nvPr/>
          </p:nvSpPr>
          <p:spPr bwMode="auto">
            <a:xfrm>
              <a:off x="4702398" y="4338358"/>
              <a:ext cx="1263353" cy="1774825"/>
            </a:xfrm>
            <a:prstGeom prst="rect">
              <a:avLst/>
            </a:prstGeom>
            <a:solidFill>
              <a:srgbClr val="E2F5FD"/>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lstStyle/>
            <a:p>
              <a:pPr marL="109538" indent="-109538">
                <a:buClr>
                  <a:schemeClr val="hlink"/>
                </a:buClr>
                <a:defRPr/>
              </a:pPr>
              <a:r>
                <a:rPr lang="en-US" sz="1000" b="1" dirty="0">
                  <a:latin typeface="Arial" charset="0"/>
                </a:rPr>
                <a:t>Actions</a:t>
              </a:r>
            </a:p>
            <a:p>
              <a:pPr marL="109538" indent="-109538">
                <a:buClr>
                  <a:schemeClr val="hlink"/>
                </a:buClr>
                <a:buFontTx/>
                <a:buChar char="•"/>
                <a:defRPr/>
              </a:pPr>
              <a:r>
                <a:rPr lang="en-US" sz="1000" dirty="0">
                  <a:latin typeface="Arial" charset="0"/>
                </a:rPr>
                <a:t>Create Technical</a:t>
              </a:r>
            </a:p>
            <a:p>
              <a:pPr marL="109538" indent="-109538">
                <a:buClr>
                  <a:schemeClr val="hlink"/>
                </a:buClr>
                <a:buFontTx/>
                <a:buChar char="•"/>
                <a:defRPr/>
              </a:pPr>
              <a:r>
                <a:rPr lang="en-US" sz="1000" dirty="0">
                  <a:latin typeface="Arial" charset="0"/>
                </a:rPr>
                <a:t>Design</a:t>
              </a:r>
            </a:p>
            <a:p>
              <a:pPr marL="109538" indent="-109538">
                <a:buClr>
                  <a:schemeClr val="hlink"/>
                </a:buClr>
                <a:buFontTx/>
                <a:buChar char="•"/>
                <a:defRPr/>
              </a:pPr>
              <a:r>
                <a:rPr lang="en-US" sz="1000" dirty="0">
                  <a:latin typeface="Arial" charset="0"/>
                </a:rPr>
                <a:t>Create Master</a:t>
              </a:r>
            </a:p>
            <a:p>
              <a:pPr marL="109538" indent="-109538">
                <a:buClr>
                  <a:schemeClr val="hlink"/>
                </a:buClr>
                <a:buFontTx/>
                <a:buChar char="•"/>
                <a:defRPr/>
              </a:pPr>
              <a:r>
                <a:rPr lang="en-US" sz="1000" dirty="0">
                  <a:latin typeface="Arial" charset="0"/>
                </a:rPr>
                <a:t>Records</a:t>
              </a:r>
            </a:p>
            <a:p>
              <a:pPr marL="109538" indent="-109538">
                <a:buClr>
                  <a:schemeClr val="hlink"/>
                </a:buClr>
                <a:buFontTx/>
                <a:buChar char="•"/>
                <a:defRPr/>
              </a:pPr>
              <a:r>
                <a:rPr lang="en-US" sz="1000" dirty="0">
                  <a:latin typeface="Arial" charset="0"/>
                </a:rPr>
                <a:t>Configure</a:t>
              </a:r>
            </a:p>
            <a:p>
              <a:pPr marL="109538" indent="-109538">
                <a:buClr>
                  <a:schemeClr val="hlink"/>
                </a:buClr>
                <a:defRPr/>
              </a:pPr>
              <a:r>
                <a:rPr lang="en-US" sz="1000" b="1" dirty="0">
                  <a:latin typeface="Arial" charset="0"/>
                </a:rPr>
                <a:t>Deliverables</a:t>
              </a:r>
            </a:p>
            <a:p>
              <a:pPr marL="109538" indent="-109538">
                <a:buClr>
                  <a:schemeClr val="hlink"/>
                </a:buClr>
                <a:buFontTx/>
                <a:buChar char="•"/>
                <a:defRPr/>
              </a:pPr>
              <a:r>
                <a:rPr lang="en-US" sz="1000" dirty="0">
                  <a:latin typeface="Arial" charset="0"/>
                </a:rPr>
                <a:t>Demo Prototype</a:t>
              </a:r>
            </a:p>
          </p:txBody>
        </p:sp>
        <p:sp>
          <p:nvSpPr>
            <p:cNvPr id="16" name="Rectangle 33"/>
            <p:cNvSpPr>
              <a:spLocks noChangeArrowheads="1"/>
            </p:cNvSpPr>
            <p:nvPr/>
          </p:nvSpPr>
          <p:spPr bwMode="auto">
            <a:xfrm>
              <a:off x="6117544" y="4338358"/>
              <a:ext cx="1263354" cy="1774825"/>
            </a:xfrm>
            <a:prstGeom prst="rect">
              <a:avLst/>
            </a:prstGeom>
            <a:solidFill>
              <a:srgbClr val="E2F5FD"/>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lstStyle/>
            <a:p>
              <a:pPr marL="109538" indent="-109538">
                <a:buClr>
                  <a:schemeClr val="hlink"/>
                </a:buClr>
                <a:defRPr/>
              </a:pPr>
              <a:r>
                <a:rPr lang="en-US" sz="1000" b="1" dirty="0">
                  <a:latin typeface="Arial" charset="0"/>
                </a:rPr>
                <a:t>Actions</a:t>
              </a:r>
            </a:p>
            <a:p>
              <a:pPr marL="109538" indent="-109538">
                <a:buClr>
                  <a:schemeClr val="hlink"/>
                </a:buClr>
                <a:buFontTx/>
                <a:buChar char="•"/>
                <a:defRPr/>
              </a:pPr>
              <a:r>
                <a:rPr lang="en-US" sz="1000" dirty="0">
                  <a:latin typeface="Arial" charset="0"/>
                </a:rPr>
                <a:t>Obtain user inputs/feedback</a:t>
              </a:r>
            </a:p>
            <a:p>
              <a:pPr marL="109538" indent="-109538">
                <a:buClr>
                  <a:schemeClr val="hlink"/>
                </a:buClr>
                <a:buFontTx/>
                <a:buChar char="•"/>
                <a:defRPr/>
              </a:pPr>
              <a:r>
                <a:rPr lang="en-US" sz="1000" dirty="0">
                  <a:latin typeface="Arial" charset="0"/>
                </a:rPr>
                <a:t>Modify Settings</a:t>
              </a:r>
            </a:p>
            <a:p>
              <a:pPr marL="109538" indent="-109538">
                <a:buClr>
                  <a:schemeClr val="hlink"/>
                </a:buClr>
                <a:buFontTx/>
                <a:buChar char="•"/>
                <a:defRPr/>
              </a:pPr>
              <a:r>
                <a:rPr lang="en-US" sz="1000" dirty="0">
                  <a:latin typeface="Arial" charset="0"/>
                </a:rPr>
                <a:t>Prepare sample documents</a:t>
              </a:r>
            </a:p>
            <a:p>
              <a:pPr marL="109538" indent="-109538">
                <a:buClr>
                  <a:schemeClr val="hlink"/>
                </a:buClr>
                <a:defRPr/>
              </a:pPr>
              <a:r>
                <a:rPr lang="en-US" sz="1000" b="1" dirty="0">
                  <a:latin typeface="Arial" charset="0"/>
                </a:rPr>
                <a:t>Deliverables</a:t>
              </a:r>
            </a:p>
            <a:p>
              <a:pPr marL="109538" indent="-109538">
                <a:buClr>
                  <a:schemeClr val="hlink"/>
                </a:buClr>
                <a:buFontTx/>
                <a:buChar char="•"/>
                <a:defRPr/>
              </a:pPr>
              <a:r>
                <a:rPr lang="en-US" sz="1000" dirty="0">
                  <a:latin typeface="Arial" charset="0"/>
                </a:rPr>
                <a:t>Sample </a:t>
              </a:r>
            </a:p>
            <a:p>
              <a:pPr marL="109538" indent="-109538">
                <a:buClr>
                  <a:schemeClr val="hlink"/>
                </a:buClr>
                <a:buFontTx/>
                <a:buChar char="•"/>
                <a:defRPr/>
              </a:pPr>
              <a:r>
                <a:rPr lang="en-US" sz="1000" dirty="0">
                  <a:latin typeface="Arial" charset="0"/>
                </a:rPr>
                <a:t>Documents, </a:t>
              </a:r>
            </a:p>
            <a:p>
              <a:pPr marL="109538" indent="-109538">
                <a:buClr>
                  <a:schemeClr val="hlink"/>
                </a:buClr>
                <a:buFontTx/>
                <a:buChar char="•"/>
                <a:defRPr/>
              </a:pPr>
              <a:r>
                <a:rPr lang="en-US" sz="1000" dirty="0">
                  <a:latin typeface="Arial" charset="0"/>
                </a:rPr>
                <a:t>Reports</a:t>
              </a:r>
            </a:p>
          </p:txBody>
        </p:sp>
        <p:sp>
          <p:nvSpPr>
            <p:cNvPr id="17" name="Rectangle 34"/>
            <p:cNvSpPr>
              <a:spLocks noChangeArrowheads="1"/>
            </p:cNvSpPr>
            <p:nvPr/>
          </p:nvSpPr>
          <p:spPr bwMode="auto">
            <a:xfrm>
              <a:off x="7557988" y="4338358"/>
              <a:ext cx="1209593" cy="1774825"/>
            </a:xfrm>
            <a:prstGeom prst="rect">
              <a:avLst/>
            </a:prstGeom>
            <a:solidFill>
              <a:srgbClr val="E2F5FD"/>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lstStyle/>
            <a:p>
              <a:pPr marL="109538" indent="-109538">
                <a:buClr>
                  <a:schemeClr val="hlink"/>
                </a:buClr>
                <a:defRPr/>
              </a:pPr>
              <a:r>
                <a:rPr lang="en-US" sz="1000" b="1" dirty="0">
                  <a:latin typeface="Arial" charset="0"/>
                </a:rPr>
                <a:t>Actions</a:t>
              </a:r>
            </a:p>
            <a:p>
              <a:pPr marL="109538" indent="-109538">
                <a:buClr>
                  <a:schemeClr val="hlink"/>
                </a:buClr>
                <a:buFontTx/>
                <a:buChar char="•"/>
                <a:defRPr/>
              </a:pPr>
              <a:r>
                <a:rPr lang="en-US" sz="1000" dirty="0">
                  <a:latin typeface="Arial" charset="0"/>
                </a:rPr>
                <a:t>Unit Test modules, appl. Systems</a:t>
              </a:r>
            </a:p>
            <a:p>
              <a:pPr marL="109538" indent="-109538">
                <a:buClr>
                  <a:schemeClr val="hlink"/>
                </a:buClr>
                <a:buFontTx/>
                <a:buChar char="•"/>
                <a:defRPr/>
              </a:pPr>
              <a:r>
                <a:rPr lang="en-US" sz="1000" dirty="0">
                  <a:latin typeface="Arial" charset="0"/>
                </a:rPr>
                <a:t>Integration testing</a:t>
              </a:r>
            </a:p>
            <a:p>
              <a:pPr marL="109538" indent="-109538">
                <a:buClr>
                  <a:schemeClr val="hlink"/>
                </a:buClr>
                <a:buFontTx/>
                <a:buChar char="•"/>
                <a:defRPr/>
              </a:pPr>
              <a:r>
                <a:rPr lang="en-US" sz="1000" dirty="0">
                  <a:latin typeface="Arial" charset="0"/>
                </a:rPr>
                <a:t>User Training</a:t>
              </a:r>
            </a:p>
            <a:p>
              <a:pPr marL="109538" indent="-109538">
                <a:buClr>
                  <a:schemeClr val="hlink"/>
                </a:buClr>
                <a:buFontTx/>
                <a:buChar char="•"/>
                <a:defRPr/>
              </a:pPr>
              <a:r>
                <a:rPr lang="en-US" sz="1000" dirty="0">
                  <a:latin typeface="Arial" charset="0"/>
                </a:rPr>
                <a:t>Dry runs</a:t>
              </a:r>
            </a:p>
            <a:p>
              <a:pPr marL="109538" indent="-109538">
                <a:buClr>
                  <a:schemeClr val="hlink"/>
                </a:buClr>
                <a:defRPr/>
              </a:pPr>
              <a:r>
                <a:rPr lang="en-US" sz="1000" b="1" dirty="0">
                  <a:latin typeface="Arial" charset="0"/>
                </a:rPr>
                <a:t>Deliverables</a:t>
              </a:r>
            </a:p>
            <a:p>
              <a:pPr marL="109538" indent="-109538">
                <a:buClr>
                  <a:schemeClr val="hlink"/>
                </a:buClr>
                <a:buFontTx/>
                <a:buChar char="•"/>
                <a:defRPr/>
              </a:pPr>
              <a:r>
                <a:rPr lang="en-US" sz="1000" dirty="0">
                  <a:latin typeface="Arial" charset="0"/>
                </a:rPr>
                <a:t>System demo’s</a:t>
              </a:r>
            </a:p>
            <a:p>
              <a:pPr marL="109538" indent="-109538">
                <a:buClr>
                  <a:schemeClr val="hlink"/>
                </a:buClr>
                <a:buFontTx/>
                <a:buChar char="•"/>
                <a:defRPr/>
              </a:pPr>
              <a:r>
                <a:rPr lang="en-US" sz="1000" dirty="0">
                  <a:latin typeface="Arial" charset="0"/>
                </a:rPr>
                <a:t>User Training</a:t>
              </a:r>
            </a:p>
          </p:txBody>
        </p:sp>
        <p:grpSp>
          <p:nvGrpSpPr>
            <p:cNvPr id="11" name="Group 35"/>
            <p:cNvGrpSpPr>
              <a:grpSpLocks/>
            </p:cNvGrpSpPr>
            <p:nvPr/>
          </p:nvGrpSpPr>
          <p:grpSpPr bwMode="auto">
            <a:xfrm>
              <a:off x="585036" y="3643033"/>
              <a:ext cx="1073613" cy="900113"/>
              <a:chOff x="327" y="2532"/>
              <a:chExt cx="679" cy="567"/>
            </a:xfrm>
            <a:scene3d>
              <a:camera prst="orthographicFront">
                <a:rot lat="0" lon="0" rev="0"/>
              </a:camera>
              <a:lightRig rig="soft" dir="t">
                <a:rot lat="0" lon="0" rev="0"/>
              </a:lightRig>
            </a:scene3d>
          </p:grpSpPr>
          <p:sp>
            <p:nvSpPr>
              <p:cNvPr id="32" name="Oval 36"/>
              <p:cNvSpPr>
                <a:spLocks noChangeArrowheads="1"/>
              </p:cNvSpPr>
              <p:nvPr/>
            </p:nvSpPr>
            <p:spPr bwMode="auto">
              <a:xfrm>
                <a:off x="327" y="2532"/>
                <a:ext cx="679" cy="567"/>
              </a:xfrm>
              <a:prstGeom prst="ellipse">
                <a:avLst/>
              </a:prstGeom>
              <a:solidFill>
                <a:srgbClr val="4E84C4"/>
              </a:solidFill>
              <a:ln w="9525">
                <a:noFill/>
                <a:round/>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flatTx/>
              </a:bodyPr>
              <a:lstStyle/>
              <a:p>
                <a:pPr>
                  <a:defRPr/>
                </a:pPr>
                <a:endParaRPr lang="en-US" dirty="0">
                  <a:latin typeface="Arial" charset="0"/>
                </a:endParaRPr>
              </a:p>
            </p:txBody>
          </p:sp>
          <p:sp>
            <p:nvSpPr>
              <p:cNvPr id="33" name="Oval 37"/>
              <p:cNvSpPr>
                <a:spLocks noChangeArrowheads="1"/>
              </p:cNvSpPr>
              <p:nvPr/>
            </p:nvSpPr>
            <p:spPr bwMode="auto">
              <a:xfrm>
                <a:off x="370" y="2574"/>
                <a:ext cx="593" cy="482"/>
              </a:xfrm>
              <a:prstGeom prst="ellipse">
                <a:avLst/>
              </a:prstGeom>
              <a:solidFill>
                <a:schemeClr val="bg1"/>
              </a:solidFill>
              <a:ln w="12700" algn="ctr">
                <a:noFill/>
                <a:round/>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a:defRPr/>
                </a:pPr>
                <a:r>
                  <a:rPr lang="en-US" sz="1200" b="1" dirty="0">
                    <a:latin typeface="Arial" charset="0"/>
                  </a:rPr>
                  <a:t>Go Live</a:t>
                </a:r>
              </a:p>
            </p:txBody>
          </p:sp>
        </p:grpSp>
        <p:sp>
          <p:nvSpPr>
            <p:cNvPr id="19" name="Rectangle 38"/>
            <p:cNvSpPr>
              <a:spLocks noChangeArrowheads="1"/>
            </p:cNvSpPr>
            <p:nvPr/>
          </p:nvSpPr>
          <p:spPr bwMode="auto">
            <a:xfrm>
              <a:off x="257734" y="4760260"/>
              <a:ext cx="2937811" cy="1363664"/>
            </a:xfrm>
            <a:prstGeom prst="rect">
              <a:avLst/>
            </a:prstGeom>
            <a:solidFill>
              <a:srgbClr val="F2F1B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lstStyle/>
            <a:p>
              <a:pPr marL="109538" indent="-109538">
                <a:buClr>
                  <a:schemeClr val="hlink"/>
                </a:buClr>
                <a:buFontTx/>
                <a:buChar char="•"/>
                <a:defRPr/>
              </a:pPr>
              <a:r>
                <a:rPr lang="en-US" sz="900" dirty="0">
                  <a:latin typeface="Arial" charset="0"/>
                </a:rPr>
                <a:t>Time tested methodology</a:t>
              </a:r>
            </a:p>
            <a:p>
              <a:pPr marL="109538" indent="-109538">
                <a:buClr>
                  <a:schemeClr val="hlink"/>
                </a:buClr>
                <a:buFontTx/>
                <a:buChar char="•"/>
                <a:defRPr/>
              </a:pPr>
              <a:r>
                <a:rPr lang="en-US" sz="900" dirty="0">
                  <a:latin typeface="Arial" charset="0"/>
                </a:rPr>
                <a:t>Wide range of product vendor alliances</a:t>
              </a:r>
            </a:p>
            <a:p>
              <a:pPr marL="109538" indent="-109538">
                <a:buClr>
                  <a:schemeClr val="hlink"/>
                </a:buClr>
                <a:buFontTx/>
                <a:buChar char="•"/>
                <a:defRPr/>
              </a:pPr>
              <a:r>
                <a:rPr lang="en-US" sz="900" dirty="0">
                  <a:latin typeface="Arial" charset="0"/>
                </a:rPr>
                <a:t>Domain knowledge depth from large engagements</a:t>
              </a:r>
            </a:p>
            <a:p>
              <a:pPr marL="109538" indent="-109538">
                <a:buClr>
                  <a:schemeClr val="hlink"/>
                </a:buClr>
                <a:buFontTx/>
                <a:buChar char="•"/>
                <a:defRPr/>
              </a:pPr>
              <a:r>
                <a:rPr lang="en-US" sz="900" dirty="0">
                  <a:latin typeface="Arial" charset="0"/>
                </a:rPr>
                <a:t>Flexible and cost effective delivery models </a:t>
              </a:r>
            </a:p>
            <a:p>
              <a:pPr marL="109538" indent="-109538">
                <a:buClr>
                  <a:schemeClr val="hlink"/>
                </a:buClr>
                <a:buFontTx/>
                <a:buChar char="•"/>
                <a:defRPr/>
              </a:pPr>
              <a:r>
                <a:rPr lang="en-US" sz="900" dirty="0">
                  <a:latin typeface="Arial" charset="0"/>
                </a:rPr>
                <a:t>Resource pool of product specialists</a:t>
              </a:r>
            </a:p>
            <a:p>
              <a:pPr marL="109538" indent="-109538">
                <a:buClr>
                  <a:schemeClr val="hlink"/>
                </a:buClr>
                <a:buFontTx/>
                <a:buChar char="•"/>
                <a:defRPr/>
              </a:pPr>
              <a:r>
                <a:rPr lang="en-US" sz="900" dirty="0">
                  <a:latin typeface="Arial" charset="0"/>
                </a:rPr>
                <a:t>Add in solution packages to complement core products functionality </a:t>
              </a:r>
            </a:p>
            <a:p>
              <a:pPr marL="109538" indent="-109538">
                <a:buClr>
                  <a:schemeClr val="hlink"/>
                </a:buClr>
                <a:buFontTx/>
                <a:buChar char="•"/>
                <a:defRPr/>
              </a:pPr>
              <a:r>
                <a:rPr lang="en-US" sz="900" dirty="0">
                  <a:latin typeface="Arial" charset="0"/>
                </a:rPr>
                <a:t>TCS brand process and quality orientation in delivery</a:t>
              </a:r>
            </a:p>
          </p:txBody>
        </p:sp>
        <p:grpSp>
          <p:nvGrpSpPr>
            <p:cNvPr id="12" name="Group 39"/>
            <p:cNvGrpSpPr>
              <a:grpSpLocks/>
            </p:cNvGrpSpPr>
            <p:nvPr/>
          </p:nvGrpSpPr>
          <p:grpSpPr bwMode="auto">
            <a:xfrm>
              <a:off x="218257" y="2649258"/>
              <a:ext cx="2740" cy="587375"/>
              <a:chOff x="2356" y="1762"/>
              <a:chExt cx="2751" cy="370"/>
            </a:xfrm>
          </p:grpSpPr>
          <p:sp>
            <p:nvSpPr>
              <p:cNvPr id="86069" name="Line 40"/>
              <p:cNvSpPr>
                <a:spLocks noChangeShapeType="1"/>
              </p:cNvSpPr>
              <p:nvPr/>
            </p:nvSpPr>
            <p:spPr bwMode="auto">
              <a:xfrm>
                <a:off x="2356" y="1762"/>
                <a:ext cx="0" cy="370"/>
              </a:xfrm>
              <a:prstGeom prst="line">
                <a:avLst/>
              </a:prstGeom>
              <a:noFill/>
              <a:ln w="38100">
                <a:solidFill>
                  <a:schemeClr val="tx1"/>
                </a:solidFill>
                <a:round/>
                <a:headEnd type="triangle" w="med" len="med"/>
                <a:tailEnd type="triangle" w="med" len="med"/>
              </a:ln>
            </p:spPr>
            <p:txBody>
              <a:bodyPr wrap="none" anchor="ctr"/>
              <a:lstStyle/>
              <a:p>
                <a:endParaRPr lang="en-US"/>
              </a:p>
            </p:txBody>
          </p:sp>
          <p:sp>
            <p:nvSpPr>
              <p:cNvPr id="86070" name="Line 41"/>
              <p:cNvSpPr>
                <a:spLocks noChangeShapeType="1"/>
              </p:cNvSpPr>
              <p:nvPr/>
            </p:nvSpPr>
            <p:spPr bwMode="auto">
              <a:xfrm>
                <a:off x="3224" y="1762"/>
                <a:ext cx="0" cy="370"/>
              </a:xfrm>
              <a:prstGeom prst="line">
                <a:avLst/>
              </a:prstGeom>
              <a:noFill/>
              <a:ln w="38100">
                <a:solidFill>
                  <a:schemeClr val="tx1"/>
                </a:solidFill>
                <a:round/>
                <a:headEnd type="triangle" w="med" len="med"/>
                <a:tailEnd type="triangle" w="med" len="med"/>
              </a:ln>
            </p:spPr>
            <p:txBody>
              <a:bodyPr wrap="none" anchor="ctr"/>
              <a:lstStyle/>
              <a:p>
                <a:endParaRPr lang="en-US"/>
              </a:p>
            </p:txBody>
          </p:sp>
          <p:sp>
            <p:nvSpPr>
              <p:cNvPr id="86071" name="Line 42"/>
              <p:cNvSpPr>
                <a:spLocks noChangeShapeType="1"/>
              </p:cNvSpPr>
              <p:nvPr/>
            </p:nvSpPr>
            <p:spPr bwMode="auto">
              <a:xfrm>
                <a:off x="4187" y="1762"/>
                <a:ext cx="0" cy="370"/>
              </a:xfrm>
              <a:prstGeom prst="line">
                <a:avLst/>
              </a:prstGeom>
              <a:noFill/>
              <a:ln w="38100">
                <a:solidFill>
                  <a:schemeClr val="tx1"/>
                </a:solidFill>
                <a:round/>
                <a:headEnd type="triangle" w="med" len="med"/>
                <a:tailEnd type="triangle" w="med" len="med"/>
              </a:ln>
            </p:spPr>
            <p:txBody>
              <a:bodyPr wrap="none" anchor="ctr"/>
              <a:lstStyle/>
              <a:p>
                <a:endParaRPr lang="en-US"/>
              </a:p>
            </p:txBody>
          </p:sp>
          <p:sp>
            <p:nvSpPr>
              <p:cNvPr id="86072" name="Line 43"/>
              <p:cNvSpPr>
                <a:spLocks noChangeShapeType="1"/>
              </p:cNvSpPr>
              <p:nvPr/>
            </p:nvSpPr>
            <p:spPr bwMode="auto">
              <a:xfrm>
                <a:off x="5107" y="1762"/>
                <a:ext cx="0" cy="370"/>
              </a:xfrm>
              <a:prstGeom prst="line">
                <a:avLst/>
              </a:prstGeom>
              <a:noFill/>
              <a:ln w="38100">
                <a:solidFill>
                  <a:schemeClr val="tx1"/>
                </a:solidFill>
                <a:round/>
                <a:headEnd type="triangle" w="med" len="med"/>
                <a:tailEnd type="triangle" w="med" len="med"/>
              </a:ln>
            </p:spPr>
            <p:txBody>
              <a:bodyPr wrap="none" anchor="ctr"/>
              <a:lstStyle/>
              <a:p>
                <a:endParaRPr lang="en-US"/>
              </a:p>
            </p:txBody>
          </p:sp>
        </p:grpSp>
        <p:cxnSp>
          <p:nvCxnSpPr>
            <p:cNvPr id="86050" name="AutoShape 44"/>
            <p:cNvCxnSpPr>
              <a:cxnSpLocks noChangeShapeType="1"/>
            </p:cNvCxnSpPr>
            <p:nvPr/>
          </p:nvCxnSpPr>
          <p:spPr bwMode="auto">
            <a:xfrm rot="16200000" flipH="1">
              <a:off x="1478384" y="2540538"/>
              <a:ext cx="2781300" cy="804814"/>
            </a:xfrm>
            <a:prstGeom prst="bentConnector2">
              <a:avLst/>
            </a:prstGeom>
            <a:noFill/>
            <a:ln w="19050">
              <a:solidFill>
                <a:schemeClr val="tx1"/>
              </a:solidFill>
              <a:miter lim="800000"/>
              <a:headEnd/>
              <a:tailEnd type="triangle" w="med" len="med"/>
            </a:ln>
          </p:spPr>
        </p:cxnSp>
        <p:sp>
          <p:nvSpPr>
            <p:cNvPr id="22" name="Rectangle 45"/>
            <p:cNvSpPr>
              <a:spLocks noChangeArrowheads="1"/>
            </p:cNvSpPr>
            <p:nvPr/>
          </p:nvSpPr>
          <p:spPr bwMode="auto">
            <a:xfrm>
              <a:off x="434825" y="1588808"/>
              <a:ext cx="1263354" cy="1638300"/>
            </a:xfrm>
            <a:prstGeom prst="rect">
              <a:avLst/>
            </a:prstGeom>
            <a:solidFill>
              <a:srgbClr val="E2F5FD"/>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lstStyle/>
            <a:p>
              <a:pPr marL="109538" indent="-109538">
                <a:buClr>
                  <a:schemeClr val="hlink"/>
                </a:buClr>
                <a:defRPr/>
              </a:pPr>
              <a:r>
                <a:rPr lang="en-US" sz="1000" b="1" dirty="0">
                  <a:latin typeface="Arial" charset="0"/>
                </a:rPr>
                <a:t>Actions</a:t>
              </a:r>
            </a:p>
            <a:p>
              <a:pPr marL="109538" indent="-109538">
                <a:buClr>
                  <a:schemeClr val="hlink"/>
                </a:buClr>
                <a:buFontTx/>
                <a:buChar char="•"/>
                <a:defRPr/>
              </a:pPr>
              <a:r>
                <a:rPr lang="en-US" sz="1000" dirty="0">
                  <a:latin typeface="Arial" charset="0"/>
                </a:rPr>
                <a:t>Business Mapping</a:t>
              </a:r>
            </a:p>
            <a:p>
              <a:pPr marL="109538" indent="-109538">
                <a:buClr>
                  <a:schemeClr val="hlink"/>
                </a:buClr>
                <a:buFontTx/>
                <a:buChar char="•"/>
                <a:defRPr/>
              </a:pPr>
              <a:r>
                <a:rPr lang="en-US" sz="1000" dirty="0">
                  <a:latin typeface="Arial" charset="0"/>
                </a:rPr>
                <a:t>Process Mapping</a:t>
              </a:r>
            </a:p>
            <a:p>
              <a:pPr marL="109538" indent="-109538">
                <a:buClr>
                  <a:schemeClr val="hlink"/>
                </a:buClr>
                <a:buFontTx/>
                <a:buChar char="•"/>
                <a:defRPr/>
              </a:pPr>
              <a:r>
                <a:rPr lang="en-US" sz="1000" dirty="0">
                  <a:latin typeface="Arial" charset="0"/>
                </a:rPr>
                <a:t>Validation</a:t>
              </a:r>
            </a:p>
            <a:p>
              <a:pPr marL="109538" indent="-109538">
                <a:buClr>
                  <a:schemeClr val="hlink"/>
                </a:buClr>
                <a:buFontTx/>
                <a:buChar char="•"/>
                <a:defRPr/>
              </a:pPr>
              <a:r>
                <a:rPr lang="en-US" sz="1000" dirty="0">
                  <a:latin typeface="Arial" charset="0"/>
                </a:rPr>
                <a:t>Finalisation</a:t>
              </a:r>
            </a:p>
            <a:p>
              <a:pPr marL="109538" indent="-109538">
                <a:buClr>
                  <a:schemeClr val="hlink"/>
                </a:buClr>
                <a:defRPr/>
              </a:pPr>
              <a:r>
                <a:rPr lang="en-US" sz="1000" b="1" dirty="0">
                  <a:latin typeface="Arial" charset="0"/>
                </a:rPr>
                <a:t>Deliverables</a:t>
              </a:r>
            </a:p>
            <a:p>
              <a:pPr marL="109538" indent="-109538">
                <a:buClr>
                  <a:schemeClr val="hlink"/>
                </a:buClr>
                <a:buFontTx/>
                <a:buChar char="•"/>
                <a:defRPr/>
              </a:pPr>
              <a:r>
                <a:rPr lang="en-US" sz="1000" dirty="0">
                  <a:latin typeface="Arial" charset="0"/>
                </a:rPr>
                <a:t>Business Map</a:t>
              </a:r>
            </a:p>
            <a:p>
              <a:pPr marL="109538" indent="-109538">
                <a:buClr>
                  <a:schemeClr val="hlink"/>
                </a:buClr>
                <a:buFontTx/>
                <a:buChar char="•"/>
                <a:defRPr/>
              </a:pPr>
              <a:r>
                <a:rPr lang="en-US" sz="1000" dirty="0">
                  <a:latin typeface="Arial" charset="0"/>
                </a:rPr>
                <a:t>Process Maps</a:t>
              </a:r>
            </a:p>
          </p:txBody>
        </p:sp>
        <p:sp>
          <p:nvSpPr>
            <p:cNvPr id="23" name="Rectangle 46"/>
            <p:cNvSpPr>
              <a:spLocks noChangeArrowheads="1"/>
            </p:cNvSpPr>
            <p:nvPr/>
          </p:nvSpPr>
          <p:spPr bwMode="auto">
            <a:xfrm>
              <a:off x="1835740" y="1588808"/>
              <a:ext cx="1263354" cy="1638300"/>
            </a:xfrm>
            <a:prstGeom prst="rect">
              <a:avLst/>
            </a:prstGeom>
            <a:solidFill>
              <a:srgbClr val="E2F5FD"/>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lstStyle/>
            <a:p>
              <a:pPr marL="109538" indent="-109538">
                <a:buClr>
                  <a:schemeClr val="hlink"/>
                </a:buClr>
                <a:defRPr/>
              </a:pPr>
              <a:r>
                <a:rPr lang="en-US" sz="1000" b="1" dirty="0">
                  <a:latin typeface="Arial" charset="0"/>
                </a:rPr>
                <a:t>Actions</a:t>
              </a:r>
            </a:p>
            <a:p>
              <a:pPr marL="109538" indent="-109538">
                <a:buClr>
                  <a:schemeClr val="hlink"/>
                </a:buClr>
                <a:buFontTx/>
                <a:buChar char="•"/>
                <a:defRPr/>
              </a:pPr>
              <a:r>
                <a:rPr lang="en-US" sz="1000" dirty="0">
                  <a:latin typeface="Arial" charset="0"/>
                </a:rPr>
                <a:t>Workflow </a:t>
              </a:r>
            </a:p>
            <a:p>
              <a:pPr marL="109538" indent="-109538">
                <a:buClr>
                  <a:schemeClr val="hlink"/>
                </a:buClr>
                <a:buFontTx/>
                <a:buChar char="•"/>
                <a:defRPr/>
              </a:pPr>
              <a:r>
                <a:rPr lang="en-US" sz="1000" dirty="0">
                  <a:latin typeface="Arial" charset="0"/>
                </a:rPr>
                <a:t>Definition</a:t>
              </a:r>
            </a:p>
            <a:p>
              <a:pPr marL="109538" indent="-109538">
                <a:buClr>
                  <a:schemeClr val="hlink"/>
                </a:buClr>
                <a:buFontTx/>
                <a:buChar char="•"/>
                <a:defRPr/>
              </a:pPr>
              <a:r>
                <a:rPr lang="en-US" sz="1000" dirty="0">
                  <a:latin typeface="Arial" charset="0"/>
                </a:rPr>
                <a:t>Validation</a:t>
              </a:r>
            </a:p>
            <a:p>
              <a:pPr marL="109538" indent="-109538">
                <a:buClr>
                  <a:schemeClr val="hlink"/>
                </a:buClr>
                <a:buFontTx/>
                <a:buChar char="•"/>
                <a:defRPr/>
              </a:pPr>
              <a:r>
                <a:rPr lang="en-US" sz="1000" dirty="0">
                  <a:latin typeface="Arial" charset="0"/>
                </a:rPr>
                <a:t>Finalisation</a:t>
              </a:r>
            </a:p>
            <a:p>
              <a:pPr marL="109538" indent="-109538">
                <a:buClr>
                  <a:schemeClr val="hlink"/>
                </a:buClr>
                <a:buFontTx/>
                <a:buChar char="•"/>
                <a:defRPr/>
              </a:pPr>
              <a:r>
                <a:rPr lang="en-US" sz="1000" dirty="0">
                  <a:latin typeface="Arial" charset="0"/>
                </a:rPr>
                <a:t>Sign off</a:t>
              </a:r>
            </a:p>
            <a:p>
              <a:pPr marL="109538" indent="-109538">
                <a:buClr>
                  <a:schemeClr val="hlink"/>
                </a:buClr>
                <a:defRPr/>
              </a:pPr>
              <a:r>
                <a:rPr lang="en-US" sz="1000" b="1" dirty="0">
                  <a:latin typeface="Arial" charset="0"/>
                </a:rPr>
                <a:t>Deliverables</a:t>
              </a:r>
            </a:p>
            <a:p>
              <a:pPr marL="109538" indent="-109538">
                <a:buClr>
                  <a:schemeClr val="hlink"/>
                </a:buClr>
                <a:buFontTx/>
                <a:buChar char="•"/>
                <a:defRPr/>
              </a:pPr>
              <a:r>
                <a:rPr lang="en-US" sz="1000" dirty="0">
                  <a:latin typeface="Arial" charset="0"/>
                </a:rPr>
                <a:t>Workflows</a:t>
              </a:r>
            </a:p>
          </p:txBody>
        </p:sp>
        <p:sp>
          <p:nvSpPr>
            <p:cNvPr id="24" name="Rectangle 47"/>
            <p:cNvSpPr>
              <a:spLocks noChangeArrowheads="1"/>
            </p:cNvSpPr>
            <p:nvPr/>
          </p:nvSpPr>
          <p:spPr bwMode="auto">
            <a:xfrm>
              <a:off x="3261954" y="1588808"/>
              <a:ext cx="1263354" cy="1638300"/>
            </a:xfrm>
            <a:prstGeom prst="rect">
              <a:avLst/>
            </a:prstGeom>
            <a:solidFill>
              <a:srgbClr val="E2F5FD"/>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wrap="none"/>
            <a:lstStyle/>
            <a:p>
              <a:pPr marL="109538" indent="-109538">
                <a:buClr>
                  <a:schemeClr val="hlink"/>
                </a:buClr>
                <a:defRPr/>
              </a:pPr>
              <a:r>
                <a:rPr lang="en-US" sz="1000" b="1" dirty="0">
                  <a:latin typeface="Arial" charset="0"/>
                </a:rPr>
                <a:t>Actions</a:t>
              </a:r>
            </a:p>
            <a:p>
              <a:pPr marL="109538" indent="-109538">
                <a:buClr>
                  <a:schemeClr val="hlink"/>
                </a:buClr>
                <a:buFontTx/>
                <a:buChar char="•"/>
                <a:defRPr/>
              </a:pPr>
              <a:r>
                <a:rPr lang="en-US" sz="1000" dirty="0">
                  <a:latin typeface="Arial" charset="0"/>
                </a:rPr>
                <a:t>Define </a:t>
              </a:r>
            </a:p>
            <a:p>
              <a:pPr marL="341313" lvl="1" indent="-117475">
                <a:buClr>
                  <a:schemeClr val="hlink"/>
                </a:buClr>
                <a:buFont typeface="Arial" pitchFamily="34" charset="0"/>
                <a:buChar char="–"/>
                <a:defRPr/>
              </a:pPr>
              <a:r>
                <a:rPr lang="en-US" sz="1000" dirty="0">
                  <a:latin typeface="Arial" charset="0"/>
                </a:rPr>
                <a:t>Components</a:t>
              </a:r>
            </a:p>
            <a:p>
              <a:pPr marL="341313" lvl="1" indent="-117475">
                <a:buClr>
                  <a:schemeClr val="hlink"/>
                </a:buClr>
                <a:buFont typeface="Arial" pitchFamily="34" charset="0"/>
                <a:buChar char="–"/>
                <a:defRPr/>
              </a:pPr>
              <a:r>
                <a:rPr lang="en-US" sz="1000" dirty="0">
                  <a:latin typeface="Arial" charset="0"/>
                </a:rPr>
                <a:t>Priorities</a:t>
              </a:r>
            </a:p>
            <a:p>
              <a:pPr marL="341313" lvl="1" indent="-117475">
                <a:buClr>
                  <a:schemeClr val="hlink"/>
                </a:buClr>
                <a:buFont typeface="Arial" pitchFamily="34" charset="0"/>
                <a:buChar char="–"/>
                <a:defRPr/>
              </a:pPr>
              <a:r>
                <a:rPr lang="en-US" sz="1000" dirty="0">
                  <a:latin typeface="Arial" charset="0"/>
                </a:rPr>
                <a:t>interfaces</a:t>
              </a:r>
            </a:p>
            <a:p>
              <a:pPr marL="109538" indent="-109538">
                <a:buClr>
                  <a:schemeClr val="hlink"/>
                </a:buClr>
                <a:buFontTx/>
                <a:buChar char="•"/>
                <a:defRPr/>
              </a:pPr>
              <a:r>
                <a:rPr lang="en-US" sz="1000" dirty="0">
                  <a:latin typeface="Arial" charset="0"/>
                </a:rPr>
                <a:t>Validate</a:t>
              </a:r>
            </a:p>
            <a:p>
              <a:pPr marL="109538" indent="-109538">
                <a:buClr>
                  <a:schemeClr val="hlink"/>
                </a:buClr>
                <a:buFontTx/>
                <a:buChar char="•"/>
                <a:defRPr/>
              </a:pPr>
              <a:r>
                <a:rPr lang="en-US" sz="1000" dirty="0">
                  <a:latin typeface="Arial" charset="0"/>
                </a:rPr>
                <a:t>Sign off</a:t>
              </a:r>
            </a:p>
            <a:p>
              <a:pPr marL="109538" indent="-109538">
                <a:buClr>
                  <a:schemeClr val="hlink"/>
                </a:buClr>
                <a:defRPr/>
              </a:pPr>
              <a:r>
                <a:rPr lang="en-US" sz="1000" b="1" dirty="0">
                  <a:latin typeface="Arial" charset="0"/>
                </a:rPr>
                <a:t>Deliverables</a:t>
              </a:r>
            </a:p>
            <a:p>
              <a:pPr marL="109538" indent="-109538">
                <a:buClr>
                  <a:schemeClr val="hlink"/>
                </a:buClr>
                <a:buFontTx/>
                <a:buChar char="•"/>
                <a:defRPr/>
              </a:pPr>
              <a:r>
                <a:rPr lang="en-US" sz="1000" dirty="0">
                  <a:latin typeface="Arial" charset="0"/>
                </a:rPr>
                <a:t>Information Model</a:t>
              </a:r>
            </a:p>
          </p:txBody>
        </p:sp>
        <p:sp>
          <p:nvSpPr>
            <p:cNvPr id="25" name="Rectangle 48"/>
            <p:cNvSpPr>
              <a:spLocks noChangeArrowheads="1"/>
            </p:cNvSpPr>
            <p:nvPr/>
          </p:nvSpPr>
          <p:spPr bwMode="auto">
            <a:xfrm>
              <a:off x="4702398" y="1588808"/>
              <a:ext cx="1263353" cy="1638300"/>
            </a:xfrm>
            <a:prstGeom prst="rect">
              <a:avLst/>
            </a:prstGeom>
            <a:solidFill>
              <a:srgbClr val="E2F5FD"/>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lstStyle/>
            <a:p>
              <a:pPr marL="109538" indent="-109538">
                <a:buClr>
                  <a:schemeClr val="hlink"/>
                </a:buClr>
                <a:defRPr/>
              </a:pPr>
              <a:r>
                <a:rPr lang="en-US" sz="1000" b="1" dirty="0">
                  <a:latin typeface="Arial" charset="0"/>
                </a:rPr>
                <a:t>Actions</a:t>
              </a:r>
            </a:p>
            <a:p>
              <a:pPr marL="109538" indent="-109538">
                <a:buClr>
                  <a:schemeClr val="hlink"/>
                </a:buClr>
                <a:buFontTx/>
                <a:buChar char="•"/>
                <a:defRPr/>
              </a:pPr>
              <a:r>
                <a:rPr lang="en-US" sz="1000" dirty="0">
                  <a:latin typeface="Arial" charset="0"/>
                </a:rPr>
                <a:t>Define activities</a:t>
              </a:r>
            </a:p>
            <a:p>
              <a:pPr marL="109538" indent="-109538">
                <a:buClr>
                  <a:schemeClr val="hlink"/>
                </a:buClr>
                <a:buFontTx/>
                <a:buChar char="•"/>
                <a:defRPr/>
              </a:pPr>
              <a:r>
                <a:rPr lang="en-US" sz="1000" dirty="0">
                  <a:latin typeface="Arial" charset="0"/>
                </a:rPr>
                <a:t>Fit packages to activities</a:t>
              </a:r>
            </a:p>
            <a:p>
              <a:pPr marL="109538" indent="-109538">
                <a:buClr>
                  <a:schemeClr val="hlink"/>
                </a:buClr>
                <a:buFontTx/>
                <a:buChar char="•"/>
                <a:defRPr/>
              </a:pPr>
              <a:r>
                <a:rPr lang="en-US" sz="1000" dirty="0">
                  <a:latin typeface="Arial" charset="0"/>
                </a:rPr>
                <a:t>Identify Gaps</a:t>
              </a:r>
            </a:p>
            <a:p>
              <a:pPr marL="109538" indent="-109538">
                <a:buClr>
                  <a:schemeClr val="hlink"/>
                </a:buClr>
                <a:buFontTx/>
                <a:buChar char="•"/>
                <a:defRPr/>
              </a:pPr>
              <a:r>
                <a:rPr lang="en-US" sz="1000" dirty="0">
                  <a:latin typeface="Arial" charset="0"/>
                </a:rPr>
                <a:t>Define action plans</a:t>
              </a:r>
            </a:p>
            <a:p>
              <a:pPr marL="109538" indent="-109538">
                <a:buClr>
                  <a:schemeClr val="hlink"/>
                </a:buClr>
                <a:defRPr/>
              </a:pPr>
              <a:r>
                <a:rPr lang="en-US" sz="1000" b="1" dirty="0">
                  <a:latin typeface="Arial" charset="0"/>
                </a:rPr>
                <a:t>Deliverables</a:t>
              </a:r>
            </a:p>
            <a:p>
              <a:pPr marL="109538" indent="-109538">
                <a:buClr>
                  <a:schemeClr val="hlink"/>
                </a:buClr>
                <a:buFontTx/>
                <a:buChar char="•"/>
                <a:defRPr/>
              </a:pPr>
              <a:r>
                <a:rPr lang="en-US" sz="1000" dirty="0">
                  <a:latin typeface="Arial" charset="0"/>
                </a:rPr>
                <a:t>Gap Document</a:t>
              </a:r>
            </a:p>
            <a:p>
              <a:pPr marL="109538" indent="-109538">
                <a:buClr>
                  <a:schemeClr val="hlink"/>
                </a:buClr>
                <a:buFontTx/>
                <a:buChar char="•"/>
                <a:defRPr/>
              </a:pPr>
              <a:r>
                <a:rPr lang="en-US" sz="1000" dirty="0">
                  <a:latin typeface="Arial" charset="0"/>
                </a:rPr>
                <a:t>Action Plans</a:t>
              </a:r>
            </a:p>
          </p:txBody>
        </p:sp>
        <p:sp>
          <p:nvSpPr>
            <p:cNvPr id="26" name="Rectangle 49"/>
            <p:cNvSpPr>
              <a:spLocks noChangeArrowheads="1"/>
            </p:cNvSpPr>
            <p:nvPr/>
          </p:nvSpPr>
          <p:spPr bwMode="auto">
            <a:xfrm>
              <a:off x="6117544" y="1588808"/>
              <a:ext cx="1263354" cy="1638300"/>
            </a:xfrm>
            <a:prstGeom prst="rect">
              <a:avLst/>
            </a:prstGeom>
            <a:solidFill>
              <a:srgbClr val="E2F5FD"/>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lstStyle/>
            <a:p>
              <a:pPr marL="109538" indent="-109538">
                <a:buClr>
                  <a:schemeClr val="hlink"/>
                </a:buClr>
                <a:defRPr/>
              </a:pPr>
              <a:r>
                <a:rPr lang="en-US" sz="1000" b="1" dirty="0">
                  <a:latin typeface="Arial" charset="0"/>
                </a:rPr>
                <a:t>Actions</a:t>
              </a:r>
            </a:p>
            <a:p>
              <a:pPr marL="109538" indent="-109538">
                <a:buClr>
                  <a:schemeClr val="hlink"/>
                </a:buClr>
                <a:buFontTx/>
                <a:buChar char="•"/>
                <a:defRPr/>
              </a:pPr>
              <a:r>
                <a:rPr lang="en-US" sz="1000" dirty="0">
                  <a:latin typeface="Arial" charset="0"/>
                </a:rPr>
                <a:t>Define dataflows</a:t>
              </a:r>
            </a:p>
            <a:p>
              <a:pPr marL="109538" indent="-109538">
                <a:buClr>
                  <a:schemeClr val="hlink"/>
                </a:buClr>
                <a:buFontTx/>
                <a:buChar char="•"/>
                <a:defRPr/>
              </a:pPr>
              <a:r>
                <a:rPr lang="en-US" sz="1000" dirty="0">
                  <a:latin typeface="Arial" charset="0"/>
                </a:rPr>
                <a:t>Qualify dataflows</a:t>
              </a:r>
            </a:p>
            <a:p>
              <a:pPr marL="109538" indent="-109538">
                <a:buClr>
                  <a:schemeClr val="hlink"/>
                </a:buClr>
                <a:buFontTx/>
                <a:buChar char="•"/>
                <a:defRPr/>
              </a:pPr>
              <a:r>
                <a:rPr lang="en-US" sz="1000" dirty="0">
                  <a:latin typeface="Arial" charset="0"/>
                </a:rPr>
                <a:t>Define strategies</a:t>
              </a:r>
            </a:p>
            <a:p>
              <a:pPr marL="109538" indent="-109538">
                <a:buClr>
                  <a:schemeClr val="hlink"/>
                </a:buClr>
                <a:defRPr/>
              </a:pPr>
              <a:r>
                <a:rPr lang="en-US" sz="1000" b="1" dirty="0">
                  <a:latin typeface="Arial" charset="0"/>
                </a:rPr>
                <a:t>Deliverables</a:t>
              </a:r>
            </a:p>
            <a:p>
              <a:pPr marL="109538" indent="-109538">
                <a:buClr>
                  <a:schemeClr val="hlink"/>
                </a:buClr>
                <a:buFontTx/>
                <a:buChar char="•"/>
                <a:defRPr/>
              </a:pPr>
              <a:r>
                <a:rPr lang="en-US" sz="1000" dirty="0">
                  <a:latin typeface="Arial" charset="0"/>
                </a:rPr>
                <a:t>Data Model</a:t>
              </a:r>
            </a:p>
            <a:p>
              <a:pPr marL="109538" indent="-109538">
                <a:buClr>
                  <a:schemeClr val="hlink"/>
                </a:buClr>
                <a:buFontTx/>
                <a:buChar char="•"/>
                <a:defRPr/>
              </a:pPr>
              <a:r>
                <a:rPr lang="en-US" sz="1000" dirty="0">
                  <a:latin typeface="Arial" charset="0"/>
                </a:rPr>
                <a:t>Data flow strategies</a:t>
              </a:r>
            </a:p>
          </p:txBody>
        </p:sp>
        <p:sp>
          <p:nvSpPr>
            <p:cNvPr id="27" name="Rectangle 50"/>
            <p:cNvSpPr>
              <a:spLocks noChangeArrowheads="1"/>
            </p:cNvSpPr>
            <p:nvPr/>
          </p:nvSpPr>
          <p:spPr bwMode="auto">
            <a:xfrm>
              <a:off x="7557988" y="1588808"/>
              <a:ext cx="1209593" cy="1638300"/>
            </a:xfrm>
            <a:prstGeom prst="rect">
              <a:avLst/>
            </a:prstGeom>
            <a:solidFill>
              <a:srgbClr val="E2F5FD"/>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lstStyle/>
            <a:p>
              <a:pPr marL="109538" indent="-109538">
                <a:buClr>
                  <a:schemeClr val="hlink"/>
                </a:buClr>
                <a:defRPr/>
              </a:pPr>
              <a:r>
                <a:rPr lang="en-US" sz="1000" b="1" dirty="0">
                  <a:latin typeface="Arial" charset="0"/>
                </a:rPr>
                <a:t>Actions</a:t>
              </a:r>
            </a:p>
            <a:p>
              <a:pPr marL="109538" indent="-109538">
                <a:buClr>
                  <a:schemeClr val="hlink"/>
                </a:buClr>
                <a:buFontTx/>
                <a:buChar char="•"/>
                <a:defRPr/>
              </a:pPr>
              <a:r>
                <a:rPr lang="en-US" sz="1000" dirty="0">
                  <a:latin typeface="Arial" charset="0"/>
                </a:rPr>
                <a:t>Define</a:t>
              </a:r>
            </a:p>
            <a:p>
              <a:pPr marL="109538" indent="-109538">
                <a:buClr>
                  <a:schemeClr val="hlink"/>
                </a:buClr>
                <a:buFontTx/>
                <a:buChar char="•"/>
                <a:defRPr/>
              </a:pPr>
              <a:r>
                <a:rPr lang="en-US" sz="1000" dirty="0">
                  <a:latin typeface="Arial" charset="0"/>
                </a:rPr>
                <a:t>Priorities</a:t>
              </a:r>
            </a:p>
            <a:p>
              <a:pPr marL="109538" indent="-109538">
                <a:buClr>
                  <a:schemeClr val="hlink"/>
                </a:buClr>
                <a:buFontTx/>
                <a:buChar char="•"/>
                <a:defRPr/>
              </a:pPr>
              <a:r>
                <a:rPr lang="en-US" sz="1000" dirty="0">
                  <a:latin typeface="Arial" charset="0"/>
                </a:rPr>
                <a:t>Action plans</a:t>
              </a:r>
            </a:p>
            <a:p>
              <a:pPr marL="109538" indent="-109538">
                <a:buClr>
                  <a:schemeClr val="hlink"/>
                </a:buClr>
                <a:buFontTx/>
                <a:buChar char="•"/>
                <a:defRPr/>
              </a:pPr>
              <a:r>
                <a:rPr lang="en-US" sz="1000" dirty="0">
                  <a:latin typeface="Arial" charset="0"/>
                </a:rPr>
                <a:t>Responsibilities</a:t>
              </a:r>
            </a:p>
            <a:p>
              <a:pPr marL="109538" indent="-109538">
                <a:buClr>
                  <a:schemeClr val="hlink"/>
                </a:buClr>
                <a:buFontTx/>
                <a:buChar char="•"/>
                <a:defRPr/>
              </a:pPr>
              <a:r>
                <a:rPr lang="en-US" sz="1000" dirty="0">
                  <a:latin typeface="Arial" charset="0"/>
                </a:rPr>
                <a:t>Dependencies</a:t>
              </a:r>
            </a:p>
            <a:p>
              <a:pPr marL="109538" indent="-109538">
                <a:buClr>
                  <a:schemeClr val="hlink"/>
                </a:buClr>
                <a:buFontTx/>
                <a:buChar char="•"/>
                <a:defRPr/>
              </a:pPr>
              <a:r>
                <a:rPr lang="en-US" sz="1000" dirty="0">
                  <a:latin typeface="Arial" charset="0"/>
                </a:rPr>
                <a:t>Timelines</a:t>
              </a:r>
            </a:p>
            <a:p>
              <a:pPr marL="109538" indent="-109538">
                <a:buClr>
                  <a:schemeClr val="hlink"/>
                </a:buClr>
                <a:defRPr/>
              </a:pPr>
              <a:r>
                <a:rPr lang="en-US" sz="1000" b="1" dirty="0">
                  <a:latin typeface="Arial" charset="0"/>
                </a:rPr>
                <a:t>Deliverables</a:t>
              </a:r>
            </a:p>
            <a:p>
              <a:pPr marL="109538" indent="-109538">
                <a:buClr>
                  <a:schemeClr val="hlink"/>
                </a:buClr>
                <a:buFontTx/>
                <a:buChar char="•"/>
                <a:defRPr/>
              </a:pPr>
              <a:r>
                <a:rPr lang="en-US" sz="1000" dirty="0">
                  <a:latin typeface="Arial" charset="0"/>
                </a:rPr>
                <a:t>Project Charter</a:t>
              </a:r>
            </a:p>
          </p:txBody>
        </p:sp>
      </p:grpSp>
      <p:sp>
        <p:nvSpPr>
          <p:cNvPr id="53"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72</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a:xfrm>
            <a:off x="1295400" y="197900"/>
            <a:ext cx="7620000" cy="449263"/>
          </a:xfrm>
        </p:spPr>
        <p:txBody>
          <a:bodyPr>
            <a:noAutofit/>
          </a:bodyPr>
          <a:lstStyle/>
          <a:p>
            <a:pPr eaLnBrk="1" hangingPunct="1"/>
            <a:r>
              <a:rPr lang="en-US" dirty="0" smtClean="0"/>
              <a:t>Victory </a:t>
            </a:r>
            <a:r>
              <a:rPr lang="en-US" dirty="0" err="1" smtClean="0"/>
              <a:t>iRAS</a:t>
            </a:r>
            <a:r>
              <a:rPr lang="en-US" baseline="30000" dirty="0" err="1" smtClean="0"/>
              <a:t>TM</a:t>
            </a:r>
            <a:endParaRPr lang="en-US" dirty="0" smtClean="0"/>
          </a:p>
        </p:txBody>
      </p:sp>
      <p:grpSp>
        <p:nvGrpSpPr>
          <p:cNvPr id="2" name="Group 66"/>
          <p:cNvGrpSpPr>
            <a:grpSpLocks/>
          </p:cNvGrpSpPr>
          <p:nvPr/>
        </p:nvGrpSpPr>
        <p:grpSpPr bwMode="auto">
          <a:xfrm>
            <a:off x="628650" y="1203325"/>
            <a:ext cx="7769225" cy="4876800"/>
            <a:chOff x="628650" y="1203325"/>
            <a:chExt cx="7768758" cy="4876801"/>
          </a:xfrm>
        </p:grpSpPr>
        <p:sp>
          <p:nvSpPr>
            <p:cNvPr id="6" name="Rectangle 3"/>
            <p:cNvSpPr>
              <a:spLocks noChangeArrowheads="1"/>
            </p:cNvSpPr>
            <p:nvPr/>
          </p:nvSpPr>
          <p:spPr bwMode="auto">
            <a:xfrm>
              <a:off x="2001838" y="2651125"/>
              <a:ext cx="1073150" cy="668338"/>
            </a:xfrm>
            <a:prstGeom prst="rect">
              <a:avLst/>
            </a:prstGeom>
            <a:solidFill>
              <a:srgbClr val="C4ECFB"/>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000" dirty="0">
                  <a:latin typeface="Arial" charset="0"/>
                </a:rPr>
                <a:t>Mobile Switching Center (MSC)</a:t>
              </a:r>
            </a:p>
          </p:txBody>
        </p:sp>
        <p:sp>
          <p:nvSpPr>
            <p:cNvPr id="87052" name="Line 5"/>
            <p:cNvSpPr>
              <a:spLocks noChangeShapeType="1"/>
            </p:cNvSpPr>
            <p:nvPr/>
          </p:nvSpPr>
          <p:spPr bwMode="auto">
            <a:xfrm>
              <a:off x="3074988" y="2917825"/>
              <a:ext cx="1452563" cy="0"/>
            </a:xfrm>
            <a:prstGeom prst="line">
              <a:avLst/>
            </a:prstGeom>
            <a:noFill/>
            <a:ln w="3175">
              <a:solidFill>
                <a:schemeClr val="tx1"/>
              </a:solidFill>
              <a:round/>
              <a:headEnd/>
              <a:tailEnd/>
            </a:ln>
          </p:spPr>
          <p:txBody>
            <a:bodyPr anchor="ctr"/>
            <a:lstStyle/>
            <a:p>
              <a:endParaRPr lang="en-US"/>
            </a:p>
          </p:txBody>
        </p:sp>
        <p:sp>
          <p:nvSpPr>
            <p:cNvPr id="87053" name="Line 6"/>
            <p:cNvSpPr>
              <a:spLocks noChangeShapeType="1"/>
            </p:cNvSpPr>
            <p:nvPr/>
          </p:nvSpPr>
          <p:spPr bwMode="auto">
            <a:xfrm>
              <a:off x="5122863" y="3260725"/>
              <a:ext cx="1162050" cy="0"/>
            </a:xfrm>
            <a:prstGeom prst="line">
              <a:avLst/>
            </a:prstGeom>
            <a:noFill/>
            <a:ln w="3175">
              <a:solidFill>
                <a:schemeClr val="tx1"/>
              </a:solidFill>
              <a:round/>
              <a:headEnd/>
              <a:tailEnd type="triangle" w="med" len="med"/>
            </a:ln>
          </p:spPr>
          <p:txBody>
            <a:bodyPr anchor="ctr"/>
            <a:lstStyle/>
            <a:p>
              <a:endParaRPr lang="en-US"/>
            </a:p>
          </p:txBody>
        </p:sp>
        <p:sp>
          <p:nvSpPr>
            <p:cNvPr id="87054" name="Line 7"/>
            <p:cNvSpPr>
              <a:spLocks noChangeShapeType="1"/>
            </p:cNvSpPr>
            <p:nvPr/>
          </p:nvSpPr>
          <p:spPr bwMode="auto">
            <a:xfrm flipV="1">
              <a:off x="4244975" y="3717925"/>
              <a:ext cx="0" cy="1905000"/>
            </a:xfrm>
            <a:prstGeom prst="line">
              <a:avLst/>
            </a:prstGeom>
            <a:noFill/>
            <a:ln w="3175">
              <a:solidFill>
                <a:schemeClr val="tx1"/>
              </a:solidFill>
              <a:round/>
              <a:headEnd/>
              <a:tailEnd type="triangle" w="med" len="med"/>
            </a:ln>
          </p:spPr>
          <p:txBody>
            <a:bodyPr anchor="ctr"/>
            <a:lstStyle/>
            <a:p>
              <a:endParaRPr lang="en-US"/>
            </a:p>
          </p:txBody>
        </p:sp>
        <p:sp>
          <p:nvSpPr>
            <p:cNvPr id="87055" name="Line 8"/>
            <p:cNvSpPr>
              <a:spLocks noChangeShapeType="1"/>
            </p:cNvSpPr>
            <p:nvPr/>
          </p:nvSpPr>
          <p:spPr bwMode="auto">
            <a:xfrm flipH="1">
              <a:off x="5010150" y="3694113"/>
              <a:ext cx="0" cy="1905000"/>
            </a:xfrm>
            <a:prstGeom prst="line">
              <a:avLst/>
            </a:prstGeom>
            <a:noFill/>
            <a:ln w="3175">
              <a:solidFill>
                <a:schemeClr val="tx1"/>
              </a:solidFill>
              <a:round/>
              <a:headEnd/>
              <a:tailEnd type="triangle" w="med" len="med"/>
            </a:ln>
          </p:spPr>
          <p:txBody>
            <a:bodyPr anchor="ctr"/>
            <a:lstStyle/>
            <a:p>
              <a:endParaRPr lang="en-US"/>
            </a:p>
          </p:txBody>
        </p:sp>
        <p:sp>
          <p:nvSpPr>
            <p:cNvPr id="87056" name="Rectangle 9"/>
            <p:cNvSpPr>
              <a:spLocks noChangeArrowheads="1"/>
            </p:cNvSpPr>
            <p:nvPr/>
          </p:nvSpPr>
          <p:spPr bwMode="auto">
            <a:xfrm>
              <a:off x="3454400" y="2679700"/>
              <a:ext cx="1073150" cy="382588"/>
            </a:xfrm>
            <a:prstGeom prst="rect">
              <a:avLst/>
            </a:prstGeom>
            <a:noFill/>
            <a:ln w="3175">
              <a:noFill/>
              <a:miter lim="800000"/>
              <a:headEnd/>
              <a:tailEnd/>
            </a:ln>
          </p:spPr>
          <p:txBody>
            <a:bodyPr/>
            <a:lstStyle/>
            <a:p>
              <a:pPr algn="ctr"/>
              <a:r>
                <a:rPr lang="en-US" sz="900"/>
                <a:t>Usage Files</a:t>
              </a:r>
            </a:p>
          </p:txBody>
        </p:sp>
        <p:sp>
          <p:nvSpPr>
            <p:cNvPr id="87057" name="Rectangle 10"/>
            <p:cNvSpPr>
              <a:spLocks noChangeArrowheads="1"/>
            </p:cNvSpPr>
            <p:nvPr/>
          </p:nvSpPr>
          <p:spPr bwMode="auto">
            <a:xfrm>
              <a:off x="5441950" y="3030538"/>
              <a:ext cx="1071563" cy="382588"/>
            </a:xfrm>
            <a:prstGeom prst="rect">
              <a:avLst/>
            </a:prstGeom>
            <a:noFill/>
            <a:ln w="3175">
              <a:noFill/>
              <a:miter lim="800000"/>
              <a:headEnd/>
              <a:tailEnd/>
            </a:ln>
          </p:spPr>
          <p:txBody>
            <a:bodyPr/>
            <a:lstStyle/>
            <a:p>
              <a:pPr algn="ctr"/>
              <a:r>
                <a:rPr lang="en-US" sz="900"/>
                <a:t>Usage Files</a:t>
              </a:r>
            </a:p>
          </p:txBody>
        </p:sp>
        <p:sp>
          <p:nvSpPr>
            <p:cNvPr id="87058" name="Line 11"/>
            <p:cNvSpPr>
              <a:spLocks noChangeShapeType="1"/>
            </p:cNvSpPr>
            <p:nvPr/>
          </p:nvSpPr>
          <p:spPr bwMode="auto">
            <a:xfrm>
              <a:off x="5132388" y="3413125"/>
              <a:ext cx="1152525" cy="0"/>
            </a:xfrm>
            <a:prstGeom prst="line">
              <a:avLst/>
            </a:prstGeom>
            <a:noFill/>
            <a:ln w="3175">
              <a:solidFill>
                <a:schemeClr val="tx1"/>
              </a:solidFill>
              <a:round/>
              <a:headEnd/>
              <a:tailEnd type="triangle" w="med" len="med"/>
            </a:ln>
          </p:spPr>
          <p:txBody>
            <a:bodyPr anchor="ctr"/>
            <a:lstStyle/>
            <a:p>
              <a:endParaRPr lang="en-US"/>
            </a:p>
          </p:txBody>
        </p:sp>
        <p:sp>
          <p:nvSpPr>
            <p:cNvPr id="87059" name="Line 12"/>
            <p:cNvSpPr>
              <a:spLocks noChangeShapeType="1"/>
            </p:cNvSpPr>
            <p:nvPr/>
          </p:nvSpPr>
          <p:spPr bwMode="auto">
            <a:xfrm flipH="1">
              <a:off x="5122863" y="3336925"/>
              <a:ext cx="1162050" cy="0"/>
            </a:xfrm>
            <a:prstGeom prst="line">
              <a:avLst/>
            </a:prstGeom>
            <a:noFill/>
            <a:ln w="3175">
              <a:solidFill>
                <a:schemeClr val="tx1"/>
              </a:solidFill>
              <a:round/>
              <a:headEnd/>
              <a:tailEnd type="triangle" w="med" len="med"/>
            </a:ln>
          </p:spPr>
          <p:txBody>
            <a:bodyPr anchor="ctr"/>
            <a:lstStyle/>
            <a:p>
              <a:endParaRPr lang="en-US"/>
            </a:p>
          </p:txBody>
        </p:sp>
        <p:sp>
          <p:nvSpPr>
            <p:cNvPr id="15" name="Rectangle 13"/>
            <p:cNvSpPr>
              <a:spLocks noChangeArrowheads="1"/>
            </p:cNvSpPr>
            <p:nvPr/>
          </p:nvSpPr>
          <p:spPr bwMode="auto">
            <a:xfrm>
              <a:off x="6197600" y="5030788"/>
              <a:ext cx="1073150" cy="668338"/>
            </a:xfrm>
            <a:prstGeom prst="rect">
              <a:avLst/>
            </a:prstGeom>
            <a:solidFill>
              <a:srgbClr val="C4ECFB"/>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000" dirty="0">
                  <a:latin typeface="Arial" charset="0"/>
                </a:rPr>
                <a:t>Pre Paid Billing System</a:t>
              </a:r>
            </a:p>
          </p:txBody>
        </p:sp>
        <p:sp>
          <p:nvSpPr>
            <p:cNvPr id="87063" name="Line 14"/>
            <p:cNvSpPr>
              <a:spLocks noChangeShapeType="1"/>
            </p:cNvSpPr>
            <p:nvPr/>
          </p:nvSpPr>
          <p:spPr bwMode="auto">
            <a:xfrm flipH="1">
              <a:off x="4456113" y="3717925"/>
              <a:ext cx="0" cy="1524000"/>
            </a:xfrm>
            <a:prstGeom prst="line">
              <a:avLst/>
            </a:prstGeom>
            <a:noFill/>
            <a:ln w="3175">
              <a:solidFill>
                <a:schemeClr val="tx1"/>
              </a:solidFill>
              <a:round/>
              <a:headEnd/>
              <a:tailEnd/>
            </a:ln>
          </p:spPr>
          <p:txBody>
            <a:bodyPr anchor="ctr"/>
            <a:lstStyle/>
            <a:p>
              <a:endParaRPr lang="en-US"/>
            </a:p>
          </p:txBody>
        </p:sp>
        <p:sp>
          <p:nvSpPr>
            <p:cNvPr id="87064" name="Line 15"/>
            <p:cNvSpPr>
              <a:spLocks noChangeShapeType="1"/>
            </p:cNvSpPr>
            <p:nvPr/>
          </p:nvSpPr>
          <p:spPr bwMode="auto">
            <a:xfrm>
              <a:off x="4440238" y="5241925"/>
              <a:ext cx="1757363" cy="0"/>
            </a:xfrm>
            <a:prstGeom prst="line">
              <a:avLst/>
            </a:prstGeom>
            <a:noFill/>
            <a:ln w="3175">
              <a:solidFill>
                <a:schemeClr val="tx1"/>
              </a:solidFill>
              <a:round/>
              <a:headEnd/>
              <a:tailEnd type="triangle" w="med" len="med"/>
            </a:ln>
          </p:spPr>
          <p:txBody>
            <a:bodyPr anchor="ctr"/>
            <a:lstStyle/>
            <a:p>
              <a:endParaRPr lang="en-US"/>
            </a:p>
          </p:txBody>
        </p:sp>
        <p:sp>
          <p:nvSpPr>
            <p:cNvPr id="87065" name="Rectangle 16"/>
            <p:cNvSpPr>
              <a:spLocks noChangeArrowheads="1"/>
            </p:cNvSpPr>
            <p:nvPr/>
          </p:nvSpPr>
          <p:spPr bwMode="auto">
            <a:xfrm>
              <a:off x="4986338" y="5087938"/>
              <a:ext cx="1074738" cy="217488"/>
            </a:xfrm>
            <a:prstGeom prst="rect">
              <a:avLst/>
            </a:prstGeom>
            <a:noFill/>
            <a:ln w="3175">
              <a:noFill/>
              <a:miter lim="800000"/>
              <a:headEnd/>
              <a:tailEnd/>
            </a:ln>
          </p:spPr>
          <p:txBody>
            <a:bodyPr/>
            <a:lstStyle/>
            <a:p>
              <a:pPr algn="ctr"/>
              <a:r>
                <a:rPr lang="en-US" sz="900"/>
                <a:t>Usage File Data</a:t>
              </a:r>
            </a:p>
          </p:txBody>
        </p:sp>
        <p:sp>
          <p:nvSpPr>
            <p:cNvPr id="19" name="Rectangle 17"/>
            <p:cNvSpPr>
              <a:spLocks noChangeArrowheads="1"/>
            </p:cNvSpPr>
            <p:nvPr/>
          </p:nvSpPr>
          <p:spPr bwMode="auto">
            <a:xfrm>
              <a:off x="727075" y="2803525"/>
              <a:ext cx="976313" cy="285750"/>
            </a:xfrm>
            <a:prstGeom prst="rect">
              <a:avLst/>
            </a:prstGeom>
            <a:solidFill>
              <a:srgbClr val="C4ECFB"/>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000" dirty="0">
                  <a:latin typeface="Arial" charset="0"/>
                </a:rPr>
                <a:t>Test Calls</a:t>
              </a:r>
            </a:p>
          </p:txBody>
        </p:sp>
        <p:sp>
          <p:nvSpPr>
            <p:cNvPr id="20" name="Rectangle 18"/>
            <p:cNvSpPr>
              <a:spLocks noChangeArrowheads="1"/>
            </p:cNvSpPr>
            <p:nvPr/>
          </p:nvSpPr>
          <p:spPr bwMode="auto">
            <a:xfrm>
              <a:off x="4667250" y="2117725"/>
              <a:ext cx="1073150" cy="517525"/>
            </a:xfrm>
            <a:prstGeom prst="rect">
              <a:avLst/>
            </a:prstGeom>
            <a:solidFill>
              <a:srgbClr val="C4ECFB"/>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000" dirty="0">
                  <a:latin typeface="Arial" charset="0"/>
                </a:rPr>
                <a:t>Interconnect Billing System</a:t>
              </a:r>
            </a:p>
          </p:txBody>
        </p:sp>
        <p:sp>
          <p:nvSpPr>
            <p:cNvPr id="87072" name="Line 19"/>
            <p:cNvSpPr>
              <a:spLocks noChangeShapeType="1"/>
            </p:cNvSpPr>
            <p:nvPr/>
          </p:nvSpPr>
          <p:spPr bwMode="auto">
            <a:xfrm flipH="1">
              <a:off x="4808538" y="2651125"/>
              <a:ext cx="0" cy="457200"/>
            </a:xfrm>
            <a:prstGeom prst="line">
              <a:avLst/>
            </a:prstGeom>
            <a:noFill/>
            <a:ln w="3175">
              <a:solidFill>
                <a:schemeClr val="tx1"/>
              </a:solidFill>
              <a:round/>
              <a:headEnd/>
              <a:tailEnd/>
            </a:ln>
          </p:spPr>
          <p:txBody>
            <a:bodyPr anchor="ctr"/>
            <a:lstStyle/>
            <a:p>
              <a:endParaRPr lang="en-US"/>
            </a:p>
          </p:txBody>
        </p:sp>
        <p:sp>
          <p:nvSpPr>
            <p:cNvPr id="87073" name="Line 20"/>
            <p:cNvSpPr>
              <a:spLocks noChangeShapeType="1"/>
            </p:cNvSpPr>
            <p:nvPr/>
          </p:nvSpPr>
          <p:spPr bwMode="auto">
            <a:xfrm>
              <a:off x="5122863" y="3184525"/>
              <a:ext cx="195263" cy="0"/>
            </a:xfrm>
            <a:prstGeom prst="line">
              <a:avLst/>
            </a:prstGeom>
            <a:noFill/>
            <a:ln w="3175">
              <a:solidFill>
                <a:schemeClr val="tx1"/>
              </a:solidFill>
              <a:round/>
              <a:headEnd/>
              <a:tailEnd/>
            </a:ln>
          </p:spPr>
          <p:txBody>
            <a:bodyPr anchor="ctr"/>
            <a:lstStyle/>
            <a:p>
              <a:endParaRPr lang="en-US"/>
            </a:p>
          </p:txBody>
        </p:sp>
        <p:sp>
          <p:nvSpPr>
            <p:cNvPr id="87074" name="Rectangle 21"/>
            <p:cNvSpPr>
              <a:spLocks noChangeArrowheads="1"/>
            </p:cNvSpPr>
            <p:nvPr/>
          </p:nvSpPr>
          <p:spPr bwMode="auto">
            <a:xfrm>
              <a:off x="4579938" y="2725738"/>
              <a:ext cx="1073150" cy="382588"/>
            </a:xfrm>
            <a:prstGeom prst="rect">
              <a:avLst/>
            </a:prstGeom>
            <a:noFill/>
            <a:ln w="3175">
              <a:noFill/>
              <a:miter lim="800000"/>
              <a:headEnd/>
              <a:tailEnd/>
            </a:ln>
          </p:spPr>
          <p:txBody>
            <a:bodyPr anchor="ctr"/>
            <a:lstStyle/>
            <a:p>
              <a:pPr algn="ctr"/>
              <a:r>
                <a:rPr lang="en-US" sz="900"/>
                <a:t>Usage </a:t>
              </a:r>
            </a:p>
            <a:p>
              <a:pPr algn="ctr"/>
              <a:r>
                <a:rPr lang="en-US" sz="900"/>
                <a:t>Files</a:t>
              </a:r>
            </a:p>
          </p:txBody>
        </p:sp>
        <p:sp>
          <p:nvSpPr>
            <p:cNvPr id="87075" name="Line 22"/>
            <p:cNvSpPr>
              <a:spLocks noChangeShapeType="1"/>
            </p:cNvSpPr>
            <p:nvPr/>
          </p:nvSpPr>
          <p:spPr bwMode="auto">
            <a:xfrm>
              <a:off x="5514975" y="3803650"/>
              <a:ext cx="0" cy="1147763"/>
            </a:xfrm>
            <a:prstGeom prst="line">
              <a:avLst/>
            </a:prstGeom>
            <a:noFill/>
            <a:ln w="3175">
              <a:solidFill>
                <a:schemeClr val="tx1"/>
              </a:solidFill>
              <a:round/>
              <a:headEnd/>
              <a:tailEnd/>
            </a:ln>
          </p:spPr>
          <p:txBody>
            <a:bodyPr anchor="ctr"/>
            <a:lstStyle/>
            <a:p>
              <a:endParaRPr lang="en-US"/>
            </a:p>
          </p:txBody>
        </p:sp>
        <p:sp>
          <p:nvSpPr>
            <p:cNvPr id="25" name="Rectangle 23"/>
            <p:cNvSpPr>
              <a:spLocks noChangeArrowheads="1"/>
            </p:cNvSpPr>
            <p:nvPr/>
          </p:nvSpPr>
          <p:spPr bwMode="auto">
            <a:xfrm>
              <a:off x="628650" y="4022725"/>
              <a:ext cx="2673350" cy="1533525"/>
            </a:xfrm>
            <a:prstGeom prst="rect">
              <a:avLst/>
            </a:prstGeom>
            <a:solidFill>
              <a:srgbClr val="E6E36E"/>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lstStyle/>
            <a:p>
              <a:pPr algn="ctr">
                <a:defRPr/>
              </a:pPr>
              <a:r>
                <a:rPr lang="en-US" sz="1000" b="1" dirty="0">
                  <a:latin typeface="Arial" charset="0"/>
                </a:rPr>
                <a:t>Revenue Assurance System</a:t>
              </a:r>
            </a:p>
          </p:txBody>
        </p:sp>
        <p:sp>
          <p:nvSpPr>
            <p:cNvPr id="87079" name="Line 24"/>
            <p:cNvSpPr>
              <a:spLocks noChangeShapeType="1"/>
            </p:cNvSpPr>
            <p:nvPr/>
          </p:nvSpPr>
          <p:spPr bwMode="auto">
            <a:xfrm>
              <a:off x="2486025" y="3336925"/>
              <a:ext cx="0" cy="685800"/>
            </a:xfrm>
            <a:prstGeom prst="line">
              <a:avLst/>
            </a:prstGeom>
            <a:noFill/>
            <a:ln w="3175">
              <a:solidFill>
                <a:schemeClr val="tx1"/>
              </a:solidFill>
              <a:round/>
              <a:headEnd/>
              <a:tailEnd type="triangle" w="med" len="med"/>
            </a:ln>
          </p:spPr>
          <p:txBody>
            <a:bodyPr anchor="ctr"/>
            <a:lstStyle/>
            <a:p>
              <a:endParaRPr lang="en-US"/>
            </a:p>
          </p:txBody>
        </p:sp>
        <p:sp>
          <p:nvSpPr>
            <p:cNvPr id="87080" name="Line 25"/>
            <p:cNvSpPr>
              <a:spLocks noChangeShapeType="1"/>
            </p:cNvSpPr>
            <p:nvPr/>
          </p:nvSpPr>
          <p:spPr bwMode="auto">
            <a:xfrm flipH="1">
              <a:off x="4175125" y="3648075"/>
              <a:ext cx="15875" cy="1004888"/>
            </a:xfrm>
            <a:prstGeom prst="line">
              <a:avLst/>
            </a:prstGeom>
            <a:noFill/>
            <a:ln w="3175">
              <a:solidFill>
                <a:schemeClr val="tx1"/>
              </a:solidFill>
              <a:round/>
              <a:headEnd/>
              <a:tailEnd/>
            </a:ln>
          </p:spPr>
          <p:txBody>
            <a:bodyPr anchor="ctr"/>
            <a:lstStyle/>
            <a:p>
              <a:endParaRPr lang="en-US"/>
            </a:p>
          </p:txBody>
        </p:sp>
        <p:sp>
          <p:nvSpPr>
            <p:cNvPr id="87081" name="Line 26"/>
            <p:cNvSpPr>
              <a:spLocks noChangeShapeType="1"/>
            </p:cNvSpPr>
            <p:nvPr/>
          </p:nvSpPr>
          <p:spPr bwMode="auto">
            <a:xfrm flipH="1">
              <a:off x="3300413" y="4654550"/>
              <a:ext cx="877888" cy="0"/>
            </a:xfrm>
            <a:prstGeom prst="line">
              <a:avLst/>
            </a:prstGeom>
            <a:noFill/>
            <a:ln w="3175">
              <a:solidFill>
                <a:schemeClr val="tx1"/>
              </a:solidFill>
              <a:round/>
              <a:headEnd/>
              <a:tailEnd type="triangle" w="med" len="med"/>
            </a:ln>
          </p:spPr>
          <p:txBody>
            <a:bodyPr anchor="ctr"/>
            <a:lstStyle/>
            <a:p>
              <a:endParaRPr lang="en-US"/>
            </a:p>
          </p:txBody>
        </p:sp>
        <p:sp>
          <p:nvSpPr>
            <p:cNvPr id="87082" name="Line 27"/>
            <p:cNvSpPr>
              <a:spLocks noChangeShapeType="1"/>
            </p:cNvSpPr>
            <p:nvPr/>
          </p:nvSpPr>
          <p:spPr bwMode="auto">
            <a:xfrm flipH="1">
              <a:off x="3313113" y="5318125"/>
              <a:ext cx="2884488" cy="0"/>
            </a:xfrm>
            <a:prstGeom prst="line">
              <a:avLst/>
            </a:prstGeom>
            <a:noFill/>
            <a:ln w="3175">
              <a:solidFill>
                <a:schemeClr val="tx1"/>
              </a:solidFill>
              <a:round/>
              <a:headEnd/>
              <a:tailEnd type="triangle" w="med" len="med"/>
            </a:ln>
          </p:spPr>
          <p:txBody>
            <a:bodyPr anchor="ctr"/>
            <a:lstStyle/>
            <a:p>
              <a:endParaRPr lang="en-US"/>
            </a:p>
          </p:txBody>
        </p:sp>
        <p:sp>
          <p:nvSpPr>
            <p:cNvPr id="87083" name="Line 28"/>
            <p:cNvSpPr>
              <a:spLocks noChangeShapeType="1"/>
            </p:cNvSpPr>
            <p:nvPr/>
          </p:nvSpPr>
          <p:spPr bwMode="auto">
            <a:xfrm>
              <a:off x="6567488" y="3489325"/>
              <a:ext cx="0" cy="314325"/>
            </a:xfrm>
            <a:prstGeom prst="line">
              <a:avLst/>
            </a:prstGeom>
            <a:noFill/>
            <a:ln w="3175">
              <a:solidFill>
                <a:schemeClr val="tx1"/>
              </a:solidFill>
              <a:round/>
              <a:headEnd/>
              <a:tailEnd/>
            </a:ln>
          </p:spPr>
          <p:txBody>
            <a:bodyPr anchor="ctr"/>
            <a:lstStyle/>
            <a:p>
              <a:endParaRPr lang="en-US"/>
            </a:p>
          </p:txBody>
        </p:sp>
        <p:sp>
          <p:nvSpPr>
            <p:cNvPr id="87084" name="Line 29"/>
            <p:cNvSpPr>
              <a:spLocks noChangeShapeType="1"/>
            </p:cNvSpPr>
            <p:nvPr/>
          </p:nvSpPr>
          <p:spPr bwMode="auto">
            <a:xfrm flipH="1">
              <a:off x="5511800" y="3794125"/>
              <a:ext cx="1055688" cy="0"/>
            </a:xfrm>
            <a:prstGeom prst="line">
              <a:avLst/>
            </a:prstGeom>
            <a:noFill/>
            <a:ln w="3175">
              <a:solidFill>
                <a:schemeClr val="tx1"/>
              </a:solidFill>
              <a:round/>
              <a:headEnd/>
              <a:tailEnd/>
            </a:ln>
          </p:spPr>
          <p:txBody>
            <a:bodyPr anchor="ctr"/>
            <a:lstStyle/>
            <a:p>
              <a:endParaRPr lang="en-US"/>
            </a:p>
          </p:txBody>
        </p:sp>
        <p:sp>
          <p:nvSpPr>
            <p:cNvPr id="87085" name="Line 31"/>
            <p:cNvSpPr>
              <a:spLocks noChangeShapeType="1"/>
            </p:cNvSpPr>
            <p:nvPr/>
          </p:nvSpPr>
          <p:spPr bwMode="auto">
            <a:xfrm flipH="1">
              <a:off x="5934075" y="4403725"/>
              <a:ext cx="141288" cy="0"/>
            </a:xfrm>
            <a:prstGeom prst="line">
              <a:avLst/>
            </a:prstGeom>
            <a:noFill/>
            <a:ln w="3175">
              <a:solidFill>
                <a:schemeClr val="tx1"/>
              </a:solidFill>
              <a:round/>
              <a:headEnd/>
              <a:tailEnd/>
            </a:ln>
          </p:spPr>
          <p:txBody>
            <a:bodyPr anchor="ctr"/>
            <a:lstStyle/>
            <a:p>
              <a:endParaRPr lang="en-US"/>
            </a:p>
          </p:txBody>
        </p:sp>
        <p:sp>
          <p:nvSpPr>
            <p:cNvPr id="87086" name="Line 32"/>
            <p:cNvSpPr>
              <a:spLocks noChangeShapeType="1"/>
            </p:cNvSpPr>
            <p:nvPr/>
          </p:nvSpPr>
          <p:spPr bwMode="auto">
            <a:xfrm>
              <a:off x="5934075" y="4403725"/>
              <a:ext cx="0" cy="685800"/>
            </a:xfrm>
            <a:prstGeom prst="line">
              <a:avLst/>
            </a:prstGeom>
            <a:noFill/>
            <a:ln w="3175">
              <a:solidFill>
                <a:schemeClr val="tx1"/>
              </a:solidFill>
              <a:round/>
              <a:headEnd/>
              <a:tailEnd/>
            </a:ln>
          </p:spPr>
          <p:txBody>
            <a:bodyPr anchor="ctr"/>
            <a:lstStyle/>
            <a:p>
              <a:endParaRPr lang="en-US"/>
            </a:p>
          </p:txBody>
        </p:sp>
        <p:sp>
          <p:nvSpPr>
            <p:cNvPr id="87087" name="Line 33"/>
            <p:cNvSpPr>
              <a:spLocks noChangeShapeType="1"/>
            </p:cNvSpPr>
            <p:nvPr/>
          </p:nvSpPr>
          <p:spPr bwMode="auto">
            <a:xfrm flipH="1" flipV="1">
              <a:off x="3316288" y="5089525"/>
              <a:ext cx="2617788" cy="0"/>
            </a:xfrm>
            <a:prstGeom prst="line">
              <a:avLst/>
            </a:prstGeom>
            <a:noFill/>
            <a:ln w="3175">
              <a:solidFill>
                <a:schemeClr val="tx1"/>
              </a:solidFill>
              <a:round/>
              <a:headEnd/>
              <a:tailEnd type="triangle" w="med" len="med"/>
            </a:ln>
          </p:spPr>
          <p:txBody>
            <a:bodyPr/>
            <a:lstStyle/>
            <a:p>
              <a:endParaRPr lang="en-US"/>
            </a:p>
          </p:txBody>
        </p:sp>
        <p:sp>
          <p:nvSpPr>
            <p:cNvPr id="87088" name="Line 34"/>
            <p:cNvSpPr>
              <a:spLocks noChangeShapeType="1"/>
            </p:cNvSpPr>
            <p:nvPr/>
          </p:nvSpPr>
          <p:spPr bwMode="auto">
            <a:xfrm flipH="1">
              <a:off x="5441950" y="2651125"/>
              <a:ext cx="0" cy="2133600"/>
            </a:xfrm>
            <a:prstGeom prst="line">
              <a:avLst/>
            </a:prstGeom>
            <a:noFill/>
            <a:ln w="3175">
              <a:solidFill>
                <a:schemeClr val="tx1"/>
              </a:solidFill>
              <a:round/>
              <a:headEnd/>
              <a:tailEnd/>
            </a:ln>
          </p:spPr>
          <p:txBody>
            <a:bodyPr anchor="ctr"/>
            <a:lstStyle/>
            <a:p>
              <a:endParaRPr lang="en-US"/>
            </a:p>
          </p:txBody>
        </p:sp>
        <p:sp>
          <p:nvSpPr>
            <p:cNvPr id="36" name="Rectangle 36"/>
            <p:cNvSpPr>
              <a:spLocks noChangeArrowheads="1"/>
            </p:cNvSpPr>
            <p:nvPr/>
          </p:nvSpPr>
          <p:spPr bwMode="auto">
            <a:xfrm>
              <a:off x="1641475" y="4327525"/>
              <a:ext cx="704850" cy="1064746"/>
            </a:xfrm>
            <a:prstGeom prst="rect">
              <a:avLst/>
            </a:prstGeom>
            <a:solidFill>
              <a:schemeClr val="accent2"/>
            </a:solidFill>
            <a:ln w="3175"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000" dirty="0">
                  <a:latin typeface="Arial" charset="0"/>
                </a:rPr>
                <a:t>Interface</a:t>
              </a:r>
            </a:p>
            <a:p>
              <a:pPr algn="ctr">
                <a:defRPr/>
              </a:pPr>
              <a:r>
                <a:rPr lang="en-US" sz="1000" dirty="0">
                  <a:latin typeface="Arial" charset="0"/>
                </a:rPr>
                <a:t>Components</a:t>
              </a:r>
            </a:p>
          </p:txBody>
        </p:sp>
        <p:sp>
          <p:nvSpPr>
            <p:cNvPr id="37" name="Rectangle 37"/>
            <p:cNvSpPr>
              <a:spLocks noChangeArrowheads="1"/>
            </p:cNvSpPr>
            <p:nvPr/>
          </p:nvSpPr>
          <p:spPr bwMode="auto">
            <a:xfrm>
              <a:off x="727075" y="4327525"/>
              <a:ext cx="704850" cy="1064746"/>
            </a:xfrm>
            <a:prstGeom prst="rect">
              <a:avLst/>
            </a:prstGeom>
            <a:solidFill>
              <a:schemeClr val="accent2"/>
            </a:solidFill>
            <a:ln w="3175"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000" dirty="0">
                  <a:latin typeface="Arial" charset="0"/>
                </a:rPr>
                <a:t>Core</a:t>
              </a:r>
            </a:p>
            <a:p>
              <a:pPr algn="ctr">
                <a:defRPr/>
              </a:pPr>
              <a:r>
                <a:rPr lang="en-US" sz="1000" dirty="0">
                  <a:latin typeface="Arial" charset="0"/>
                </a:rPr>
                <a:t>Components</a:t>
              </a:r>
            </a:p>
          </p:txBody>
        </p:sp>
        <p:sp>
          <p:nvSpPr>
            <p:cNvPr id="87095" name="Line 38"/>
            <p:cNvSpPr>
              <a:spLocks noChangeShapeType="1"/>
            </p:cNvSpPr>
            <p:nvPr/>
          </p:nvSpPr>
          <p:spPr bwMode="auto">
            <a:xfrm flipV="1">
              <a:off x="1431925" y="4937125"/>
              <a:ext cx="209550" cy="3175"/>
            </a:xfrm>
            <a:prstGeom prst="line">
              <a:avLst/>
            </a:prstGeom>
            <a:noFill/>
            <a:ln w="3175">
              <a:solidFill>
                <a:schemeClr val="tx1"/>
              </a:solidFill>
              <a:round/>
              <a:headEnd type="triangle" w="med" len="med"/>
              <a:tailEnd type="triangle" w="med" len="med"/>
            </a:ln>
          </p:spPr>
          <p:txBody>
            <a:bodyPr wrap="none" lIns="90000" tIns="46800" rIns="90000" bIns="46800" anchor="ctr"/>
            <a:lstStyle/>
            <a:p>
              <a:endParaRPr lang="en-US"/>
            </a:p>
          </p:txBody>
        </p:sp>
        <p:sp>
          <p:nvSpPr>
            <p:cNvPr id="39" name="Rectangle 39"/>
            <p:cNvSpPr>
              <a:spLocks noChangeArrowheads="1"/>
            </p:cNvSpPr>
            <p:nvPr/>
          </p:nvSpPr>
          <p:spPr bwMode="auto">
            <a:xfrm>
              <a:off x="2557463" y="4327525"/>
              <a:ext cx="631825" cy="1064746"/>
            </a:xfrm>
            <a:prstGeom prst="rect">
              <a:avLst/>
            </a:prstGeom>
            <a:solidFill>
              <a:schemeClr val="accent2"/>
            </a:solidFill>
            <a:ln w="3175"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000" dirty="0">
                  <a:latin typeface="Arial" charset="0"/>
                </a:rPr>
                <a:t>Meta Data</a:t>
              </a:r>
            </a:p>
          </p:txBody>
        </p:sp>
        <p:sp>
          <p:nvSpPr>
            <p:cNvPr id="87099" name="Line 40"/>
            <p:cNvSpPr>
              <a:spLocks noChangeShapeType="1"/>
            </p:cNvSpPr>
            <p:nvPr/>
          </p:nvSpPr>
          <p:spPr bwMode="auto">
            <a:xfrm flipV="1">
              <a:off x="2346325" y="4937125"/>
              <a:ext cx="211138" cy="3175"/>
            </a:xfrm>
            <a:prstGeom prst="line">
              <a:avLst/>
            </a:prstGeom>
            <a:noFill/>
            <a:ln w="3175">
              <a:solidFill>
                <a:schemeClr val="tx1"/>
              </a:solidFill>
              <a:round/>
              <a:headEnd type="triangle" w="med" len="med"/>
              <a:tailEnd type="triangle" w="med" len="med"/>
            </a:ln>
          </p:spPr>
          <p:txBody>
            <a:bodyPr wrap="none" lIns="90000" tIns="46800" rIns="90000" bIns="46800" anchor="ctr"/>
            <a:lstStyle/>
            <a:p>
              <a:endParaRPr lang="en-US"/>
            </a:p>
          </p:txBody>
        </p:sp>
        <p:sp>
          <p:nvSpPr>
            <p:cNvPr id="87100" name="Line 41"/>
            <p:cNvSpPr>
              <a:spLocks noChangeShapeType="1"/>
            </p:cNvSpPr>
            <p:nvPr/>
          </p:nvSpPr>
          <p:spPr bwMode="auto">
            <a:xfrm>
              <a:off x="1712913" y="2955925"/>
              <a:ext cx="280988" cy="0"/>
            </a:xfrm>
            <a:prstGeom prst="line">
              <a:avLst/>
            </a:prstGeom>
            <a:noFill/>
            <a:ln w="3175">
              <a:solidFill>
                <a:schemeClr val="tx1"/>
              </a:solidFill>
              <a:round/>
              <a:headEnd/>
              <a:tailEnd type="triangle" w="med" len="med"/>
            </a:ln>
          </p:spPr>
          <p:txBody>
            <a:bodyPr wrap="none" lIns="90000" tIns="46800" rIns="90000" bIns="46800" anchor="ctr"/>
            <a:lstStyle/>
            <a:p>
              <a:endParaRPr lang="en-US"/>
            </a:p>
          </p:txBody>
        </p:sp>
        <p:sp>
          <p:nvSpPr>
            <p:cNvPr id="87101" name="Rectangle 42"/>
            <p:cNvSpPr>
              <a:spLocks noChangeArrowheads="1"/>
            </p:cNvSpPr>
            <p:nvPr/>
          </p:nvSpPr>
          <p:spPr bwMode="auto">
            <a:xfrm>
              <a:off x="3654425" y="5297488"/>
              <a:ext cx="1630363" cy="381000"/>
            </a:xfrm>
            <a:prstGeom prst="rect">
              <a:avLst/>
            </a:prstGeom>
            <a:noFill/>
            <a:ln w="3175">
              <a:noFill/>
              <a:miter lim="800000"/>
              <a:headEnd/>
              <a:tailEnd/>
            </a:ln>
          </p:spPr>
          <p:txBody>
            <a:bodyPr/>
            <a:lstStyle/>
            <a:p>
              <a:pPr algn="ctr"/>
              <a:r>
                <a:rPr lang="en-US" sz="900"/>
                <a:t>Roaming Usage Records</a:t>
              </a:r>
            </a:p>
          </p:txBody>
        </p:sp>
        <p:sp>
          <p:nvSpPr>
            <p:cNvPr id="87102" name="Rectangle 43"/>
            <p:cNvSpPr>
              <a:spLocks noChangeArrowheads="1"/>
            </p:cNvSpPr>
            <p:nvPr/>
          </p:nvSpPr>
          <p:spPr bwMode="auto">
            <a:xfrm>
              <a:off x="5213350" y="3413125"/>
              <a:ext cx="1071563" cy="381000"/>
            </a:xfrm>
            <a:prstGeom prst="rect">
              <a:avLst/>
            </a:prstGeom>
            <a:noFill/>
            <a:ln w="3175">
              <a:noFill/>
              <a:miter lim="800000"/>
              <a:headEnd/>
              <a:tailEnd/>
            </a:ln>
          </p:spPr>
          <p:txBody>
            <a:bodyPr anchor="ctr"/>
            <a:lstStyle/>
            <a:p>
              <a:pPr algn="ctr"/>
              <a:r>
                <a:rPr lang="en-US" sz="900"/>
                <a:t>Roaming Usage</a:t>
              </a:r>
            </a:p>
            <a:p>
              <a:pPr algn="ctr"/>
              <a:r>
                <a:rPr lang="en-US" sz="900"/>
                <a:t>Records</a:t>
              </a:r>
            </a:p>
          </p:txBody>
        </p:sp>
        <p:sp>
          <p:nvSpPr>
            <p:cNvPr id="87103" name="Line 44"/>
            <p:cNvSpPr>
              <a:spLocks noChangeShapeType="1"/>
            </p:cNvSpPr>
            <p:nvPr/>
          </p:nvSpPr>
          <p:spPr bwMode="auto">
            <a:xfrm>
              <a:off x="4527550" y="2917825"/>
              <a:ext cx="0" cy="152400"/>
            </a:xfrm>
            <a:prstGeom prst="line">
              <a:avLst/>
            </a:prstGeom>
            <a:noFill/>
            <a:ln w="3175">
              <a:solidFill>
                <a:schemeClr val="tx1"/>
              </a:solidFill>
              <a:round/>
              <a:headEnd/>
              <a:tailEnd type="triangle" w="med" len="med"/>
            </a:ln>
          </p:spPr>
          <p:txBody>
            <a:bodyPr wrap="none" lIns="90000" tIns="46800" rIns="90000" bIns="46800" anchor="ctr"/>
            <a:lstStyle/>
            <a:p>
              <a:endParaRPr lang="en-US"/>
            </a:p>
          </p:txBody>
        </p:sp>
        <p:sp>
          <p:nvSpPr>
            <p:cNvPr id="87104" name="Line 46"/>
            <p:cNvSpPr>
              <a:spLocks noChangeShapeType="1"/>
            </p:cNvSpPr>
            <p:nvPr/>
          </p:nvSpPr>
          <p:spPr bwMode="auto">
            <a:xfrm flipH="1">
              <a:off x="7278220" y="2968625"/>
              <a:ext cx="688975" cy="0"/>
            </a:xfrm>
            <a:prstGeom prst="line">
              <a:avLst/>
            </a:prstGeom>
            <a:noFill/>
            <a:ln w="3175">
              <a:solidFill>
                <a:schemeClr val="tx1"/>
              </a:solidFill>
              <a:round/>
              <a:headEnd/>
              <a:tailEnd/>
            </a:ln>
          </p:spPr>
          <p:txBody>
            <a:bodyPr wrap="none" lIns="90000" tIns="46800" rIns="90000" bIns="46800" anchor="ctr"/>
            <a:lstStyle/>
            <a:p>
              <a:endParaRPr lang="en-US"/>
            </a:p>
          </p:txBody>
        </p:sp>
        <p:sp>
          <p:nvSpPr>
            <p:cNvPr id="46" name="Rectangle 47"/>
            <p:cNvSpPr>
              <a:spLocks noChangeArrowheads="1"/>
            </p:cNvSpPr>
            <p:nvPr/>
          </p:nvSpPr>
          <p:spPr bwMode="auto">
            <a:xfrm>
              <a:off x="6075363" y="4116388"/>
              <a:ext cx="1071563" cy="668338"/>
            </a:xfrm>
            <a:prstGeom prst="rect">
              <a:avLst/>
            </a:prstGeom>
            <a:solidFill>
              <a:srgbClr val="C4ECFB"/>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000" dirty="0">
                  <a:latin typeface="Arial" charset="0"/>
                </a:rPr>
                <a:t>Order Management</a:t>
              </a:r>
            </a:p>
          </p:txBody>
        </p:sp>
        <p:sp>
          <p:nvSpPr>
            <p:cNvPr id="87108" name="Line 48"/>
            <p:cNvSpPr>
              <a:spLocks noChangeShapeType="1"/>
            </p:cNvSpPr>
            <p:nvPr/>
          </p:nvSpPr>
          <p:spPr bwMode="auto">
            <a:xfrm flipH="1" flipV="1">
              <a:off x="7129463" y="4429125"/>
              <a:ext cx="563563" cy="0"/>
            </a:xfrm>
            <a:prstGeom prst="line">
              <a:avLst/>
            </a:prstGeom>
            <a:noFill/>
            <a:ln w="3175">
              <a:solidFill>
                <a:schemeClr val="tx1"/>
              </a:solidFill>
              <a:round/>
              <a:headEnd/>
              <a:tailEnd/>
            </a:ln>
          </p:spPr>
          <p:txBody>
            <a:bodyPr anchor="ctr"/>
            <a:lstStyle/>
            <a:p>
              <a:endParaRPr lang="en-US"/>
            </a:p>
          </p:txBody>
        </p:sp>
        <p:sp>
          <p:nvSpPr>
            <p:cNvPr id="87109" name="Line 49"/>
            <p:cNvSpPr>
              <a:spLocks noChangeShapeType="1"/>
            </p:cNvSpPr>
            <p:nvPr/>
          </p:nvSpPr>
          <p:spPr bwMode="auto">
            <a:xfrm flipH="1" flipV="1">
              <a:off x="7693025" y="1431925"/>
              <a:ext cx="0" cy="2992438"/>
            </a:xfrm>
            <a:prstGeom prst="line">
              <a:avLst/>
            </a:prstGeom>
            <a:noFill/>
            <a:ln w="3175">
              <a:solidFill>
                <a:schemeClr val="tx1"/>
              </a:solidFill>
              <a:round/>
              <a:headEnd/>
              <a:tailEnd/>
            </a:ln>
          </p:spPr>
          <p:txBody>
            <a:bodyPr anchor="ctr"/>
            <a:lstStyle/>
            <a:p>
              <a:endParaRPr lang="en-US"/>
            </a:p>
          </p:txBody>
        </p:sp>
        <p:sp>
          <p:nvSpPr>
            <p:cNvPr id="87110" name="Rectangle 50"/>
            <p:cNvSpPr>
              <a:spLocks noChangeArrowheads="1"/>
            </p:cNvSpPr>
            <p:nvPr/>
          </p:nvSpPr>
          <p:spPr bwMode="auto">
            <a:xfrm>
              <a:off x="6145213" y="1203325"/>
              <a:ext cx="1074738" cy="382588"/>
            </a:xfrm>
            <a:prstGeom prst="rect">
              <a:avLst/>
            </a:prstGeom>
            <a:noFill/>
            <a:ln w="3175">
              <a:noFill/>
              <a:miter lim="800000"/>
              <a:headEnd/>
              <a:tailEnd/>
            </a:ln>
          </p:spPr>
          <p:txBody>
            <a:bodyPr/>
            <a:lstStyle/>
            <a:p>
              <a:pPr algn="ctr"/>
              <a:r>
                <a:rPr lang="en-US" sz="900"/>
                <a:t>Provisioning</a:t>
              </a:r>
            </a:p>
          </p:txBody>
        </p:sp>
        <p:sp>
          <p:nvSpPr>
            <p:cNvPr id="87111" name="Line 51"/>
            <p:cNvSpPr>
              <a:spLocks noChangeShapeType="1"/>
            </p:cNvSpPr>
            <p:nvPr/>
          </p:nvSpPr>
          <p:spPr bwMode="auto">
            <a:xfrm flipH="1">
              <a:off x="2792413" y="1433513"/>
              <a:ext cx="976313" cy="0"/>
            </a:xfrm>
            <a:prstGeom prst="line">
              <a:avLst/>
            </a:prstGeom>
            <a:noFill/>
            <a:ln w="3175">
              <a:solidFill>
                <a:schemeClr val="tx1"/>
              </a:solidFill>
              <a:round/>
              <a:headEnd/>
              <a:tailEnd type="triangle" w="med" len="med"/>
            </a:ln>
          </p:spPr>
          <p:txBody>
            <a:bodyPr anchor="ctr"/>
            <a:lstStyle/>
            <a:p>
              <a:endParaRPr lang="en-US"/>
            </a:p>
          </p:txBody>
        </p:sp>
        <p:sp>
          <p:nvSpPr>
            <p:cNvPr id="87112" name="Rectangle 52"/>
            <p:cNvSpPr>
              <a:spLocks noChangeArrowheads="1"/>
            </p:cNvSpPr>
            <p:nvPr/>
          </p:nvSpPr>
          <p:spPr bwMode="auto">
            <a:xfrm>
              <a:off x="2890838" y="1204913"/>
              <a:ext cx="1073150" cy="381000"/>
            </a:xfrm>
            <a:prstGeom prst="rect">
              <a:avLst/>
            </a:prstGeom>
            <a:noFill/>
            <a:ln w="3175">
              <a:noFill/>
              <a:miter lim="800000"/>
              <a:headEnd/>
              <a:tailEnd/>
            </a:ln>
          </p:spPr>
          <p:txBody>
            <a:bodyPr/>
            <a:lstStyle/>
            <a:p>
              <a:r>
                <a:rPr lang="en-US" sz="900"/>
                <a:t>Provisioning</a:t>
              </a:r>
            </a:p>
          </p:txBody>
        </p:sp>
        <p:sp>
          <p:nvSpPr>
            <p:cNvPr id="52" name="Rectangle 53"/>
            <p:cNvSpPr>
              <a:spLocks noChangeArrowheads="1"/>
            </p:cNvSpPr>
            <p:nvPr/>
          </p:nvSpPr>
          <p:spPr bwMode="auto">
            <a:xfrm>
              <a:off x="1712913" y="1222375"/>
              <a:ext cx="1073150" cy="515938"/>
            </a:xfrm>
            <a:prstGeom prst="rect">
              <a:avLst/>
            </a:prstGeom>
            <a:solidFill>
              <a:srgbClr val="C4ECFB"/>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000" dirty="0">
                  <a:latin typeface="Arial" charset="0"/>
                </a:rPr>
                <a:t>Home Location Register (HLR)</a:t>
              </a:r>
            </a:p>
          </p:txBody>
        </p:sp>
        <p:sp>
          <p:nvSpPr>
            <p:cNvPr id="53" name="Rectangle 54"/>
            <p:cNvSpPr>
              <a:spLocks noChangeArrowheads="1"/>
            </p:cNvSpPr>
            <p:nvPr/>
          </p:nvSpPr>
          <p:spPr bwMode="auto">
            <a:xfrm>
              <a:off x="3752850" y="1204913"/>
              <a:ext cx="1073150" cy="533400"/>
            </a:xfrm>
            <a:prstGeom prst="rect">
              <a:avLst/>
            </a:prstGeom>
            <a:solidFill>
              <a:srgbClr val="C4ECFB"/>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000" dirty="0">
                  <a:latin typeface="Arial" charset="0"/>
                </a:rPr>
                <a:t>Provisioning System</a:t>
              </a:r>
            </a:p>
          </p:txBody>
        </p:sp>
        <p:sp>
          <p:nvSpPr>
            <p:cNvPr id="87119" name="Line 55"/>
            <p:cNvSpPr>
              <a:spLocks noChangeShapeType="1"/>
            </p:cNvSpPr>
            <p:nvPr/>
          </p:nvSpPr>
          <p:spPr bwMode="auto">
            <a:xfrm flipH="1">
              <a:off x="4808538" y="1433513"/>
              <a:ext cx="2884488" cy="0"/>
            </a:xfrm>
            <a:prstGeom prst="line">
              <a:avLst/>
            </a:prstGeom>
            <a:noFill/>
            <a:ln w="3175">
              <a:solidFill>
                <a:schemeClr val="tx1"/>
              </a:solidFill>
              <a:round/>
              <a:headEnd/>
              <a:tailEnd type="triangle" w="med" len="med"/>
            </a:ln>
          </p:spPr>
          <p:txBody>
            <a:bodyPr wrap="none" lIns="90000" tIns="46800" rIns="90000" bIns="46800" anchor="ctr"/>
            <a:lstStyle/>
            <a:p>
              <a:endParaRPr lang="en-US"/>
            </a:p>
          </p:txBody>
        </p:sp>
        <p:sp>
          <p:nvSpPr>
            <p:cNvPr id="87120" name="Line 56"/>
            <p:cNvSpPr>
              <a:spLocks noChangeShapeType="1"/>
            </p:cNvSpPr>
            <p:nvPr/>
          </p:nvSpPr>
          <p:spPr bwMode="auto">
            <a:xfrm flipH="1" flipV="1">
              <a:off x="7129463" y="4276725"/>
              <a:ext cx="703263" cy="0"/>
            </a:xfrm>
            <a:prstGeom prst="line">
              <a:avLst/>
            </a:prstGeom>
            <a:noFill/>
            <a:ln w="3175">
              <a:solidFill>
                <a:schemeClr val="tx1"/>
              </a:solidFill>
              <a:round/>
              <a:headEnd/>
              <a:tailEnd/>
            </a:ln>
          </p:spPr>
          <p:txBody>
            <a:bodyPr anchor="ctr"/>
            <a:lstStyle/>
            <a:p>
              <a:endParaRPr lang="en-US"/>
            </a:p>
          </p:txBody>
        </p:sp>
        <p:sp>
          <p:nvSpPr>
            <p:cNvPr id="87121" name="Line 57"/>
            <p:cNvSpPr>
              <a:spLocks noChangeShapeType="1"/>
            </p:cNvSpPr>
            <p:nvPr/>
          </p:nvSpPr>
          <p:spPr bwMode="auto">
            <a:xfrm flipV="1">
              <a:off x="7832725" y="2973388"/>
              <a:ext cx="0" cy="1295400"/>
            </a:xfrm>
            <a:prstGeom prst="line">
              <a:avLst/>
            </a:prstGeom>
            <a:noFill/>
            <a:ln w="3175">
              <a:solidFill>
                <a:schemeClr val="tx1"/>
              </a:solidFill>
              <a:round/>
              <a:headEnd/>
              <a:tailEnd/>
            </a:ln>
          </p:spPr>
          <p:txBody>
            <a:bodyPr wrap="none" lIns="90000" tIns="46800" rIns="90000" bIns="46800" anchor="ctr"/>
            <a:lstStyle/>
            <a:p>
              <a:endParaRPr lang="en-US"/>
            </a:p>
          </p:txBody>
        </p:sp>
        <p:sp>
          <p:nvSpPr>
            <p:cNvPr id="87122" name="Rectangle 58"/>
            <p:cNvSpPr>
              <a:spLocks noChangeArrowheads="1"/>
            </p:cNvSpPr>
            <p:nvPr/>
          </p:nvSpPr>
          <p:spPr bwMode="auto">
            <a:xfrm>
              <a:off x="7322670" y="2971800"/>
              <a:ext cx="1074738" cy="382588"/>
            </a:xfrm>
            <a:prstGeom prst="rect">
              <a:avLst/>
            </a:prstGeom>
            <a:noFill/>
            <a:ln w="9525">
              <a:noFill/>
              <a:miter lim="800000"/>
              <a:headEnd/>
              <a:tailEnd/>
            </a:ln>
          </p:spPr>
          <p:txBody>
            <a:bodyPr/>
            <a:lstStyle/>
            <a:p>
              <a:r>
                <a:rPr lang="en-US" sz="900"/>
                <a:t>Customer </a:t>
              </a:r>
            </a:p>
            <a:p>
              <a:r>
                <a:rPr lang="en-US" sz="900"/>
                <a:t>Profile</a:t>
              </a:r>
            </a:p>
          </p:txBody>
        </p:sp>
        <p:sp>
          <p:nvSpPr>
            <p:cNvPr id="58" name="Rectangle 59"/>
            <p:cNvSpPr>
              <a:spLocks noChangeArrowheads="1"/>
            </p:cNvSpPr>
            <p:nvPr/>
          </p:nvSpPr>
          <p:spPr bwMode="auto">
            <a:xfrm>
              <a:off x="4049713" y="3076575"/>
              <a:ext cx="1073150" cy="641350"/>
            </a:xfrm>
            <a:prstGeom prst="rect">
              <a:avLst/>
            </a:prstGeom>
            <a:solidFill>
              <a:srgbClr val="C4ECFB"/>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000" dirty="0">
                  <a:latin typeface="Arial" charset="0"/>
                </a:rPr>
                <a:t>Mediation Call Collection System</a:t>
              </a:r>
            </a:p>
          </p:txBody>
        </p:sp>
        <p:sp>
          <p:nvSpPr>
            <p:cNvPr id="87126" name="Line 33"/>
            <p:cNvSpPr>
              <a:spLocks noChangeShapeType="1"/>
            </p:cNvSpPr>
            <p:nvPr/>
          </p:nvSpPr>
          <p:spPr bwMode="auto">
            <a:xfrm flipH="1" flipV="1">
              <a:off x="3306763" y="4946650"/>
              <a:ext cx="2208213" cy="0"/>
            </a:xfrm>
            <a:prstGeom prst="line">
              <a:avLst/>
            </a:prstGeom>
            <a:noFill/>
            <a:ln w="3175">
              <a:solidFill>
                <a:schemeClr val="tx1"/>
              </a:solidFill>
              <a:round/>
              <a:headEnd/>
              <a:tailEnd type="triangle" w="med" len="med"/>
            </a:ln>
          </p:spPr>
          <p:txBody>
            <a:bodyPr/>
            <a:lstStyle/>
            <a:p>
              <a:endParaRPr lang="en-US"/>
            </a:p>
          </p:txBody>
        </p:sp>
        <p:sp>
          <p:nvSpPr>
            <p:cNvPr id="87127" name="Line 33"/>
            <p:cNvSpPr>
              <a:spLocks noChangeShapeType="1"/>
            </p:cNvSpPr>
            <p:nvPr/>
          </p:nvSpPr>
          <p:spPr bwMode="auto">
            <a:xfrm flipH="1" flipV="1">
              <a:off x="3321050" y="4784725"/>
              <a:ext cx="2117725" cy="0"/>
            </a:xfrm>
            <a:prstGeom prst="line">
              <a:avLst/>
            </a:prstGeom>
            <a:noFill/>
            <a:ln w="3175">
              <a:solidFill>
                <a:schemeClr val="tx1"/>
              </a:solidFill>
              <a:round/>
              <a:headEnd/>
              <a:tailEnd type="triangle" w="med" len="med"/>
            </a:ln>
          </p:spPr>
          <p:txBody>
            <a:bodyPr/>
            <a:lstStyle/>
            <a:p>
              <a:endParaRPr lang="en-US"/>
            </a:p>
          </p:txBody>
        </p:sp>
        <p:sp>
          <p:nvSpPr>
            <p:cNvPr id="61" name="Rectangle 4"/>
            <p:cNvSpPr>
              <a:spLocks noChangeArrowheads="1"/>
            </p:cNvSpPr>
            <p:nvPr/>
          </p:nvSpPr>
          <p:spPr bwMode="auto">
            <a:xfrm>
              <a:off x="3673475" y="5602288"/>
              <a:ext cx="2049463" cy="477838"/>
            </a:xfrm>
            <a:prstGeom prst="rect">
              <a:avLst/>
            </a:prstGeom>
            <a:solidFill>
              <a:srgbClr val="C4ECFB"/>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000" dirty="0">
                  <a:latin typeface="Arial" charset="0"/>
                </a:rPr>
                <a:t>Mobile Account Clearing House</a:t>
              </a:r>
            </a:p>
            <a:p>
              <a:pPr algn="ctr">
                <a:defRPr/>
              </a:pPr>
              <a:r>
                <a:rPr lang="en-US" sz="1000" dirty="0">
                  <a:latin typeface="Arial" charset="0"/>
                </a:rPr>
                <a:t>(MACH)</a:t>
              </a:r>
            </a:p>
          </p:txBody>
        </p:sp>
        <p:sp>
          <p:nvSpPr>
            <p:cNvPr id="62" name="Rectangle 45"/>
            <p:cNvSpPr>
              <a:spLocks noChangeArrowheads="1"/>
            </p:cNvSpPr>
            <p:nvPr/>
          </p:nvSpPr>
          <p:spPr bwMode="auto">
            <a:xfrm>
              <a:off x="6267450" y="2819400"/>
              <a:ext cx="958850" cy="668338"/>
            </a:xfrm>
            <a:prstGeom prst="rect">
              <a:avLst/>
            </a:prstGeom>
            <a:solidFill>
              <a:srgbClr val="C4ECFB"/>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algn="ctr">
                <a:defRPr/>
              </a:pPr>
              <a:r>
                <a:rPr lang="en-US" sz="1000" dirty="0">
                  <a:latin typeface="Arial" charset="0"/>
                </a:rPr>
                <a:t>Post Paid Billing System</a:t>
              </a:r>
            </a:p>
          </p:txBody>
        </p:sp>
      </p:grpSp>
      <p:sp>
        <p:nvSpPr>
          <p:cNvPr id="130" name="Freeform 60">
            <a:hlinkClick r:id="rId2" action="ppaction://hlinksldjump"/>
          </p:cNvPr>
          <p:cNvSpPr>
            <a:spLocks/>
          </p:cNvSpPr>
          <p:nvPr/>
        </p:nvSpPr>
        <p:spPr bwMode="auto">
          <a:xfrm>
            <a:off x="2298700" y="811213"/>
            <a:ext cx="5992813" cy="3632200"/>
          </a:xfrm>
          <a:custGeom>
            <a:avLst/>
            <a:gdLst>
              <a:gd name="T0" fmla="*/ 2147483647 w 5288"/>
              <a:gd name="T1" fmla="*/ 2147483647 h 2808"/>
              <a:gd name="T2" fmla="*/ 2147483647 w 5288"/>
              <a:gd name="T3" fmla="*/ 2147483647 h 2808"/>
              <a:gd name="T4" fmla="*/ 2147483647 w 5288"/>
              <a:gd name="T5" fmla="*/ 2147483647 h 2808"/>
              <a:gd name="T6" fmla="*/ 2147483647 w 5288"/>
              <a:gd name="T7" fmla="*/ 2147483647 h 2808"/>
              <a:gd name="T8" fmla="*/ 2147483647 w 5288"/>
              <a:gd name="T9" fmla="*/ 2147483647 h 2808"/>
              <a:gd name="T10" fmla="*/ 2147483647 w 5288"/>
              <a:gd name="T11" fmla="*/ 2147483647 h 2808"/>
              <a:gd name="T12" fmla="*/ 2147483647 w 5288"/>
              <a:gd name="T13" fmla="*/ 2147483647 h 2808"/>
              <a:gd name="T14" fmla="*/ 2147483647 w 5288"/>
              <a:gd name="T15" fmla="*/ 2147483647 h 2808"/>
              <a:gd name="T16" fmla="*/ 2147483647 w 5288"/>
              <a:gd name="T17" fmla="*/ 2147483647 h 28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88"/>
              <a:gd name="T28" fmla="*/ 0 h 2808"/>
              <a:gd name="T29" fmla="*/ 5288 w 5288"/>
              <a:gd name="T30" fmla="*/ 2808 h 28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88" h="2808">
                <a:moveTo>
                  <a:pt x="624" y="224"/>
                </a:moveTo>
                <a:cubicBezTo>
                  <a:pt x="0" y="288"/>
                  <a:pt x="344" y="680"/>
                  <a:pt x="768" y="752"/>
                </a:cubicBezTo>
                <a:cubicBezTo>
                  <a:pt x="1192" y="824"/>
                  <a:pt x="2656" y="648"/>
                  <a:pt x="3168" y="656"/>
                </a:cubicBezTo>
                <a:cubicBezTo>
                  <a:pt x="3680" y="664"/>
                  <a:pt x="3752" y="544"/>
                  <a:pt x="3840" y="800"/>
                </a:cubicBezTo>
                <a:cubicBezTo>
                  <a:pt x="3928" y="1056"/>
                  <a:pt x="3688" y="1888"/>
                  <a:pt x="3696" y="2192"/>
                </a:cubicBezTo>
                <a:cubicBezTo>
                  <a:pt x="3704" y="2496"/>
                  <a:pt x="3640" y="2584"/>
                  <a:pt x="3888" y="2624"/>
                </a:cubicBezTo>
                <a:cubicBezTo>
                  <a:pt x="4136" y="2664"/>
                  <a:pt x="5080" y="2808"/>
                  <a:pt x="5184" y="2432"/>
                </a:cubicBezTo>
                <a:cubicBezTo>
                  <a:pt x="5288" y="2056"/>
                  <a:pt x="5272" y="736"/>
                  <a:pt x="4512" y="368"/>
                </a:cubicBezTo>
                <a:cubicBezTo>
                  <a:pt x="3752" y="0"/>
                  <a:pt x="1248" y="160"/>
                  <a:pt x="624" y="224"/>
                </a:cubicBezTo>
                <a:close/>
              </a:path>
            </a:pathLst>
          </a:custGeom>
          <a:noFill/>
          <a:ln w="3175">
            <a:solidFill>
              <a:srgbClr val="A50021"/>
            </a:solidFill>
            <a:round/>
            <a:headEnd/>
            <a:tailEnd/>
          </a:ln>
        </p:spPr>
        <p:txBody>
          <a:bodyPr wrap="none" lIns="90000" tIns="46800" rIns="90000" bIns="46800" anchor="ctr"/>
          <a:lstStyle/>
          <a:p>
            <a:endParaRPr lang="en-US"/>
          </a:p>
        </p:txBody>
      </p:sp>
      <p:sp>
        <p:nvSpPr>
          <p:cNvPr id="131" name="Freeform 61">
            <a:hlinkClick r:id="rId3" action="ppaction://hlinksldjump"/>
          </p:cNvPr>
          <p:cNvSpPr>
            <a:spLocks/>
          </p:cNvSpPr>
          <p:nvPr/>
        </p:nvSpPr>
        <p:spPr bwMode="auto">
          <a:xfrm>
            <a:off x="152400" y="1928813"/>
            <a:ext cx="3870325" cy="1676400"/>
          </a:xfrm>
          <a:custGeom>
            <a:avLst/>
            <a:gdLst>
              <a:gd name="T0" fmla="*/ 2147483647 w 2640"/>
              <a:gd name="T1" fmla="*/ 2147483647 h 880"/>
              <a:gd name="T2" fmla="*/ 2147483647 w 2640"/>
              <a:gd name="T3" fmla="*/ 2147483647 h 880"/>
              <a:gd name="T4" fmla="*/ 2147483647 w 2640"/>
              <a:gd name="T5" fmla="*/ 2147483647 h 880"/>
              <a:gd name="T6" fmla="*/ 2147483647 w 2640"/>
              <a:gd name="T7" fmla="*/ 2147483647 h 880"/>
              <a:gd name="T8" fmla="*/ 2147483647 w 2640"/>
              <a:gd name="T9" fmla="*/ 2147483647 h 880"/>
              <a:gd name="T10" fmla="*/ 0 60000 65536"/>
              <a:gd name="T11" fmla="*/ 0 60000 65536"/>
              <a:gd name="T12" fmla="*/ 0 60000 65536"/>
              <a:gd name="T13" fmla="*/ 0 60000 65536"/>
              <a:gd name="T14" fmla="*/ 0 60000 65536"/>
              <a:gd name="T15" fmla="*/ 0 w 2640"/>
              <a:gd name="T16" fmla="*/ 0 h 880"/>
              <a:gd name="T17" fmla="*/ 2640 w 2640"/>
              <a:gd name="T18" fmla="*/ 880 h 880"/>
            </a:gdLst>
            <a:ahLst/>
            <a:cxnLst>
              <a:cxn ang="T10">
                <a:pos x="T0" y="T1"/>
              </a:cxn>
              <a:cxn ang="T11">
                <a:pos x="T2" y="T3"/>
              </a:cxn>
              <a:cxn ang="T12">
                <a:pos x="T4" y="T5"/>
              </a:cxn>
              <a:cxn ang="T13">
                <a:pos x="T6" y="T7"/>
              </a:cxn>
              <a:cxn ang="T14">
                <a:pos x="T8" y="T9"/>
              </a:cxn>
            </a:cxnLst>
            <a:rect l="T15" t="T16" r="T17" b="T18"/>
            <a:pathLst>
              <a:path w="2640" h="880">
                <a:moveTo>
                  <a:pt x="240" y="272"/>
                </a:moveTo>
                <a:cubicBezTo>
                  <a:pt x="0" y="392"/>
                  <a:pt x="216" y="720"/>
                  <a:pt x="576" y="800"/>
                </a:cubicBezTo>
                <a:cubicBezTo>
                  <a:pt x="936" y="880"/>
                  <a:pt x="2160" y="872"/>
                  <a:pt x="2400" y="752"/>
                </a:cubicBezTo>
                <a:cubicBezTo>
                  <a:pt x="2640" y="632"/>
                  <a:pt x="2376" y="160"/>
                  <a:pt x="2016" y="80"/>
                </a:cubicBezTo>
                <a:cubicBezTo>
                  <a:pt x="1656" y="0"/>
                  <a:pt x="480" y="152"/>
                  <a:pt x="240" y="272"/>
                </a:cubicBezTo>
                <a:close/>
              </a:path>
            </a:pathLst>
          </a:custGeom>
          <a:noFill/>
          <a:ln w="3175">
            <a:solidFill>
              <a:srgbClr val="A50021"/>
            </a:solidFill>
            <a:round/>
            <a:headEnd/>
            <a:tailEnd/>
          </a:ln>
        </p:spPr>
        <p:txBody>
          <a:bodyPr wrap="none" lIns="90000" tIns="46800" rIns="90000" bIns="46800" anchor="ctr"/>
          <a:lstStyle/>
          <a:p>
            <a:endParaRPr lang="en-US"/>
          </a:p>
        </p:txBody>
      </p:sp>
      <p:sp>
        <p:nvSpPr>
          <p:cNvPr id="132" name="Freeform 62">
            <a:hlinkClick r:id="rId4" action="ppaction://hlinksldjump"/>
          </p:cNvPr>
          <p:cNvSpPr>
            <a:spLocks/>
          </p:cNvSpPr>
          <p:nvPr/>
        </p:nvSpPr>
        <p:spPr bwMode="auto">
          <a:xfrm>
            <a:off x="4281488" y="1852613"/>
            <a:ext cx="1582737" cy="1524000"/>
          </a:xfrm>
          <a:custGeom>
            <a:avLst/>
            <a:gdLst>
              <a:gd name="T0" fmla="*/ 2147483647 w 1144"/>
              <a:gd name="T1" fmla="*/ 2147483647 h 960"/>
              <a:gd name="T2" fmla="*/ 2147483647 w 1144"/>
              <a:gd name="T3" fmla="*/ 2147483647 h 960"/>
              <a:gd name="T4" fmla="*/ 2147483647 w 1144"/>
              <a:gd name="T5" fmla="*/ 2147483647 h 960"/>
              <a:gd name="T6" fmla="*/ 2147483647 w 1144"/>
              <a:gd name="T7" fmla="*/ 2147483647 h 960"/>
              <a:gd name="T8" fmla="*/ 2147483647 w 1144"/>
              <a:gd name="T9" fmla="*/ 2147483647 h 960"/>
              <a:gd name="T10" fmla="*/ 2147483647 w 1144"/>
              <a:gd name="T11" fmla="*/ 2147483647 h 960"/>
              <a:gd name="T12" fmla="*/ 0 60000 65536"/>
              <a:gd name="T13" fmla="*/ 0 60000 65536"/>
              <a:gd name="T14" fmla="*/ 0 60000 65536"/>
              <a:gd name="T15" fmla="*/ 0 60000 65536"/>
              <a:gd name="T16" fmla="*/ 0 60000 65536"/>
              <a:gd name="T17" fmla="*/ 0 60000 65536"/>
              <a:gd name="T18" fmla="*/ 0 w 1144"/>
              <a:gd name="T19" fmla="*/ 0 h 960"/>
              <a:gd name="T20" fmla="*/ 1144 w 1144"/>
              <a:gd name="T21" fmla="*/ 960 h 960"/>
            </a:gdLst>
            <a:ahLst/>
            <a:cxnLst>
              <a:cxn ang="T12">
                <a:pos x="T0" y="T1"/>
              </a:cxn>
              <a:cxn ang="T13">
                <a:pos x="T2" y="T3"/>
              </a:cxn>
              <a:cxn ang="T14">
                <a:pos x="T4" y="T5"/>
              </a:cxn>
              <a:cxn ang="T15">
                <a:pos x="T6" y="T7"/>
              </a:cxn>
              <a:cxn ang="T16">
                <a:pos x="T8" y="T9"/>
              </a:cxn>
              <a:cxn ang="T17">
                <a:pos x="T10" y="T11"/>
              </a:cxn>
            </a:cxnLst>
            <a:rect l="T18" t="T19" r="T20" b="T21"/>
            <a:pathLst>
              <a:path w="1144" h="960">
                <a:moveTo>
                  <a:pt x="168" y="880"/>
                </a:moveTo>
                <a:cubicBezTo>
                  <a:pt x="56" y="800"/>
                  <a:pt x="0" y="400"/>
                  <a:pt x="120" y="256"/>
                </a:cubicBezTo>
                <a:cubicBezTo>
                  <a:pt x="240" y="112"/>
                  <a:pt x="720" y="0"/>
                  <a:pt x="888" y="16"/>
                </a:cubicBezTo>
                <a:cubicBezTo>
                  <a:pt x="1056" y="32"/>
                  <a:pt x="1144" y="232"/>
                  <a:pt x="1128" y="352"/>
                </a:cubicBezTo>
                <a:cubicBezTo>
                  <a:pt x="1112" y="472"/>
                  <a:pt x="952" y="648"/>
                  <a:pt x="792" y="736"/>
                </a:cubicBezTo>
                <a:cubicBezTo>
                  <a:pt x="632" y="824"/>
                  <a:pt x="280" y="960"/>
                  <a:pt x="168" y="880"/>
                </a:cubicBezTo>
                <a:close/>
              </a:path>
            </a:pathLst>
          </a:custGeom>
          <a:noFill/>
          <a:ln w="3175">
            <a:solidFill>
              <a:srgbClr val="A50021"/>
            </a:solidFill>
            <a:round/>
            <a:headEnd/>
            <a:tailEnd/>
          </a:ln>
        </p:spPr>
        <p:txBody>
          <a:bodyPr wrap="none" lIns="90000" tIns="46800" rIns="90000" bIns="46800" anchor="ctr"/>
          <a:lstStyle/>
          <a:p>
            <a:endParaRPr lang="en-US"/>
          </a:p>
        </p:txBody>
      </p:sp>
      <p:sp>
        <p:nvSpPr>
          <p:cNvPr id="133" name="Freeform 63">
            <a:hlinkClick r:id="rId5" action="ppaction://hlinksldjump"/>
          </p:cNvPr>
          <p:cNvSpPr>
            <a:spLocks/>
          </p:cNvSpPr>
          <p:nvPr/>
        </p:nvSpPr>
        <p:spPr bwMode="auto">
          <a:xfrm>
            <a:off x="2205038" y="2843213"/>
            <a:ext cx="4186237" cy="3352800"/>
          </a:xfrm>
          <a:custGeom>
            <a:avLst/>
            <a:gdLst>
              <a:gd name="T0" fmla="*/ 2147483647 w 2728"/>
              <a:gd name="T1" fmla="*/ 2147483647 h 2112"/>
              <a:gd name="T2" fmla="*/ 2147483647 w 2728"/>
              <a:gd name="T3" fmla="*/ 2147483647 h 2112"/>
              <a:gd name="T4" fmla="*/ 2147483647 w 2728"/>
              <a:gd name="T5" fmla="*/ 2147483647 h 2112"/>
              <a:gd name="T6" fmla="*/ 2147483647 w 2728"/>
              <a:gd name="T7" fmla="*/ 2147483647 h 2112"/>
              <a:gd name="T8" fmla="*/ 2147483647 w 2728"/>
              <a:gd name="T9" fmla="*/ 2147483647 h 2112"/>
              <a:gd name="T10" fmla="*/ 2147483647 w 2728"/>
              <a:gd name="T11" fmla="*/ 2147483647 h 2112"/>
              <a:gd name="T12" fmla="*/ 2147483647 w 2728"/>
              <a:gd name="T13" fmla="*/ 2147483647 h 2112"/>
              <a:gd name="T14" fmla="*/ 2147483647 w 2728"/>
              <a:gd name="T15" fmla="*/ 2147483647 h 2112"/>
              <a:gd name="T16" fmla="*/ 2147483647 w 2728"/>
              <a:gd name="T17" fmla="*/ 2147483647 h 2112"/>
              <a:gd name="T18" fmla="*/ 2147483647 w 2728"/>
              <a:gd name="T19" fmla="*/ 2147483647 h 2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28"/>
              <a:gd name="T31" fmla="*/ 0 h 2112"/>
              <a:gd name="T32" fmla="*/ 2728 w 2728"/>
              <a:gd name="T33" fmla="*/ 2112 h 21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28" h="2112">
                <a:moveTo>
                  <a:pt x="264" y="392"/>
                </a:moveTo>
                <a:cubicBezTo>
                  <a:pt x="184" y="304"/>
                  <a:pt x="0" y="16"/>
                  <a:pt x="264" y="8"/>
                </a:cubicBezTo>
                <a:cubicBezTo>
                  <a:pt x="528" y="0"/>
                  <a:pt x="1456" y="320"/>
                  <a:pt x="1848" y="344"/>
                </a:cubicBezTo>
                <a:cubicBezTo>
                  <a:pt x="2240" y="368"/>
                  <a:pt x="2552" y="56"/>
                  <a:pt x="2616" y="152"/>
                </a:cubicBezTo>
                <a:cubicBezTo>
                  <a:pt x="2680" y="248"/>
                  <a:pt x="2216" y="712"/>
                  <a:pt x="2232" y="920"/>
                </a:cubicBezTo>
                <a:cubicBezTo>
                  <a:pt x="2248" y="1128"/>
                  <a:pt x="2728" y="1208"/>
                  <a:pt x="2712" y="1400"/>
                </a:cubicBezTo>
                <a:cubicBezTo>
                  <a:pt x="2696" y="1592"/>
                  <a:pt x="2464" y="2112"/>
                  <a:pt x="2136" y="2072"/>
                </a:cubicBezTo>
                <a:cubicBezTo>
                  <a:pt x="1808" y="2032"/>
                  <a:pt x="976" y="1416"/>
                  <a:pt x="744" y="1160"/>
                </a:cubicBezTo>
                <a:cubicBezTo>
                  <a:pt x="512" y="904"/>
                  <a:pt x="824" y="664"/>
                  <a:pt x="744" y="536"/>
                </a:cubicBezTo>
                <a:cubicBezTo>
                  <a:pt x="664" y="408"/>
                  <a:pt x="344" y="480"/>
                  <a:pt x="264" y="392"/>
                </a:cubicBezTo>
                <a:close/>
              </a:path>
            </a:pathLst>
          </a:custGeom>
          <a:noFill/>
          <a:ln w="3175">
            <a:solidFill>
              <a:srgbClr val="A50021"/>
            </a:solidFill>
            <a:round/>
            <a:headEnd/>
            <a:tailEnd/>
          </a:ln>
        </p:spPr>
        <p:txBody>
          <a:bodyPr wrap="none" lIns="90000" tIns="46800" rIns="90000" bIns="46800" anchor="ctr"/>
          <a:lstStyle/>
          <a:p>
            <a:endParaRPr lang="en-US"/>
          </a:p>
        </p:txBody>
      </p:sp>
      <p:sp>
        <p:nvSpPr>
          <p:cNvPr id="66"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73</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additive="base">
                                        <p:cTn id="7" dur="500" fill="hold"/>
                                        <p:tgtEl>
                                          <p:spTgt spid="130"/>
                                        </p:tgtEl>
                                        <p:attrNameLst>
                                          <p:attrName>ppt_x</p:attrName>
                                        </p:attrNameLst>
                                      </p:cBhvr>
                                      <p:tavLst>
                                        <p:tav tm="0">
                                          <p:val>
                                            <p:strVal val="#ppt_x"/>
                                          </p:val>
                                        </p:tav>
                                        <p:tav tm="100000">
                                          <p:val>
                                            <p:strVal val="#ppt_x"/>
                                          </p:val>
                                        </p:tav>
                                      </p:tavLst>
                                    </p:anim>
                                    <p:anim calcmode="lin" valueType="num">
                                      <p:cBhvr additive="base">
                                        <p:cTn id="8" dur="500" fill="hold"/>
                                        <p:tgtEl>
                                          <p:spTgt spid="1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1"/>
                                        </p:tgtEl>
                                        <p:attrNameLst>
                                          <p:attrName>style.visibility</p:attrName>
                                        </p:attrNameLst>
                                      </p:cBhvr>
                                      <p:to>
                                        <p:strVal val="visible"/>
                                      </p:to>
                                    </p:set>
                                    <p:anim calcmode="lin" valueType="num">
                                      <p:cBhvr additive="base">
                                        <p:cTn id="11" dur="500" fill="hold"/>
                                        <p:tgtEl>
                                          <p:spTgt spid="131"/>
                                        </p:tgtEl>
                                        <p:attrNameLst>
                                          <p:attrName>ppt_x</p:attrName>
                                        </p:attrNameLst>
                                      </p:cBhvr>
                                      <p:tavLst>
                                        <p:tav tm="0">
                                          <p:val>
                                            <p:strVal val="#ppt_x"/>
                                          </p:val>
                                        </p:tav>
                                        <p:tav tm="100000">
                                          <p:val>
                                            <p:strVal val="#ppt_x"/>
                                          </p:val>
                                        </p:tav>
                                      </p:tavLst>
                                    </p:anim>
                                    <p:anim calcmode="lin" valueType="num">
                                      <p:cBhvr additive="base">
                                        <p:cTn id="12" dur="500" fill="hold"/>
                                        <p:tgtEl>
                                          <p:spTgt spid="1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2"/>
                                        </p:tgtEl>
                                        <p:attrNameLst>
                                          <p:attrName>style.visibility</p:attrName>
                                        </p:attrNameLst>
                                      </p:cBhvr>
                                      <p:to>
                                        <p:strVal val="visible"/>
                                      </p:to>
                                    </p:set>
                                    <p:anim calcmode="lin" valueType="num">
                                      <p:cBhvr additive="base">
                                        <p:cTn id="15" dur="500" fill="hold"/>
                                        <p:tgtEl>
                                          <p:spTgt spid="132"/>
                                        </p:tgtEl>
                                        <p:attrNameLst>
                                          <p:attrName>ppt_x</p:attrName>
                                        </p:attrNameLst>
                                      </p:cBhvr>
                                      <p:tavLst>
                                        <p:tav tm="0">
                                          <p:val>
                                            <p:strVal val="#ppt_x"/>
                                          </p:val>
                                        </p:tav>
                                        <p:tav tm="100000">
                                          <p:val>
                                            <p:strVal val="#ppt_x"/>
                                          </p:val>
                                        </p:tav>
                                      </p:tavLst>
                                    </p:anim>
                                    <p:anim calcmode="lin" valueType="num">
                                      <p:cBhvr additive="base">
                                        <p:cTn id="16" dur="500" fill="hold"/>
                                        <p:tgtEl>
                                          <p:spTgt spid="13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anim calcmode="lin" valueType="num">
                                      <p:cBhvr additive="base">
                                        <p:cTn id="19" dur="500" fill="hold"/>
                                        <p:tgtEl>
                                          <p:spTgt spid="133"/>
                                        </p:tgtEl>
                                        <p:attrNameLst>
                                          <p:attrName>ppt_x</p:attrName>
                                        </p:attrNameLst>
                                      </p:cBhvr>
                                      <p:tavLst>
                                        <p:tav tm="0">
                                          <p:val>
                                            <p:strVal val="#ppt_x"/>
                                          </p:val>
                                        </p:tav>
                                        <p:tav tm="100000">
                                          <p:val>
                                            <p:strVal val="#ppt_x"/>
                                          </p:val>
                                        </p:tav>
                                      </p:tavLst>
                                    </p:anim>
                                    <p:anim calcmode="lin" valueType="num">
                                      <p:cBhvr additive="base">
                                        <p:cTn id="20"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1" grpId="0" animBg="1"/>
      <p:bldP spid="132" grpId="0" animBg="1"/>
      <p:bldP spid="13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725" y="-126642"/>
            <a:ext cx="8753475" cy="930533"/>
          </a:xfrm>
        </p:spPr>
        <p:txBody>
          <a:bodyPr/>
          <a:lstStyle/>
          <a:p>
            <a:r>
              <a:rPr lang="en-US" dirty="0" smtClean="0"/>
              <a:t>Customer Experience Framework (TEEM™)</a:t>
            </a:r>
            <a:br>
              <a:rPr lang="en-US" dirty="0" smtClean="0"/>
            </a:br>
            <a:r>
              <a:rPr lang="en-US" sz="2000" dirty="0" smtClean="0"/>
              <a:t>Consulting Framework</a:t>
            </a:r>
            <a:endParaRPr lang="en-US" dirty="0"/>
          </a:p>
        </p:txBody>
      </p:sp>
      <p:sp>
        <p:nvSpPr>
          <p:cNvPr id="5" name="Rectangle 4"/>
          <p:cNvSpPr/>
          <p:nvPr/>
        </p:nvSpPr>
        <p:spPr bwMode="auto">
          <a:xfrm>
            <a:off x="2895600" y="870853"/>
            <a:ext cx="3286125" cy="714375"/>
          </a:xfrm>
          <a:prstGeom prst="rect">
            <a:avLst/>
          </a:prstGeom>
          <a:solidFill>
            <a:schemeClr val="accent6">
              <a:lumMod val="60000"/>
              <a:lumOff val="40000"/>
            </a:schemeClr>
          </a:solidFill>
          <a:ln w="25400" cap="flat" cmpd="sng" algn="ctr">
            <a:no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ysClr val="windowText" lastClr="000000"/>
                </a:solidFill>
                <a:effectLst/>
                <a:uLnTx/>
                <a:uFillTx/>
                <a:latin typeface="Arial"/>
                <a:ea typeface="+mn-ea"/>
                <a:cs typeface="+mn-cs"/>
              </a:rPr>
              <a:t>The customers’ impression of how the CSP communicates directly with each customer for marketing, general communication and problem solving</a:t>
            </a:r>
            <a:endParaRPr kumimoji="0" lang="en-GB" sz="1050" b="1" i="0" u="none" strike="noStrike" kern="0" cap="none" spc="0" normalizeH="0" baseline="0" noProof="0" dirty="0">
              <a:ln>
                <a:noFill/>
              </a:ln>
              <a:solidFill>
                <a:sysClr val="windowText" lastClr="000000"/>
              </a:solidFill>
              <a:effectLst/>
              <a:uLnTx/>
              <a:uFillTx/>
              <a:latin typeface="Arial"/>
              <a:ea typeface="+mn-ea"/>
              <a:cs typeface="+mn-cs"/>
            </a:endParaRPr>
          </a:p>
        </p:txBody>
      </p:sp>
      <p:sp>
        <p:nvSpPr>
          <p:cNvPr id="6" name="Rectangle 5"/>
          <p:cNvSpPr/>
          <p:nvPr/>
        </p:nvSpPr>
        <p:spPr bwMode="auto">
          <a:xfrm>
            <a:off x="2921000" y="4858081"/>
            <a:ext cx="3286125" cy="714375"/>
          </a:xfrm>
          <a:prstGeom prst="rect">
            <a:avLst/>
          </a:prstGeom>
          <a:solidFill>
            <a:schemeClr val="accent6">
              <a:lumMod val="60000"/>
              <a:lumOff val="40000"/>
            </a:schemeClr>
          </a:solidFill>
          <a:ln w="25400" cap="flat" cmpd="sng" algn="ctr">
            <a:no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ysClr val="windowText" lastClr="000000"/>
                </a:solidFill>
                <a:effectLst/>
                <a:uLnTx/>
                <a:uFillTx/>
                <a:latin typeface="Arial"/>
                <a:ea typeface="+mn-ea"/>
                <a:cs typeface="+mn-cs"/>
              </a:rPr>
              <a:t>The customers’ impression of the various point of sales (CSP Owned / Franchisee). </a:t>
            </a:r>
          </a:p>
        </p:txBody>
      </p:sp>
      <p:sp>
        <p:nvSpPr>
          <p:cNvPr id="7" name="Rectangle 6"/>
          <p:cNvSpPr/>
          <p:nvPr/>
        </p:nvSpPr>
        <p:spPr bwMode="auto">
          <a:xfrm>
            <a:off x="7315200" y="1511872"/>
            <a:ext cx="1357313" cy="1714500"/>
          </a:xfrm>
          <a:prstGeom prst="rect">
            <a:avLst/>
          </a:prstGeom>
          <a:solidFill>
            <a:schemeClr val="accent6">
              <a:lumMod val="60000"/>
              <a:lumOff val="40000"/>
            </a:schemeClr>
          </a:solidFill>
          <a:ln w="25400" cap="flat" cmpd="sng" algn="ctr">
            <a:noFill/>
            <a:prstDash val="solid"/>
            <a:headEnd type="none" w="med" len="med"/>
            <a:tailEnd type="none" w="med" len="me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ysClr val="windowText" lastClr="000000"/>
                </a:solidFill>
                <a:effectLst/>
                <a:uLnTx/>
                <a:uFillTx/>
                <a:latin typeface="Arial"/>
                <a:ea typeface="+mn-ea"/>
                <a:cs typeface="+mn-cs"/>
              </a:rPr>
              <a:t>The customers’ impression of  the company’s products and services</a:t>
            </a:r>
          </a:p>
        </p:txBody>
      </p:sp>
      <p:sp>
        <p:nvSpPr>
          <p:cNvPr id="8" name="Rectangle 7"/>
          <p:cNvSpPr/>
          <p:nvPr/>
        </p:nvSpPr>
        <p:spPr bwMode="auto">
          <a:xfrm>
            <a:off x="7315200" y="3353372"/>
            <a:ext cx="1357313" cy="1714500"/>
          </a:xfrm>
          <a:prstGeom prst="rect">
            <a:avLst/>
          </a:prstGeom>
          <a:solidFill>
            <a:schemeClr val="accent6">
              <a:lumMod val="60000"/>
              <a:lumOff val="40000"/>
            </a:schemeClr>
          </a:solidFill>
          <a:ln w="25400" cap="flat" cmpd="sng" algn="ctr">
            <a:noFill/>
            <a:prstDash val="solid"/>
            <a:headEnd type="none" w="med" len="med"/>
            <a:tailEnd type="none" w="med" len="me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ysClr val="windowText" lastClr="000000"/>
                </a:solidFill>
                <a:effectLst/>
                <a:uLnTx/>
                <a:uFillTx/>
                <a:latin typeface="Arial"/>
                <a:ea typeface="+mn-ea"/>
                <a:cs typeface="+mn-cs"/>
              </a:rPr>
              <a:t>The customers’ impression of the CSP’s web site, the content, usability and performance</a:t>
            </a:r>
          </a:p>
        </p:txBody>
      </p:sp>
      <p:sp>
        <p:nvSpPr>
          <p:cNvPr id="9" name="Rectangle 8"/>
          <p:cNvSpPr/>
          <p:nvPr/>
        </p:nvSpPr>
        <p:spPr bwMode="auto">
          <a:xfrm>
            <a:off x="304800" y="1499172"/>
            <a:ext cx="1357312" cy="1714500"/>
          </a:xfrm>
          <a:prstGeom prst="rect">
            <a:avLst/>
          </a:prstGeom>
          <a:solidFill>
            <a:schemeClr val="accent6">
              <a:lumMod val="60000"/>
              <a:lumOff val="40000"/>
            </a:schemeClr>
          </a:solidFill>
          <a:ln w="25400" cap="flat" cmpd="sng" algn="ctr">
            <a:noFill/>
            <a:prstDash val="solid"/>
            <a:headEnd type="none" w="med" len="med"/>
            <a:tailEnd type="none" w="med" len="med"/>
          </a:ln>
          <a:effectLst/>
        </p:spPr>
        <p:txBody>
          <a:bodyPr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ysClr val="windowText" lastClr="000000"/>
                </a:solidFill>
                <a:effectLst/>
                <a:uLnTx/>
                <a:uFillTx/>
                <a:latin typeface="Arial"/>
                <a:ea typeface="+mn-ea"/>
                <a:cs typeface="+mn-cs"/>
              </a:rPr>
              <a:t>The customers’ impression of various 3</a:t>
            </a:r>
            <a:r>
              <a:rPr kumimoji="0" lang="en-US" sz="1050" b="1" i="0" u="none" strike="noStrike" kern="0" cap="none" spc="0" normalizeH="0" baseline="30000" noProof="0" dirty="0">
                <a:ln>
                  <a:noFill/>
                </a:ln>
                <a:solidFill>
                  <a:sysClr val="windowText" lastClr="000000"/>
                </a:solidFill>
                <a:effectLst/>
                <a:uLnTx/>
                <a:uFillTx/>
                <a:latin typeface="Arial"/>
                <a:ea typeface="+mn-ea"/>
                <a:cs typeface="+mn-cs"/>
              </a:rPr>
              <a:t>rd</a:t>
            </a:r>
            <a:r>
              <a:rPr kumimoji="0" lang="en-US" sz="1050" b="1" i="0" u="none" strike="noStrike" kern="0" cap="none" spc="0" normalizeH="0" baseline="0" noProof="0" dirty="0">
                <a:ln>
                  <a:noFill/>
                </a:ln>
                <a:solidFill>
                  <a:sysClr val="windowText" lastClr="000000"/>
                </a:solidFill>
                <a:effectLst/>
                <a:uLnTx/>
                <a:uFillTx/>
                <a:latin typeface="Arial"/>
                <a:ea typeface="+mn-ea"/>
                <a:cs typeface="+mn-cs"/>
              </a:rPr>
              <a:t> party apps, services, roaming and customer care</a:t>
            </a:r>
            <a:endParaRPr kumimoji="0" lang="en-GB" sz="1050" b="1" i="0" u="none" strike="noStrike" kern="0" cap="none" spc="0" normalizeH="0" baseline="0" noProof="0" dirty="0">
              <a:ln>
                <a:noFill/>
              </a:ln>
              <a:solidFill>
                <a:sysClr val="windowText" lastClr="000000"/>
              </a:solidFill>
              <a:effectLst/>
              <a:uLnTx/>
              <a:uFillTx/>
              <a:latin typeface="Arial"/>
              <a:ea typeface="+mn-ea"/>
              <a:cs typeface="+mn-cs"/>
            </a:endParaRPr>
          </a:p>
        </p:txBody>
      </p:sp>
      <p:sp>
        <p:nvSpPr>
          <p:cNvPr id="10" name="Rectangle 9"/>
          <p:cNvSpPr/>
          <p:nvPr/>
        </p:nvSpPr>
        <p:spPr bwMode="auto">
          <a:xfrm>
            <a:off x="319062" y="3340672"/>
            <a:ext cx="1357312" cy="1714500"/>
          </a:xfrm>
          <a:prstGeom prst="rect">
            <a:avLst/>
          </a:prstGeom>
          <a:solidFill>
            <a:schemeClr val="accent6">
              <a:lumMod val="60000"/>
              <a:lumOff val="40000"/>
            </a:schemeClr>
          </a:solidFill>
          <a:ln w="25400" cap="flat" cmpd="sng" algn="ctr">
            <a:noFill/>
            <a:prstDash val="solid"/>
            <a:headEnd type="none" w="med" len="med"/>
            <a:tailEnd type="none" w="med" len="med"/>
          </a:ln>
          <a:effectLst/>
        </p:spPr>
        <p:txBody>
          <a:bodyPr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ysClr val="windowText" lastClr="000000"/>
                </a:solidFill>
                <a:effectLst/>
                <a:uLnTx/>
                <a:uFillTx/>
                <a:latin typeface="Arial"/>
                <a:ea typeface="+mn-ea"/>
                <a:cs typeface="+mn-cs"/>
              </a:rPr>
              <a:t>The customers’ impression of billing, payment, acknowledgement etc. pre-paid &amp; post-paid</a:t>
            </a:r>
          </a:p>
        </p:txBody>
      </p:sp>
      <p:pic>
        <p:nvPicPr>
          <p:cNvPr id="11" name="Chart 1"/>
          <p:cNvPicPr>
            <a:picLocks noChangeArrowheads="1"/>
          </p:cNvPicPr>
          <p:nvPr/>
        </p:nvPicPr>
        <p:blipFill>
          <a:blip r:embed="rId2" cstate="print"/>
          <a:srcRect l="-2695" t="-4900" r="-2368" b="-6049"/>
          <a:stretch>
            <a:fillRect/>
          </a:stretch>
        </p:blipFill>
        <p:spPr bwMode="auto">
          <a:xfrm>
            <a:off x="1828800" y="1710332"/>
            <a:ext cx="5334000" cy="3048000"/>
          </a:xfrm>
          <a:prstGeom prst="rect">
            <a:avLst/>
          </a:prstGeom>
          <a:noFill/>
          <a:ln w="9525">
            <a:noFill/>
            <a:miter lim="800000"/>
            <a:headEnd/>
            <a:tailEnd/>
          </a:ln>
        </p:spPr>
      </p:pic>
      <p:sp>
        <p:nvSpPr>
          <p:cNvPr id="12"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74</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200" b="1" dirty="0"/>
              <a:t>Analysts &amp; Client </a:t>
            </a:r>
            <a:r>
              <a:rPr lang="en-US" sz="3200" b="1" dirty="0" smtClean="0"/>
              <a:t>Quotes</a:t>
            </a:r>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725" y="161079"/>
            <a:ext cx="8753475" cy="448521"/>
          </a:xfrm>
        </p:spPr>
        <p:txBody>
          <a:bodyPr>
            <a:noAutofit/>
          </a:bodyPr>
          <a:lstStyle/>
          <a:p>
            <a:r>
              <a:rPr lang="en-US" dirty="0" smtClean="0"/>
              <a:t>Quote from Analysts - Yankee Group</a:t>
            </a:r>
            <a:endParaRPr lang="en-US" dirty="0"/>
          </a:p>
        </p:txBody>
      </p:sp>
      <p:sp>
        <p:nvSpPr>
          <p:cNvPr id="4" name="Slide Number Placeholder 3"/>
          <p:cNvSpPr>
            <a:spLocks noGrp="1"/>
          </p:cNvSpPr>
          <p:nvPr>
            <p:ph type="sldNum" sz="quarter" idx="10"/>
          </p:nvPr>
        </p:nvSpPr>
        <p:spPr>
          <a:xfrm>
            <a:off x="356616" y="1080742"/>
            <a:ext cx="8439912" cy="914400"/>
          </a:xfrm>
        </p:spPr>
        <p:txBody>
          <a:bodyPr/>
          <a:lstStyle/>
          <a:p>
            <a:pPr>
              <a:defRPr/>
            </a:pPr>
            <a:r>
              <a:rPr lang="en-US" smtClean="0"/>
              <a:t>- </a:t>
            </a:r>
            <a:fld id="{5EC832EF-C57D-48B8-B663-B2CE1C8891E8}" type="slidenum">
              <a:rPr lang="en-US" smtClean="0"/>
              <a:pPr>
                <a:defRPr/>
              </a:pPr>
              <a:t>76</a:t>
            </a:fld>
            <a:r>
              <a:rPr lang="en-US" smtClean="0"/>
              <a:t> -</a:t>
            </a:r>
            <a:endParaRPr lang="en-US"/>
          </a:p>
        </p:txBody>
      </p:sp>
      <p:sp>
        <p:nvSpPr>
          <p:cNvPr id="5" name="AutoShape 5"/>
          <p:cNvSpPr>
            <a:spLocks noChangeArrowheads="1"/>
          </p:cNvSpPr>
          <p:nvPr>
            <p:custDataLst>
              <p:tags r:id="rId1"/>
            </p:custDataLst>
          </p:nvPr>
        </p:nvSpPr>
        <p:spPr bwMode="auto">
          <a:xfrm>
            <a:off x="278809" y="824482"/>
            <a:ext cx="8469407" cy="955343"/>
          </a:xfrm>
          <a:prstGeom prst="wedgeRoundRectCallout">
            <a:avLst>
              <a:gd name="adj1" fmla="val 30238"/>
              <a:gd name="adj2" fmla="val 73191"/>
              <a:gd name="adj3" fmla="val 16667"/>
            </a:avLst>
          </a:prstGeom>
          <a:gradFill flip="none" rotWithShape="1">
            <a:gsLst>
              <a:gs pos="0">
                <a:srgbClr val="6CCFF6">
                  <a:tint val="66000"/>
                  <a:satMod val="160000"/>
                </a:srgbClr>
              </a:gs>
              <a:gs pos="50000">
                <a:srgbClr val="6CCFF6">
                  <a:tint val="44500"/>
                  <a:satMod val="160000"/>
                </a:srgbClr>
              </a:gs>
              <a:gs pos="100000">
                <a:srgbClr val="6CCFF6">
                  <a:tint val="23500"/>
                  <a:satMod val="160000"/>
                </a:srgbClr>
              </a:gs>
            </a:gsLst>
            <a:lin ang="2700000" scaled="1"/>
            <a:tileRect/>
          </a:gradFill>
          <a:ln w="12700"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ctr"/>
          <a:lstStyle/>
          <a:p>
            <a:pPr marL="115888" indent="-115888" algn="ctr">
              <a:buClr>
                <a:schemeClr val="hlink"/>
              </a:buClr>
              <a:defRPr/>
            </a:pPr>
            <a:r>
              <a:rPr lang="en-US" sz="1200" dirty="0" smtClean="0">
                <a:latin typeface="Arial" charset="0"/>
              </a:rPr>
              <a:t>"Many of the world's leading telecommunications service providers have engaged TCS for its Global Delivery Model for IT and Engineering. TCS helps these companies address their business and technology challenges with regard to adoption of new wave technologies e.g. NGN, convergence, and triple play. TCS also helps service providers manage co-existence of legacy systems in a cost-effective manner and improve operational efficiency through off-shoring." </a:t>
            </a:r>
          </a:p>
        </p:txBody>
      </p:sp>
      <p:sp>
        <p:nvSpPr>
          <p:cNvPr id="6" name="Rectangle 5"/>
          <p:cNvSpPr/>
          <p:nvPr/>
        </p:nvSpPr>
        <p:spPr>
          <a:xfrm>
            <a:off x="2407271" y="2037039"/>
            <a:ext cx="6361613" cy="323165"/>
          </a:xfrm>
          <a:prstGeom prst="rect">
            <a:avLst/>
          </a:prstGeom>
        </p:spPr>
        <p:txBody>
          <a:bodyPr wrap="none">
            <a:spAutoFit/>
          </a:bodyPr>
          <a:lstStyle/>
          <a:p>
            <a:pPr marL="115888" indent="-115888" algn="r">
              <a:buClr>
                <a:schemeClr val="hlink"/>
              </a:buClr>
              <a:defRPr/>
            </a:pPr>
            <a:r>
              <a:rPr lang="en-US" sz="1500" b="1" i="1" dirty="0" smtClean="0">
                <a:latin typeface="Arial" charset="0"/>
              </a:rPr>
              <a:t>Declan </a:t>
            </a:r>
            <a:r>
              <a:rPr lang="en-US" sz="1500" b="1" i="1" dirty="0" err="1" smtClean="0">
                <a:latin typeface="Arial" charset="0"/>
              </a:rPr>
              <a:t>Lonergan</a:t>
            </a:r>
            <a:r>
              <a:rPr lang="en-US" sz="1500" b="1" i="1" dirty="0" smtClean="0">
                <a:latin typeface="Arial" charset="0"/>
              </a:rPr>
              <a:t>, Director Wireless Research EMEA, Yankee Group</a:t>
            </a:r>
            <a:endParaRPr lang="en-US" sz="1500" b="1" i="1" dirty="0">
              <a:latin typeface="Arial" charset="0"/>
            </a:endParaRPr>
          </a:p>
        </p:txBody>
      </p:sp>
      <p:sp>
        <p:nvSpPr>
          <p:cNvPr id="7" name="Rectangle 6"/>
          <p:cNvSpPr/>
          <p:nvPr/>
        </p:nvSpPr>
        <p:spPr>
          <a:xfrm>
            <a:off x="1122041" y="3674776"/>
            <a:ext cx="7648055" cy="323165"/>
          </a:xfrm>
          <a:prstGeom prst="rect">
            <a:avLst/>
          </a:prstGeom>
        </p:spPr>
        <p:txBody>
          <a:bodyPr wrap="none">
            <a:spAutoFit/>
          </a:bodyPr>
          <a:lstStyle/>
          <a:p>
            <a:pPr marL="115888" indent="-115888" algn="r">
              <a:buClr>
                <a:schemeClr val="hlink"/>
              </a:buClr>
              <a:defRPr/>
            </a:pPr>
            <a:r>
              <a:rPr lang="en-US" sz="1500" b="1" i="1" dirty="0" smtClean="0">
                <a:latin typeface="Arial" charset="0"/>
              </a:rPr>
              <a:t>Camille </a:t>
            </a:r>
            <a:r>
              <a:rPr lang="en-US" sz="1500" b="1" i="1" dirty="0" err="1" smtClean="0">
                <a:latin typeface="Arial" charset="0"/>
              </a:rPr>
              <a:t>Mendler</a:t>
            </a:r>
            <a:r>
              <a:rPr lang="en-US" sz="1500" b="1" i="1" dirty="0" smtClean="0">
                <a:latin typeface="Arial" charset="0"/>
              </a:rPr>
              <a:t>, Vice President, Telecoms Strategies International, Yankee Group</a:t>
            </a:r>
            <a:endParaRPr lang="en-US" sz="1500" b="1" i="1" dirty="0">
              <a:latin typeface="Arial" charset="0"/>
            </a:endParaRPr>
          </a:p>
        </p:txBody>
      </p:sp>
      <p:sp>
        <p:nvSpPr>
          <p:cNvPr id="8" name="AutoShape 5"/>
          <p:cNvSpPr>
            <a:spLocks noChangeArrowheads="1"/>
          </p:cNvSpPr>
          <p:nvPr>
            <p:custDataLst>
              <p:tags r:id="rId2"/>
            </p:custDataLst>
          </p:nvPr>
        </p:nvSpPr>
        <p:spPr bwMode="auto">
          <a:xfrm>
            <a:off x="281081" y="2491810"/>
            <a:ext cx="8469407" cy="955343"/>
          </a:xfrm>
          <a:prstGeom prst="wedgeRoundRectCallout">
            <a:avLst>
              <a:gd name="adj1" fmla="val 30238"/>
              <a:gd name="adj2" fmla="val 73191"/>
              <a:gd name="adj3" fmla="val 16667"/>
            </a:avLst>
          </a:prstGeom>
          <a:gradFill flip="none" rotWithShape="1">
            <a:gsLst>
              <a:gs pos="0">
                <a:srgbClr val="DDDA3E">
                  <a:tint val="66000"/>
                  <a:satMod val="160000"/>
                </a:srgbClr>
              </a:gs>
              <a:gs pos="50000">
                <a:srgbClr val="DDDA3E">
                  <a:tint val="44500"/>
                  <a:satMod val="160000"/>
                </a:srgbClr>
              </a:gs>
              <a:gs pos="100000">
                <a:srgbClr val="DDDA3E">
                  <a:tint val="23500"/>
                  <a:satMod val="160000"/>
                </a:srgbClr>
              </a:gs>
            </a:gsLst>
            <a:lin ang="2700000" scaled="1"/>
            <a:tileRect/>
          </a:gra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wrap="square" anchor="ctr"/>
          <a:lstStyle/>
          <a:p>
            <a:pPr marL="115888" indent="-115888" algn="ctr">
              <a:buClr>
                <a:schemeClr val="hlink"/>
              </a:buClr>
              <a:defRPr/>
            </a:pPr>
            <a:r>
              <a:rPr lang="en-US" sz="1400" dirty="0" smtClean="0">
                <a:latin typeface="Arial" charset="0"/>
              </a:rPr>
              <a:t>"TCS is a leading source for the targeted deployment of skilled talent across a variety of disciplines." </a:t>
            </a:r>
          </a:p>
        </p:txBody>
      </p:sp>
      <p:sp>
        <p:nvSpPr>
          <p:cNvPr id="9" name="AutoShape 5"/>
          <p:cNvSpPr>
            <a:spLocks noChangeArrowheads="1"/>
          </p:cNvSpPr>
          <p:nvPr>
            <p:custDataLst>
              <p:tags r:id="rId3"/>
            </p:custDataLst>
          </p:nvPr>
        </p:nvSpPr>
        <p:spPr bwMode="auto">
          <a:xfrm>
            <a:off x="283353" y="4377506"/>
            <a:ext cx="8469407" cy="955343"/>
          </a:xfrm>
          <a:prstGeom prst="wedgeRoundRectCallout">
            <a:avLst>
              <a:gd name="adj1" fmla="val 30238"/>
              <a:gd name="adj2" fmla="val 73191"/>
              <a:gd name="adj3" fmla="val 16667"/>
            </a:avLst>
          </a:prstGeom>
          <a:gradFill flip="none" rotWithShape="1">
            <a:gsLst>
              <a:gs pos="0">
                <a:srgbClr val="FCC05D">
                  <a:tint val="66000"/>
                  <a:satMod val="160000"/>
                </a:srgbClr>
              </a:gs>
              <a:gs pos="50000">
                <a:srgbClr val="FCC05D">
                  <a:tint val="44500"/>
                  <a:satMod val="160000"/>
                </a:srgbClr>
              </a:gs>
              <a:gs pos="100000">
                <a:srgbClr val="FCC05D">
                  <a:tint val="23500"/>
                  <a:satMod val="160000"/>
                </a:srgbClr>
              </a:gs>
            </a:gsLst>
            <a:lin ang="2700000" scaled="1"/>
            <a:tileRect/>
          </a:gra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wrap="square" anchor="ctr"/>
          <a:lstStyle/>
          <a:p>
            <a:pPr marL="115888" indent="-115888" algn="ctr">
              <a:buClr>
                <a:schemeClr val="hlink"/>
              </a:buClr>
              <a:defRPr/>
            </a:pPr>
            <a:r>
              <a:rPr lang="en-US" sz="1400" dirty="0" smtClean="0">
                <a:latin typeface="Arial" charset="0"/>
              </a:rPr>
              <a:t>"Tata Group's cross-industry experience and global presence bring considerable credibility and financial</a:t>
            </a:r>
          </a:p>
          <a:p>
            <a:pPr marL="115888" indent="-115888" algn="ctr">
              <a:buClr>
                <a:schemeClr val="hlink"/>
              </a:buClr>
              <a:defRPr/>
            </a:pPr>
            <a:r>
              <a:rPr lang="en-US" sz="1400" dirty="0" smtClean="0">
                <a:latin typeface="Arial" charset="0"/>
              </a:rPr>
              <a:t>weight  to its activities in the telecoms sector.“</a:t>
            </a:r>
          </a:p>
        </p:txBody>
      </p:sp>
      <p:sp>
        <p:nvSpPr>
          <p:cNvPr id="10" name="Rectangle 9"/>
          <p:cNvSpPr/>
          <p:nvPr/>
        </p:nvSpPr>
        <p:spPr>
          <a:xfrm>
            <a:off x="696035" y="5544235"/>
            <a:ext cx="8099946" cy="323165"/>
          </a:xfrm>
          <a:prstGeom prst="rect">
            <a:avLst/>
          </a:prstGeom>
        </p:spPr>
        <p:txBody>
          <a:bodyPr wrap="square">
            <a:spAutoFit/>
          </a:bodyPr>
          <a:lstStyle/>
          <a:p>
            <a:pPr marL="115888" indent="-115888" algn="r">
              <a:buClr>
                <a:schemeClr val="hlink"/>
              </a:buClr>
              <a:defRPr/>
            </a:pPr>
            <a:r>
              <a:rPr lang="en-US" sz="1500" b="1" i="1" dirty="0" smtClean="0">
                <a:latin typeface="Arial" charset="0"/>
              </a:rPr>
              <a:t>Camille </a:t>
            </a:r>
            <a:r>
              <a:rPr lang="en-US" sz="1500" b="1" i="1" dirty="0" err="1" smtClean="0">
                <a:latin typeface="Arial" charset="0"/>
              </a:rPr>
              <a:t>Mendler</a:t>
            </a:r>
            <a:r>
              <a:rPr lang="en-US" sz="1500" b="1" i="1" dirty="0" smtClean="0">
                <a:latin typeface="Arial" charset="0"/>
              </a:rPr>
              <a:t>, Vice President, Telecoms Strategies International, Yankee Group</a:t>
            </a:r>
            <a:endParaRPr lang="en-US" sz="1500" b="1" i="1" dirty="0">
              <a:latin typeface="Arial" charset="0"/>
            </a:endParaRPr>
          </a:p>
        </p:txBody>
      </p:sp>
      <p:pic>
        <p:nvPicPr>
          <p:cNvPr id="11" name="Picture 5"/>
          <p:cNvPicPr>
            <a:picLocks noChangeAspect="1" noChangeArrowheads="1"/>
          </p:cNvPicPr>
          <p:nvPr/>
        </p:nvPicPr>
        <p:blipFill>
          <a:blip r:embed="rId5" cstate="print"/>
          <a:srcRect/>
          <a:stretch>
            <a:fillRect/>
          </a:stretch>
        </p:blipFill>
        <p:spPr bwMode="auto">
          <a:xfrm>
            <a:off x="7495504" y="51516"/>
            <a:ext cx="795874" cy="476518"/>
          </a:xfrm>
          <a:prstGeom prst="rect">
            <a:avLst/>
          </a:prstGeom>
          <a:noFill/>
          <a:ln w="9525">
            <a:noFill/>
            <a:miter lim="800000"/>
            <a:headEnd/>
            <a:tailEnd/>
          </a:ln>
          <a:effectLst/>
        </p:spPr>
      </p:pic>
      <p:sp>
        <p:nvSpPr>
          <p:cNvPr id="12"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76</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725" y="161079"/>
            <a:ext cx="8753475" cy="448521"/>
          </a:xfrm>
        </p:spPr>
        <p:txBody>
          <a:bodyPr>
            <a:noAutofit/>
          </a:bodyPr>
          <a:lstStyle/>
          <a:p>
            <a:r>
              <a:rPr lang="en-US" dirty="0" smtClean="0"/>
              <a:t>Quote from Analysts - PAC &amp; Ovum</a:t>
            </a:r>
            <a:endParaRPr lang="en-US" dirty="0"/>
          </a:p>
        </p:txBody>
      </p:sp>
      <p:sp>
        <p:nvSpPr>
          <p:cNvPr id="4" name="Slide Number Placeholder 3"/>
          <p:cNvSpPr>
            <a:spLocks noGrp="1"/>
          </p:cNvSpPr>
          <p:nvPr>
            <p:ph type="sldNum" sz="quarter" idx="10"/>
          </p:nvPr>
        </p:nvSpPr>
        <p:spPr>
          <a:xfrm>
            <a:off x="356616" y="1060262"/>
            <a:ext cx="8439912" cy="914400"/>
          </a:xfrm>
        </p:spPr>
        <p:txBody>
          <a:bodyPr/>
          <a:lstStyle/>
          <a:p>
            <a:pPr>
              <a:defRPr/>
            </a:pPr>
            <a:r>
              <a:rPr lang="en-US" smtClean="0"/>
              <a:t>- </a:t>
            </a:r>
            <a:fld id="{5EC832EF-C57D-48B8-B663-B2CE1C8891E8}" type="slidenum">
              <a:rPr lang="en-US" smtClean="0"/>
              <a:pPr>
                <a:defRPr/>
              </a:pPr>
              <a:t>77</a:t>
            </a:fld>
            <a:r>
              <a:rPr lang="en-US" smtClean="0"/>
              <a:t> -</a:t>
            </a:r>
            <a:endParaRPr lang="en-US"/>
          </a:p>
        </p:txBody>
      </p:sp>
      <p:sp>
        <p:nvSpPr>
          <p:cNvPr id="5" name="AutoShape 5"/>
          <p:cNvSpPr>
            <a:spLocks noChangeArrowheads="1"/>
          </p:cNvSpPr>
          <p:nvPr>
            <p:custDataLst>
              <p:tags r:id="rId1"/>
            </p:custDataLst>
          </p:nvPr>
        </p:nvSpPr>
        <p:spPr bwMode="auto">
          <a:xfrm>
            <a:off x="278809" y="804002"/>
            <a:ext cx="8469407" cy="955343"/>
          </a:xfrm>
          <a:prstGeom prst="wedgeRoundRectCallout">
            <a:avLst>
              <a:gd name="adj1" fmla="val 30238"/>
              <a:gd name="adj2" fmla="val 73191"/>
              <a:gd name="adj3" fmla="val 16667"/>
            </a:avLst>
          </a:prstGeom>
          <a:gradFill flip="none" rotWithShape="1">
            <a:gsLst>
              <a:gs pos="0">
                <a:srgbClr val="6CCFF6">
                  <a:tint val="66000"/>
                  <a:satMod val="160000"/>
                </a:srgbClr>
              </a:gs>
              <a:gs pos="50000">
                <a:srgbClr val="6CCFF6">
                  <a:tint val="44500"/>
                  <a:satMod val="160000"/>
                </a:srgbClr>
              </a:gs>
              <a:gs pos="100000">
                <a:srgbClr val="6CCFF6">
                  <a:tint val="23500"/>
                  <a:satMod val="160000"/>
                </a:srgbClr>
              </a:gs>
            </a:gsLst>
            <a:lin ang="2700000" scaled="1"/>
            <a:tileRect/>
          </a:gradFill>
          <a:ln w="12700"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ctr"/>
          <a:lstStyle/>
          <a:p>
            <a:pPr marL="115888" indent="-115888" algn="ctr">
              <a:buClr>
                <a:schemeClr val="hlink"/>
              </a:buClr>
              <a:defRPr/>
            </a:pPr>
            <a:r>
              <a:rPr lang="en-US" sz="1400" dirty="0" smtClean="0">
                <a:latin typeface="Arial" charset="0"/>
              </a:rPr>
              <a:t>"TCS’ backing from the Tata Group (in particular the affiliations with VSNL and Tata Teleservices) combined with its global delivery capabilities and track record gives TCS a strong position to compete in both the UK and European telecoms markets." </a:t>
            </a:r>
            <a:endParaRPr lang="en-US" sz="1400" dirty="0">
              <a:latin typeface="Arial" charset="0"/>
            </a:endParaRPr>
          </a:p>
        </p:txBody>
      </p:sp>
      <p:sp>
        <p:nvSpPr>
          <p:cNvPr id="6" name="Rectangle 5"/>
          <p:cNvSpPr/>
          <p:nvPr/>
        </p:nvSpPr>
        <p:spPr>
          <a:xfrm>
            <a:off x="4982271" y="2016559"/>
            <a:ext cx="3786613" cy="323165"/>
          </a:xfrm>
          <a:prstGeom prst="rect">
            <a:avLst/>
          </a:prstGeom>
        </p:spPr>
        <p:txBody>
          <a:bodyPr wrap="none">
            <a:spAutoFit/>
          </a:bodyPr>
          <a:lstStyle/>
          <a:p>
            <a:pPr marL="115888" indent="-115888" algn="r">
              <a:buClr>
                <a:schemeClr val="hlink"/>
              </a:buClr>
              <a:defRPr/>
            </a:pPr>
            <a:r>
              <a:rPr lang="en-US" sz="1500" b="1" i="1" dirty="0" smtClean="0">
                <a:latin typeface="Arial" charset="0"/>
              </a:rPr>
              <a:t>Pete Foster, Associate Consultant, PAC</a:t>
            </a:r>
            <a:endParaRPr lang="en-US" sz="1500" b="1" i="1" dirty="0">
              <a:latin typeface="Arial" charset="0"/>
            </a:endParaRPr>
          </a:p>
        </p:txBody>
      </p:sp>
      <p:sp>
        <p:nvSpPr>
          <p:cNvPr id="7" name="Rectangle 6"/>
          <p:cNvSpPr/>
          <p:nvPr/>
        </p:nvSpPr>
        <p:spPr>
          <a:xfrm>
            <a:off x="5598908" y="3667944"/>
            <a:ext cx="3171188" cy="323165"/>
          </a:xfrm>
          <a:prstGeom prst="rect">
            <a:avLst/>
          </a:prstGeom>
        </p:spPr>
        <p:txBody>
          <a:bodyPr wrap="none">
            <a:spAutoFit/>
          </a:bodyPr>
          <a:lstStyle/>
          <a:p>
            <a:pPr marL="115888" indent="-115888" algn="r">
              <a:buClr>
                <a:schemeClr val="hlink"/>
              </a:buClr>
              <a:defRPr/>
            </a:pPr>
            <a:r>
              <a:rPr lang="en-US" sz="1500" b="1" i="1" dirty="0" smtClean="0">
                <a:latin typeface="Arial" charset="0"/>
              </a:rPr>
              <a:t>Julia Reichhart, Consultant, PAC</a:t>
            </a:r>
            <a:endParaRPr lang="en-US" sz="1500" b="1" i="1" dirty="0">
              <a:latin typeface="Arial" charset="0"/>
            </a:endParaRPr>
          </a:p>
        </p:txBody>
      </p:sp>
      <p:sp>
        <p:nvSpPr>
          <p:cNvPr id="8" name="AutoShape 5"/>
          <p:cNvSpPr>
            <a:spLocks noChangeArrowheads="1"/>
          </p:cNvSpPr>
          <p:nvPr>
            <p:custDataLst>
              <p:tags r:id="rId2"/>
            </p:custDataLst>
          </p:nvPr>
        </p:nvSpPr>
        <p:spPr bwMode="auto">
          <a:xfrm>
            <a:off x="281081" y="2471330"/>
            <a:ext cx="8469407" cy="955343"/>
          </a:xfrm>
          <a:prstGeom prst="wedgeRoundRectCallout">
            <a:avLst>
              <a:gd name="adj1" fmla="val 30238"/>
              <a:gd name="adj2" fmla="val 73191"/>
              <a:gd name="adj3" fmla="val 16667"/>
            </a:avLst>
          </a:prstGeom>
          <a:gradFill flip="none" rotWithShape="1">
            <a:gsLst>
              <a:gs pos="0">
                <a:srgbClr val="DDDA3E">
                  <a:tint val="66000"/>
                  <a:satMod val="160000"/>
                </a:srgbClr>
              </a:gs>
              <a:gs pos="50000">
                <a:srgbClr val="DDDA3E">
                  <a:tint val="44500"/>
                  <a:satMod val="160000"/>
                </a:srgbClr>
              </a:gs>
              <a:gs pos="100000">
                <a:srgbClr val="DDDA3E">
                  <a:tint val="23500"/>
                  <a:satMod val="160000"/>
                </a:srgbClr>
              </a:gs>
            </a:gsLst>
            <a:lin ang="2700000" scaled="1"/>
            <a:tileRect/>
          </a:gra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wrap="square" anchor="ctr"/>
          <a:lstStyle/>
          <a:p>
            <a:pPr marL="115888" indent="-115888" algn="ctr">
              <a:buClr>
                <a:schemeClr val="hlink"/>
              </a:buClr>
              <a:defRPr/>
            </a:pPr>
            <a:r>
              <a:rPr lang="en-US" sz="1400" dirty="0" smtClean="0">
                <a:latin typeface="Arial" charset="0"/>
              </a:rPr>
              <a:t>"TCS’ backing from the Tata Group (in particular the affiliations with VSNL and Tata Teleservices) combined with its global delivery capabilities and track record gives TCS a strong position to compete in both the UK and European telecoms markets." </a:t>
            </a:r>
            <a:endParaRPr lang="en-US" sz="1400" dirty="0">
              <a:latin typeface="Arial" charset="0"/>
            </a:endParaRPr>
          </a:p>
        </p:txBody>
      </p:sp>
      <p:sp>
        <p:nvSpPr>
          <p:cNvPr id="9" name="AutoShape 5"/>
          <p:cNvSpPr>
            <a:spLocks noChangeArrowheads="1"/>
          </p:cNvSpPr>
          <p:nvPr>
            <p:custDataLst>
              <p:tags r:id="rId3"/>
            </p:custDataLst>
          </p:nvPr>
        </p:nvSpPr>
        <p:spPr bwMode="auto">
          <a:xfrm>
            <a:off x="283353" y="4834706"/>
            <a:ext cx="8469407" cy="955343"/>
          </a:xfrm>
          <a:prstGeom prst="wedgeRoundRectCallout">
            <a:avLst>
              <a:gd name="adj1" fmla="val 30238"/>
              <a:gd name="adj2" fmla="val 73191"/>
              <a:gd name="adj3" fmla="val 16667"/>
            </a:avLst>
          </a:prstGeom>
          <a:gradFill flip="none" rotWithShape="1">
            <a:gsLst>
              <a:gs pos="0">
                <a:srgbClr val="FCC05D">
                  <a:tint val="66000"/>
                  <a:satMod val="160000"/>
                </a:srgbClr>
              </a:gs>
              <a:gs pos="50000">
                <a:srgbClr val="FCC05D">
                  <a:tint val="44500"/>
                  <a:satMod val="160000"/>
                </a:srgbClr>
              </a:gs>
              <a:gs pos="100000">
                <a:srgbClr val="FCC05D">
                  <a:tint val="23500"/>
                  <a:satMod val="160000"/>
                </a:srgbClr>
              </a:gs>
            </a:gsLst>
            <a:lin ang="2700000" scaled="1"/>
            <a:tileRect/>
          </a:gra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wrap="square" anchor="ctr"/>
          <a:lstStyle/>
          <a:p>
            <a:r>
              <a:rPr lang="en-US" sz="1250" dirty="0" smtClean="0"/>
              <a:t>"The growth of companies such as TCS and other off-shore players in the software development and services markets bring a fresh and positive aspect to the emerging ICT services industry. The work done to support many </a:t>
            </a:r>
            <a:r>
              <a:rPr lang="en-US" sz="1250" dirty="0" err="1" smtClean="0"/>
              <a:t>telco's</a:t>
            </a:r>
            <a:r>
              <a:rPr lang="en-US" sz="1250" dirty="0" smtClean="0"/>
              <a:t> development activities will now begin to move across into other verticals. Combine this with the other strengths in the Tata group, such as VSNL,  and a  very powerful Indian-based conglomerate in the IT services market emerges." </a:t>
            </a:r>
            <a:endParaRPr lang="en-US" sz="1250" dirty="0"/>
          </a:p>
        </p:txBody>
      </p:sp>
      <p:sp>
        <p:nvSpPr>
          <p:cNvPr id="10" name="Rectangle 9"/>
          <p:cNvSpPr/>
          <p:nvPr/>
        </p:nvSpPr>
        <p:spPr>
          <a:xfrm>
            <a:off x="3930555" y="6001435"/>
            <a:ext cx="4920018" cy="323165"/>
          </a:xfrm>
          <a:prstGeom prst="rect">
            <a:avLst/>
          </a:prstGeom>
        </p:spPr>
        <p:txBody>
          <a:bodyPr wrap="square">
            <a:spAutoFit/>
          </a:bodyPr>
          <a:lstStyle/>
          <a:p>
            <a:pPr marL="115888" indent="-115888" algn="r">
              <a:buClr>
                <a:schemeClr val="hlink"/>
              </a:buClr>
              <a:defRPr/>
            </a:pPr>
            <a:r>
              <a:rPr lang="en-US" sz="1500" b="1" i="1" dirty="0" smtClean="0">
                <a:latin typeface="Arial" charset="0"/>
              </a:rPr>
              <a:t>Chris Lewis , Enterprise Practice Leader, Ovum</a:t>
            </a:r>
            <a:endParaRPr lang="en-US" sz="1500" b="1" i="1" dirty="0">
              <a:latin typeface="Arial" charset="0"/>
            </a:endParaRPr>
          </a:p>
        </p:txBody>
      </p:sp>
      <p:pic>
        <p:nvPicPr>
          <p:cNvPr id="11" name="Picture 4" descr="10%"/>
          <p:cNvPicPr>
            <a:picLocks noChangeAspect="1" noChangeArrowheads="1"/>
          </p:cNvPicPr>
          <p:nvPr/>
        </p:nvPicPr>
        <p:blipFill>
          <a:blip r:embed="rId5" cstate="print"/>
          <a:srcRect/>
          <a:stretch>
            <a:fillRect/>
          </a:stretch>
        </p:blipFill>
        <p:spPr bwMode="auto">
          <a:xfrm>
            <a:off x="7658851" y="4178935"/>
            <a:ext cx="554038" cy="554038"/>
          </a:xfrm>
          <a:prstGeom prst="rect">
            <a:avLst/>
          </a:prstGeom>
          <a:noFill/>
          <a:ln w="12700" algn="ctr">
            <a:noFill/>
            <a:miter lim="800000"/>
            <a:headEnd/>
            <a:tailEnd/>
          </a:ln>
        </p:spPr>
      </p:pic>
      <p:pic>
        <p:nvPicPr>
          <p:cNvPr id="12" name="Picture 2"/>
          <p:cNvPicPr>
            <a:picLocks noChangeAspect="1" noChangeArrowheads="1"/>
          </p:cNvPicPr>
          <p:nvPr/>
        </p:nvPicPr>
        <p:blipFill>
          <a:blip r:embed="rId6" cstate="print"/>
          <a:srcRect/>
          <a:stretch>
            <a:fillRect/>
          </a:stretch>
        </p:blipFill>
        <p:spPr bwMode="auto">
          <a:xfrm>
            <a:off x="7110413" y="141288"/>
            <a:ext cx="1957387" cy="392112"/>
          </a:xfrm>
          <a:prstGeom prst="rect">
            <a:avLst/>
          </a:prstGeom>
          <a:noFill/>
          <a:ln w="9525">
            <a:noFill/>
            <a:miter lim="800000"/>
            <a:headEnd/>
            <a:tailEnd/>
          </a:ln>
        </p:spPr>
      </p:pic>
      <p:sp>
        <p:nvSpPr>
          <p:cNvPr id="13"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77</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7543800" cy="448521"/>
          </a:xfrm>
        </p:spPr>
        <p:txBody>
          <a:bodyPr>
            <a:noAutofit/>
          </a:bodyPr>
          <a:lstStyle/>
          <a:p>
            <a:r>
              <a:rPr lang="en-US" dirty="0" smtClean="0"/>
              <a:t>What Our Clients Talk About TCS</a:t>
            </a:r>
            <a:endParaRPr lang="en-US" dirty="0"/>
          </a:p>
        </p:txBody>
      </p:sp>
      <p:sp>
        <p:nvSpPr>
          <p:cNvPr id="4" name="Slide Number Placeholder 3"/>
          <p:cNvSpPr>
            <a:spLocks noGrp="1"/>
          </p:cNvSpPr>
          <p:nvPr>
            <p:ph type="sldNum" sz="quarter" idx="10"/>
          </p:nvPr>
        </p:nvSpPr>
        <p:spPr>
          <a:xfrm>
            <a:off x="226628" y="988626"/>
            <a:ext cx="8439912" cy="914400"/>
          </a:xfrm>
        </p:spPr>
        <p:txBody>
          <a:bodyPr/>
          <a:lstStyle/>
          <a:p>
            <a:pPr>
              <a:defRPr/>
            </a:pPr>
            <a:r>
              <a:rPr lang="en-US" dirty="0" smtClean="0"/>
              <a:t>- </a:t>
            </a:r>
            <a:fld id="{5EC832EF-C57D-48B8-B663-B2CE1C8891E8}" type="slidenum">
              <a:rPr lang="en-US" smtClean="0"/>
              <a:pPr>
                <a:defRPr/>
              </a:pPr>
              <a:t>78</a:t>
            </a:fld>
            <a:r>
              <a:rPr lang="en-US" dirty="0" smtClean="0"/>
              <a:t> -</a:t>
            </a:r>
            <a:endParaRPr lang="en-US" dirty="0"/>
          </a:p>
        </p:txBody>
      </p:sp>
      <p:grpSp>
        <p:nvGrpSpPr>
          <p:cNvPr id="3" name="Group 10"/>
          <p:cNvGrpSpPr>
            <a:grpSpLocks/>
          </p:cNvGrpSpPr>
          <p:nvPr/>
        </p:nvGrpSpPr>
        <p:grpSpPr bwMode="auto">
          <a:xfrm>
            <a:off x="152586" y="753549"/>
            <a:ext cx="8861425" cy="1139825"/>
            <a:chOff x="282388" y="676088"/>
            <a:chExt cx="8504502" cy="1618650"/>
          </a:xfrm>
        </p:grpSpPr>
        <p:sp>
          <p:nvSpPr>
            <p:cNvPr id="6" name="AutoShape 5"/>
            <p:cNvSpPr>
              <a:spLocks noChangeArrowheads="1"/>
            </p:cNvSpPr>
            <p:nvPr/>
          </p:nvSpPr>
          <p:spPr bwMode="auto">
            <a:xfrm>
              <a:off x="282388" y="676088"/>
              <a:ext cx="8504502" cy="1618650"/>
            </a:xfrm>
            <a:prstGeom prst="roundRect">
              <a:avLst>
                <a:gd name="adj" fmla="val 16667"/>
              </a:avLst>
            </a:prstGeom>
            <a:solidFill>
              <a:srgbClr val="6CCFF6"/>
            </a:solidFill>
            <a:ln w="12700"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endParaRPr lang="en-US" dirty="0">
                <a:latin typeface="Myriad Pro"/>
              </a:endParaRPr>
            </a:p>
          </p:txBody>
        </p:sp>
        <p:sp>
          <p:nvSpPr>
            <p:cNvPr id="7" name="AutoShape 6"/>
            <p:cNvSpPr>
              <a:spLocks noChangeArrowheads="1"/>
            </p:cNvSpPr>
            <p:nvPr/>
          </p:nvSpPr>
          <p:spPr bwMode="auto">
            <a:xfrm>
              <a:off x="1764138" y="806943"/>
              <a:ext cx="6928455" cy="1356941"/>
            </a:xfrm>
            <a:prstGeom prst="roundRect">
              <a:avLst>
                <a:gd name="adj" fmla="val 16667"/>
              </a:avLst>
            </a:prstGeom>
            <a:solidFill>
              <a:srgbClr val="FFFFFF"/>
            </a:solidFill>
            <a:ln w="12700" algn="ctr">
              <a:noFill/>
              <a:round/>
              <a:headEnd/>
              <a:tailEnd/>
            </a:ln>
            <a:effectLst/>
            <a:scene3d>
              <a:camera prst="orthographicFront">
                <a:rot lat="0" lon="0" rev="0"/>
              </a:camera>
              <a:lightRig rig="contrasting" dir="t">
                <a:rot lat="0" lon="0" rev="7800000"/>
              </a:lightRig>
            </a:scene3d>
            <a:sp3d>
              <a:bevelT w="139700" h="139700"/>
            </a:sp3d>
          </p:spPr>
          <p:txBody>
            <a:bodyPr/>
            <a:lstStyle/>
            <a:p>
              <a:r>
                <a:rPr lang="en-US" sz="1100" dirty="0" smtClean="0">
                  <a:latin typeface="Myriad Pro"/>
                </a:rPr>
                <a:t>“Testing is a critical aspect of the 21CN program, ensuring that BT and the telecom industry as a whole has full confidence in the performance of the completed network. In this capacity, TCS has shown that it has absolutely the right capabilities for the job.” </a:t>
              </a:r>
            </a:p>
            <a:p>
              <a:endParaRPr lang="en-US" sz="1100" dirty="0" smtClean="0">
                <a:latin typeface="Myriad Pro"/>
              </a:endParaRPr>
            </a:p>
            <a:p>
              <a:r>
                <a:rPr lang="en-US" sz="1100" dirty="0" smtClean="0">
                  <a:latin typeface="Myriad Pro"/>
                </a:rPr>
                <a:t>    	                     </a:t>
              </a:r>
              <a:r>
                <a:rPr lang="en-US" sz="1100" b="1" dirty="0" smtClean="0">
                  <a:latin typeface="Myriad Pro"/>
                </a:rPr>
                <a:t>Randy Tucker, director of technology and testing, BT Wholesale Networks</a:t>
              </a:r>
              <a:endParaRPr lang="en-US" sz="1100" b="1" dirty="0">
                <a:latin typeface="Myriad Pro"/>
              </a:endParaRPr>
            </a:p>
          </p:txBody>
        </p:sp>
      </p:grpSp>
      <p:grpSp>
        <p:nvGrpSpPr>
          <p:cNvPr id="5" name="Group 20"/>
          <p:cNvGrpSpPr>
            <a:grpSpLocks/>
          </p:cNvGrpSpPr>
          <p:nvPr/>
        </p:nvGrpSpPr>
        <p:grpSpPr bwMode="auto">
          <a:xfrm>
            <a:off x="152586" y="1977512"/>
            <a:ext cx="8861425" cy="1420812"/>
            <a:chOff x="282388" y="2128372"/>
            <a:chExt cx="8504502" cy="1461993"/>
          </a:xfrm>
        </p:grpSpPr>
        <p:sp>
          <p:nvSpPr>
            <p:cNvPr id="9" name="AutoShape 5"/>
            <p:cNvSpPr>
              <a:spLocks noChangeArrowheads="1"/>
            </p:cNvSpPr>
            <p:nvPr/>
          </p:nvSpPr>
          <p:spPr bwMode="auto">
            <a:xfrm>
              <a:off x="282388" y="2128372"/>
              <a:ext cx="8504502" cy="1461993"/>
            </a:xfrm>
            <a:prstGeom prst="roundRect">
              <a:avLst>
                <a:gd name="adj" fmla="val 16667"/>
              </a:avLst>
            </a:prstGeom>
            <a:solidFill>
              <a:srgbClr val="DDDA3E"/>
            </a:soli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endParaRPr lang="en-US" dirty="0">
                <a:latin typeface="Myriad Pro"/>
              </a:endParaRPr>
            </a:p>
          </p:txBody>
        </p:sp>
        <p:sp>
          <p:nvSpPr>
            <p:cNvPr id="10" name="AutoShape 6"/>
            <p:cNvSpPr>
              <a:spLocks noChangeArrowheads="1"/>
            </p:cNvSpPr>
            <p:nvPr/>
          </p:nvSpPr>
          <p:spPr bwMode="auto">
            <a:xfrm>
              <a:off x="1725503" y="2259227"/>
              <a:ext cx="6967090" cy="1225613"/>
            </a:xfrm>
            <a:prstGeom prst="roundRect">
              <a:avLst>
                <a:gd name="adj" fmla="val 16667"/>
              </a:avLst>
            </a:prstGeom>
            <a:solidFill>
              <a:srgbClr val="FFFFFF"/>
            </a:solidFill>
            <a:ln w="12700" algn="ctr">
              <a:noFill/>
              <a:round/>
              <a:headEnd/>
              <a:tailEnd/>
            </a:ln>
            <a:effectLst/>
            <a:scene3d>
              <a:camera prst="orthographicFront">
                <a:rot lat="0" lon="0" rev="0"/>
              </a:camera>
              <a:lightRig rig="contrasting" dir="t">
                <a:rot lat="0" lon="0" rev="7800000"/>
              </a:lightRig>
            </a:scene3d>
            <a:sp3d>
              <a:bevelT w="139700" h="139700"/>
            </a:sp3d>
          </p:spPr>
          <p:txBody>
            <a:bodyPr/>
            <a:lstStyle/>
            <a:p>
              <a:r>
                <a:rPr lang="en-US" sz="1100" dirty="0" smtClean="0">
                  <a:latin typeface="Myriad Pro"/>
                </a:rPr>
                <a:t>“After much evaluation, we settled with TCS because they showed CTM that they were innovative, able to deliver quality, exhibited depth and breadth of skills and demonstrated thought leadership,”</a:t>
              </a:r>
              <a:br>
                <a:rPr lang="en-US" sz="1100" dirty="0" smtClean="0">
                  <a:latin typeface="Myriad Pro"/>
                </a:rPr>
              </a:br>
              <a:endParaRPr lang="en-US" sz="1100" dirty="0" smtClean="0">
                <a:latin typeface="Myriad Pro"/>
              </a:endParaRPr>
            </a:p>
            <a:p>
              <a:r>
                <a:rPr lang="en-US" sz="1100" dirty="0" smtClean="0">
                  <a:latin typeface="Myriad Pro"/>
                </a:rPr>
                <a:t>“At CTM, we were planning an infrastructure to take us into the future and not just address today's needs. TCS provided that answer.”  </a:t>
              </a:r>
            </a:p>
            <a:p>
              <a:r>
                <a:rPr lang="en-US" sz="1100" dirty="0" smtClean="0">
                  <a:latin typeface="Myriad Pro"/>
                </a:rPr>
                <a:t>		</a:t>
              </a:r>
              <a:r>
                <a:rPr lang="en-US" sz="1100" b="1" dirty="0" smtClean="0">
                  <a:latin typeface="Myriad Pro"/>
                </a:rPr>
                <a:t>			    Phil Green, CEO, CTM Macau</a:t>
              </a:r>
            </a:p>
          </p:txBody>
        </p:sp>
      </p:grpSp>
      <p:sp>
        <p:nvSpPr>
          <p:cNvPr id="11" name="AutoShape 4"/>
          <p:cNvSpPr>
            <a:spLocks noChangeArrowheads="1"/>
          </p:cNvSpPr>
          <p:nvPr/>
        </p:nvSpPr>
        <p:spPr bwMode="auto">
          <a:xfrm>
            <a:off x="230620" y="888643"/>
            <a:ext cx="1300766" cy="870525"/>
          </a:xfrm>
          <a:prstGeom prst="roundRect">
            <a:avLst>
              <a:gd name="adj" fmla="val 9407"/>
            </a:avLst>
          </a:prstGeom>
          <a:solidFill>
            <a:schemeClr val="bg1"/>
          </a:solidFill>
          <a:ln w="3175">
            <a:noFill/>
            <a:miter lim="800000"/>
            <a:headEnd type="none" w="sm" len="sm"/>
            <a:tailEnd/>
          </a:ln>
        </p:spPr>
        <p:txBody>
          <a:bodyPr wrap="none" anchor="ctr"/>
          <a:lstStyle/>
          <a:p>
            <a:endParaRPr lang="en-US"/>
          </a:p>
        </p:txBody>
      </p:sp>
      <p:sp>
        <p:nvSpPr>
          <p:cNvPr id="12" name="AutoShape 4"/>
          <p:cNvSpPr>
            <a:spLocks noChangeArrowheads="1"/>
          </p:cNvSpPr>
          <p:nvPr/>
        </p:nvSpPr>
        <p:spPr bwMode="auto">
          <a:xfrm>
            <a:off x="230620" y="2086379"/>
            <a:ext cx="1272862" cy="1190350"/>
          </a:xfrm>
          <a:prstGeom prst="roundRect">
            <a:avLst>
              <a:gd name="adj" fmla="val 9407"/>
            </a:avLst>
          </a:prstGeom>
          <a:solidFill>
            <a:schemeClr val="bg1"/>
          </a:solidFill>
          <a:ln w="3175">
            <a:noFill/>
            <a:miter lim="800000"/>
            <a:headEnd type="none" w="sm" len="sm"/>
            <a:tailEnd/>
          </a:ln>
        </p:spPr>
        <p:txBody>
          <a:bodyPr wrap="none" anchor="ctr"/>
          <a:lstStyle/>
          <a:p>
            <a:endParaRPr lang="en-US"/>
          </a:p>
        </p:txBody>
      </p:sp>
      <p:pic>
        <p:nvPicPr>
          <p:cNvPr id="13" name="Picture 2" descr="BT"/>
          <p:cNvPicPr>
            <a:picLocks noChangeAspect="1" noChangeArrowheads="1"/>
          </p:cNvPicPr>
          <p:nvPr/>
        </p:nvPicPr>
        <p:blipFill>
          <a:blip r:embed="rId2" cstate="print"/>
          <a:srcRect/>
          <a:stretch>
            <a:fillRect/>
          </a:stretch>
        </p:blipFill>
        <p:spPr bwMode="auto">
          <a:xfrm>
            <a:off x="489619" y="1097962"/>
            <a:ext cx="771525" cy="361951"/>
          </a:xfrm>
          <a:prstGeom prst="rect">
            <a:avLst/>
          </a:prstGeom>
          <a:noFill/>
        </p:spPr>
      </p:pic>
      <p:pic>
        <p:nvPicPr>
          <p:cNvPr id="14" name="Picture 4" descr="https://www.eservices.ctm.net/cportal/images/logo.jpg"/>
          <p:cNvPicPr>
            <a:picLocks noChangeAspect="1" noChangeArrowheads="1"/>
          </p:cNvPicPr>
          <p:nvPr/>
        </p:nvPicPr>
        <p:blipFill>
          <a:blip r:embed="rId3" cstate="print"/>
          <a:srcRect/>
          <a:stretch>
            <a:fillRect/>
          </a:stretch>
        </p:blipFill>
        <p:spPr bwMode="auto">
          <a:xfrm>
            <a:off x="242841" y="2439242"/>
            <a:ext cx="1248556" cy="626891"/>
          </a:xfrm>
          <a:prstGeom prst="rect">
            <a:avLst/>
          </a:prstGeom>
          <a:noFill/>
        </p:spPr>
      </p:pic>
      <p:grpSp>
        <p:nvGrpSpPr>
          <p:cNvPr id="8" name="Group 21"/>
          <p:cNvGrpSpPr>
            <a:grpSpLocks/>
          </p:cNvGrpSpPr>
          <p:nvPr/>
        </p:nvGrpSpPr>
        <p:grpSpPr bwMode="auto">
          <a:xfrm>
            <a:off x="152586" y="3482462"/>
            <a:ext cx="8861425" cy="1408112"/>
            <a:chOff x="282388" y="3688230"/>
            <a:chExt cx="8504502" cy="1461993"/>
          </a:xfrm>
        </p:grpSpPr>
        <p:sp>
          <p:nvSpPr>
            <p:cNvPr id="16" name="AutoShape 5"/>
            <p:cNvSpPr>
              <a:spLocks noChangeArrowheads="1"/>
            </p:cNvSpPr>
            <p:nvPr/>
          </p:nvSpPr>
          <p:spPr bwMode="auto">
            <a:xfrm>
              <a:off x="282388" y="3688230"/>
              <a:ext cx="8504502" cy="1461993"/>
            </a:xfrm>
            <a:prstGeom prst="roundRect">
              <a:avLst>
                <a:gd name="adj" fmla="val 16667"/>
              </a:avLst>
            </a:prstGeom>
            <a:solidFill>
              <a:srgbClr val="FCC05D"/>
            </a:soli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endParaRPr lang="en-US" dirty="0">
                <a:latin typeface="Myriad Pro"/>
              </a:endParaRPr>
            </a:p>
          </p:txBody>
        </p:sp>
        <p:sp>
          <p:nvSpPr>
            <p:cNvPr id="17" name="AutoShape 6"/>
            <p:cNvSpPr>
              <a:spLocks noChangeArrowheads="1"/>
            </p:cNvSpPr>
            <p:nvPr/>
          </p:nvSpPr>
          <p:spPr bwMode="auto">
            <a:xfrm>
              <a:off x="1762271" y="3819085"/>
              <a:ext cx="6943760" cy="1225613"/>
            </a:xfrm>
            <a:prstGeom prst="roundRect">
              <a:avLst>
                <a:gd name="adj" fmla="val 16667"/>
              </a:avLst>
            </a:prstGeom>
            <a:solidFill>
              <a:srgbClr val="FFFFFF"/>
            </a:solidFill>
            <a:ln w="12700" algn="ctr">
              <a:noFill/>
              <a:round/>
              <a:headEnd/>
              <a:tailEnd/>
            </a:ln>
            <a:effectLst/>
            <a:scene3d>
              <a:camera prst="orthographicFront">
                <a:rot lat="0" lon="0" rev="0"/>
              </a:camera>
              <a:lightRig rig="contrasting" dir="t">
                <a:rot lat="0" lon="0" rev="7800000"/>
              </a:lightRig>
            </a:scene3d>
            <a:sp3d>
              <a:bevelT w="139700" h="139700"/>
            </a:sp3d>
          </p:spPr>
          <p:txBody>
            <a:bodyPr/>
            <a:lstStyle/>
            <a:p>
              <a:pPr>
                <a:buClr>
                  <a:schemeClr val="hlink"/>
                </a:buClr>
                <a:defRPr/>
              </a:pPr>
              <a:r>
                <a:rPr lang="en-US" sz="1100" dirty="0" smtClean="0">
                  <a:latin typeface="Myriad Pro"/>
                </a:rPr>
                <a:t>“TCS is a valued customer, supplier and strategic partner. TCS has maintained a focus on customer success and capturing market leadership through technology and innovation. I congratulate TCS on their tremendous global growth, and I look forward to our continued partnership in the future.”</a:t>
              </a:r>
              <a:br>
                <a:rPr lang="en-US" sz="1100" dirty="0" smtClean="0">
                  <a:latin typeface="Myriad Pro"/>
                </a:rPr>
              </a:br>
              <a:r>
                <a:rPr lang="en-US" sz="1100" dirty="0" smtClean="0">
                  <a:latin typeface="Myriad Pro"/>
                </a:rPr>
                <a:t> </a:t>
              </a:r>
              <a:r>
                <a:rPr lang="en-US" sz="1100" b="1" dirty="0" smtClean="0">
                  <a:latin typeface="Myriad Pro"/>
                </a:rPr>
                <a:t> </a:t>
              </a:r>
              <a:endParaRPr lang="en-US" sz="1100" b="1" dirty="0">
                <a:latin typeface="Myriad Pro"/>
              </a:endParaRPr>
            </a:p>
            <a:p>
              <a:pPr algn="r">
                <a:buClr>
                  <a:schemeClr val="hlink"/>
                </a:buClr>
                <a:defRPr/>
              </a:pPr>
              <a:r>
                <a:rPr lang="en-US" sz="1100" b="1" dirty="0" smtClean="0">
                  <a:latin typeface="Myriad Pro"/>
                </a:rPr>
                <a:t>John Chambers</a:t>
              </a:r>
            </a:p>
            <a:p>
              <a:pPr algn="r">
                <a:buClr>
                  <a:schemeClr val="hlink"/>
                </a:buClr>
                <a:defRPr/>
              </a:pPr>
              <a:r>
                <a:rPr lang="en-US" sz="1100" b="1" dirty="0" smtClean="0">
                  <a:latin typeface="Myriad Pro"/>
                </a:rPr>
                <a:t>Chairman &amp; CEO, Cisco Systems, Inc., </a:t>
              </a:r>
              <a:endParaRPr lang="en-US" sz="1100" b="1" dirty="0">
                <a:latin typeface="Myriad Pro"/>
              </a:endParaRPr>
            </a:p>
          </p:txBody>
        </p:sp>
      </p:grpSp>
      <p:sp>
        <p:nvSpPr>
          <p:cNvPr id="18" name="AutoShape 4"/>
          <p:cNvSpPr>
            <a:spLocks noChangeArrowheads="1"/>
          </p:cNvSpPr>
          <p:nvPr/>
        </p:nvSpPr>
        <p:spPr bwMode="auto">
          <a:xfrm>
            <a:off x="227821" y="3598712"/>
            <a:ext cx="1298713" cy="1183084"/>
          </a:xfrm>
          <a:prstGeom prst="roundRect">
            <a:avLst>
              <a:gd name="adj" fmla="val 9407"/>
            </a:avLst>
          </a:prstGeom>
          <a:solidFill>
            <a:schemeClr val="bg1"/>
          </a:solidFill>
          <a:ln w="3175">
            <a:noFill/>
            <a:miter lim="800000"/>
            <a:headEnd type="none" w="sm" len="sm"/>
            <a:tailEnd/>
          </a:ln>
        </p:spPr>
        <p:txBody>
          <a:bodyPr wrap="none" anchor="ctr"/>
          <a:lstStyle/>
          <a:p>
            <a:endParaRPr lang="en-US"/>
          </a:p>
        </p:txBody>
      </p:sp>
      <p:pic>
        <p:nvPicPr>
          <p:cNvPr id="19" name="Picture 2"/>
          <p:cNvPicPr>
            <a:picLocks noChangeAspect="1" noChangeArrowheads="1"/>
          </p:cNvPicPr>
          <p:nvPr/>
        </p:nvPicPr>
        <p:blipFill>
          <a:blip r:embed="rId4" cstate="print"/>
          <a:srcRect/>
          <a:stretch>
            <a:fillRect/>
          </a:stretch>
        </p:blipFill>
        <p:spPr bwMode="auto">
          <a:xfrm>
            <a:off x="512594" y="3936250"/>
            <a:ext cx="762000" cy="504825"/>
          </a:xfrm>
          <a:prstGeom prst="rect">
            <a:avLst/>
          </a:prstGeom>
          <a:noFill/>
          <a:ln w="9525">
            <a:noFill/>
            <a:miter lim="800000"/>
            <a:headEnd/>
            <a:tailEnd/>
          </a:ln>
        </p:spPr>
      </p:pic>
      <p:sp>
        <p:nvSpPr>
          <p:cNvPr id="20" name="AutoShape 5"/>
          <p:cNvSpPr>
            <a:spLocks noChangeArrowheads="1"/>
          </p:cNvSpPr>
          <p:nvPr/>
        </p:nvSpPr>
        <p:spPr bwMode="auto">
          <a:xfrm>
            <a:off x="152400" y="4962295"/>
            <a:ext cx="8861612" cy="1394756"/>
          </a:xfrm>
          <a:prstGeom prst="roundRect">
            <a:avLst>
              <a:gd name="adj" fmla="val 16667"/>
            </a:avLst>
          </a:prstGeom>
          <a:solidFill>
            <a:srgbClr val="C9C1B7"/>
          </a:soli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endParaRPr lang="en-US" dirty="0">
              <a:latin typeface="Arial" charset="0"/>
            </a:endParaRPr>
          </a:p>
        </p:txBody>
      </p:sp>
      <p:sp>
        <p:nvSpPr>
          <p:cNvPr id="21" name="AutoShape 6"/>
          <p:cNvSpPr>
            <a:spLocks noChangeArrowheads="1"/>
          </p:cNvSpPr>
          <p:nvPr/>
        </p:nvSpPr>
        <p:spPr bwMode="auto">
          <a:xfrm>
            <a:off x="1698813" y="5087132"/>
            <a:ext cx="7226120" cy="1169247"/>
          </a:xfrm>
          <a:prstGeom prst="roundRect">
            <a:avLst>
              <a:gd name="adj" fmla="val 16667"/>
            </a:avLst>
          </a:prstGeom>
          <a:solidFill>
            <a:srgbClr val="FFFFFF"/>
          </a:solidFill>
          <a:ln w="12700" algn="ctr">
            <a:noFill/>
            <a:round/>
            <a:headEnd/>
            <a:tailEnd/>
          </a:ln>
          <a:effectLst/>
          <a:scene3d>
            <a:camera prst="orthographicFront">
              <a:rot lat="0" lon="0" rev="0"/>
            </a:camera>
            <a:lightRig rig="contrasting" dir="t">
              <a:rot lat="0" lon="0" rev="7800000"/>
            </a:lightRig>
          </a:scene3d>
          <a:sp3d>
            <a:bevelT w="139700" h="139700"/>
          </a:sp3d>
        </p:spPr>
        <p:txBody>
          <a:bodyPr/>
          <a:lstStyle/>
          <a:p>
            <a:pPr>
              <a:buClr>
                <a:schemeClr val="hlink"/>
              </a:buClr>
              <a:defRPr/>
            </a:pPr>
            <a:r>
              <a:rPr lang="en-US" sz="1100" dirty="0" smtClean="0">
                <a:latin typeface="Myriad Pro"/>
              </a:rPr>
              <a:t>"I would like to thank TCS for the commitment to our company demonstrated during the upgrade of our core CRM system to </a:t>
            </a:r>
            <a:r>
              <a:rPr lang="en-US" sz="1100" dirty="0" err="1" smtClean="0">
                <a:latin typeface="Myriad Pro"/>
              </a:rPr>
              <a:t>Peoplesoft</a:t>
            </a:r>
            <a:r>
              <a:rPr lang="en-US" sz="1100" dirty="0" smtClean="0">
                <a:latin typeface="Myriad Pro"/>
              </a:rPr>
              <a:t>. It is fair to say that in all my years of being involved in IT I have not seen such a dedicated professional group of individuals as your employees. The project has been a tremendous success and TCS can take a good share of the credit for that..” </a:t>
            </a:r>
          </a:p>
          <a:p>
            <a:pPr algn="r">
              <a:buClr>
                <a:schemeClr val="hlink"/>
              </a:buClr>
              <a:defRPr/>
            </a:pPr>
            <a:r>
              <a:rPr lang="en-US" sz="1100" b="1" dirty="0" smtClean="0">
                <a:latin typeface="Myriad Pro"/>
              </a:rPr>
              <a:t>Michael </a:t>
            </a:r>
            <a:r>
              <a:rPr lang="en-US" sz="1100" b="1" dirty="0">
                <a:latin typeface="Myriad Pro"/>
              </a:rPr>
              <a:t>Young</a:t>
            </a:r>
          </a:p>
          <a:p>
            <a:pPr algn="r">
              <a:buClr>
                <a:schemeClr val="hlink"/>
              </a:buClr>
              <a:defRPr/>
            </a:pPr>
            <a:r>
              <a:rPr lang="en-US" sz="1100" b="1" dirty="0">
                <a:latin typeface="Myriad Pro"/>
              </a:rPr>
              <a:t>Director Technology &amp; Services, H3GA</a:t>
            </a:r>
          </a:p>
        </p:txBody>
      </p:sp>
      <p:sp>
        <p:nvSpPr>
          <p:cNvPr id="22" name="AutoShape 4"/>
          <p:cNvSpPr>
            <a:spLocks noChangeArrowheads="1"/>
          </p:cNvSpPr>
          <p:nvPr/>
        </p:nvSpPr>
        <p:spPr bwMode="auto">
          <a:xfrm>
            <a:off x="230620" y="5090610"/>
            <a:ext cx="1300766" cy="1168523"/>
          </a:xfrm>
          <a:prstGeom prst="roundRect">
            <a:avLst>
              <a:gd name="adj" fmla="val 9407"/>
            </a:avLst>
          </a:prstGeom>
          <a:solidFill>
            <a:schemeClr val="bg1"/>
          </a:solidFill>
          <a:ln w="3175">
            <a:noFill/>
            <a:miter lim="800000"/>
            <a:headEnd type="none" w="sm" len="sm"/>
            <a:tailEnd/>
          </a:ln>
        </p:spPr>
        <p:txBody>
          <a:bodyPr wrap="none" anchor="ctr"/>
          <a:lstStyle/>
          <a:p>
            <a:endParaRPr lang="en-US"/>
          </a:p>
        </p:txBody>
      </p:sp>
      <p:pic>
        <p:nvPicPr>
          <p:cNvPr id="23" name="Picture 6" descr="10%"/>
          <p:cNvPicPr>
            <a:picLocks noChangeAspect="1" noChangeArrowheads="1"/>
          </p:cNvPicPr>
          <p:nvPr/>
        </p:nvPicPr>
        <p:blipFill>
          <a:blip r:embed="rId5" cstate="print"/>
          <a:srcRect/>
          <a:stretch>
            <a:fillRect/>
          </a:stretch>
        </p:blipFill>
        <p:spPr bwMode="auto">
          <a:xfrm>
            <a:off x="633443" y="5382698"/>
            <a:ext cx="512763" cy="593725"/>
          </a:xfrm>
          <a:prstGeom prst="rect">
            <a:avLst/>
          </a:prstGeom>
          <a:noFill/>
          <a:ln w="12700" algn="ctr">
            <a:noFill/>
            <a:miter lim="800000"/>
            <a:headEnd/>
            <a:tailEnd/>
          </a:ln>
        </p:spPr>
      </p:pic>
      <p:sp>
        <p:nvSpPr>
          <p:cNvPr id="24"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78</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a:spLocks noGrp="1"/>
          </p:cNvSpPr>
          <p:nvPr>
            <p:ph type="title"/>
          </p:nvPr>
        </p:nvSpPr>
        <p:spPr>
          <a:xfrm>
            <a:off x="1295400" y="152400"/>
            <a:ext cx="7543800" cy="448521"/>
          </a:xfrm>
        </p:spPr>
        <p:txBody>
          <a:bodyPr>
            <a:noAutofit/>
          </a:bodyPr>
          <a:lstStyle/>
          <a:p>
            <a:r>
              <a:rPr lang="en-US" dirty="0" smtClean="0"/>
              <a:t>What Our Clients Talk About TCS</a:t>
            </a:r>
            <a:endParaRPr lang="en-US" dirty="0"/>
          </a:p>
        </p:txBody>
      </p:sp>
      <p:sp>
        <p:nvSpPr>
          <p:cNvPr id="27" name="Slide Number Placeholder 3"/>
          <p:cNvSpPr txBox="1">
            <a:spLocks/>
          </p:cNvSpPr>
          <p:nvPr/>
        </p:nvSpPr>
        <p:spPr>
          <a:xfrm>
            <a:off x="226628" y="988626"/>
            <a:ext cx="8439912" cy="914400"/>
          </a:xfrm>
          <a:prstGeom prst="rect">
            <a:avLst/>
          </a:prstGeom>
        </p:spPr>
        <p:txBody>
          <a:bodyPr vert="horz" lIns="91440" tIns="45720" rIns="91440" bIns="45720" rtlCol="0">
            <a:noAutofit/>
          </a:bodyPr>
          <a:lstStyle/>
          <a:p>
            <a:pPr marL="342900" marR="0" lvl="0" indent="-342900" algn="l" defTabSz="914400" rtl="0" eaLnBrk="1" fontAlgn="base" latinLnBrk="0" hangingPunct="1">
              <a:lnSpc>
                <a:spcPct val="100000"/>
              </a:lnSpc>
              <a:spcBef>
                <a:spcPct val="20000"/>
              </a:spcBef>
              <a:spcAft>
                <a:spcPct val="0"/>
              </a:spcAft>
              <a:buClrTx/>
              <a:buSzTx/>
              <a:buFont typeface="Wingdings" pitchFamily="2" charset="2"/>
              <a:buChar char="§"/>
              <a:tabLst/>
              <a:defRPr/>
            </a:pPr>
            <a:r>
              <a:rPr kumimoji="0" lang="en-US" sz="2200" b="0" i="0" u="none" strike="noStrike" kern="1200" cap="none" spc="0" normalizeH="0" baseline="0" noProof="0" smtClean="0">
                <a:ln>
                  <a:noFill/>
                </a:ln>
                <a:solidFill>
                  <a:srgbClr val="4E84C4"/>
                </a:solidFill>
                <a:effectLst/>
                <a:uLnTx/>
                <a:uFillTx/>
                <a:latin typeface="Myriad Pro" pitchFamily="34" charset="0"/>
                <a:ea typeface="+mn-ea"/>
                <a:cs typeface="+mn-cs"/>
              </a:rPr>
              <a:t>- </a:t>
            </a:r>
            <a:fld id="{5EC832EF-C57D-48B8-B663-B2CE1C8891E8}" type="slidenum">
              <a:rPr kumimoji="0" lang="en-US" sz="2200" b="0" i="0" u="none" strike="noStrike" kern="1200" cap="none" spc="0" normalizeH="0" baseline="0" noProof="0" smtClean="0">
                <a:ln>
                  <a:noFill/>
                </a:ln>
                <a:solidFill>
                  <a:srgbClr val="4E84C4"/>
                </a:solidFill>
                <a:effectLst/>
                <a:uLnTx/>
                <a:uFillTx/>
                <a:latin typeface="Myriad Pro" pitchFamily="34" charset="0"/>
                <a:ea typeface="+mn-ea"/>
                <a:cs typeface="+mn-cs"/>
              </a:rPr>
              <a:pPr marL="342900" marR="0" lvl="0" indent="-342900" algn="l" defTabSz="914400" rtl="0" eaLnBrk="1" fontAlgn="base" latinLnBrk="0" hangingPunct="1">
                <a:lnSpc>
                  <a:spcPct val="100000"/>
                </a:lnSpc>
                <a:spcBef>
                  <a:spcPct val="20000"/>
                </a:spcBef>
                <a:spcAft>
                  <a:spcPct val="0"/>
                </a:spcAft>
                <a:buClrTx/>
                <a:buSzTx/>
                <a:buFont typeface="Wingdings" pitchFamily="2" charset="2"/>
                <a:buChar char="§"/>
                <a:tabLst/>
                <a:defRPr/>
              </a:pPr>
              <a:t>79</a:t>
            </a:fld>
            <a:r>
              <a:rPr kumimoji="0" lang="en-US" sz="2200" b="0" i="0" u="none" strike="noStrike" kern="1200" cap="none" spc="0" normalizeH="0" baseline="0" noProof="0" smtClean="0">
                <a:ln>
                  <a:noFill/>
                </a:ln>
                <a:solidFill>
                  <a:srgbClr val="4E84C4"/>
                </a:solidFill>
                <a:effectLst/>
                <a:uLnTx/>
                <a:uFillTx/>
                <a:latin typeface="Myriad Pro" pitchFamily="34" charset="0"/>
                <a:ea typeface="+mn-ea"/>
                <a:cs typeface="+mn-cs"/>
              </a:rPr>
              <a:t> -</a:t>
            </a:r>
            <a:endParaRPr kumimoji="0" lang="en-US" sz="2200" b="0" i="0" u="none" strike="noStrike" kern="1200" cap="none" spc="0" normalizeH="0" baseline="0" noProof="0" dirty="0">
              <a:ln>
                <a:noFill/>
              </a:ln>
              <a:solidFill>
                <a:srgbClr val="4E84C4"/>
              </a:solidFill>
              <a:effectLst/>
              <a:uLnTx/>
              <a:uFillTx/>
              <a:latin typeface="Myriad Pro" pitchFamily="34" charset="0"/>
              <a:ea typeface="+mn-ea"/>
              <a:cs typeface="+mn-cs"/>
            </a:endParaRPr>
          </a:p>
        </p:txBody>
      </p:sp>
      <p:grpSp>
        <p:nvGrpSpPr>
          <p:cNvPr id="28" name="Group 10"/>
          <p:cNvGrpSpPr>
            <a:grpSpLocks/>
          </p:cNvGrpSpPr>
          <p:nvPr/>
        </p:nvGrpSpPr>
        <p:grpSpPr bwMode="auto">
          <a:xfrm>
            <a:off x="152586" y="753549"/>
            <a:ext cx="8861425" cy="1139825"/>
            <a:chOff x="282388" y="676088"/>
            <a:chExt cx="8504502" cy="1618650"/>
          </a:xfrm>
        </p:grpSpPr>
        <p:sp>
          <p:nvSpPr>
            <p:cNvPr id="29" name="AutoShape 5"/>
            <p:cNvSpPr>
              <a:spLocks noChangeArrowheads="1"/>
            </p:cNvSpPr>
            <p:nvPr/>
          </p:nvSpPr>
          <p:spPr bwMode="auto">
            <a:xfrm>
              <a:off x="282388" y="676088"/>
              <a:ext cx="8504502" cy="1618650"/>
            </a:xfrm>
            <a:prstGeom prst="roundRect">
              <a:avLst>
                <a:gd name="adj" fmla="val 16667"/>
              </a:avLst>
            </a:prstGeom>
            <a:solidFill>
              <a:srgbClr val="6CCFF6"/>
            </a:solidFill>
            <a:ln w="12700"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endParaRPr lang="en-US" dirty="0">
                <a:latin typeface="Myriad Pro"/>
              </a:endParaRPr>
            </a:p>
          </p:txBody>
        </p:sp>
        <p:sp>
          <p:nvSpPr>
            <p:cNvPr id="30" name="AutoShape 6"/>
            <p:cNvSpPr>
              <a:spLocks noChangeArrowheads="1"/>
            </p:cNvSpPr>
            <p:nvPr/>
          </p:nvSpPr>
          <p:spPr bwMode="auto">
            <a:xfrm>
              <a:off x="1764138" y="806943"/>
              <a:ext cx="6928455" cy="1356941"/>
            </a:xfrm>
            <a:prstGeom prst="roundRect">
              <a:avLst>
                <a:gd name="adj" fmla="val 16667"/>
              </a:avLst>
            </a:prstGeom>
            <a:solidFill>
              <a:srgbClr val="FFFFFF"/>
            </a:solidFill>
            <a:ln w="12700" algn="ctr">
              <a:noFill/>
              <a:round/>
              <a:headEnd/>
              <a:tailEnd/>
            </a:ln>
            <a:effectLst/>
            <a:scene3d>
              <a:camera prst="orthographicFront">
                <a:rot lat="0" lon="0" rev="0"/>
              </a:camera>
              <a:lightRig rig="contrasting" dir="t">
                <a:rot lat="0" lon="0" rev="7800000"/>
              </a:lightRig>
            </a:scene3d>
            <a:sp3d>
              <a:bevelT w="139700" h="139700"/>
            </a:sp3d>
          </p:spPr>
          <p:txBody>
            <a:bodyPr/>
            <a:lstStyle/>
            <a:p>
              <a:pPr>
                <a:buClr>
                  <a:schemeClr val="hlink"/>
                </a:buClr>
                <a:defRPr/>
              </a:pPr>
              <a:r>
                <a:rPr lang="en-US" sz="1100" dirty="0" smtClean="0">
                  <a:latin typeface="Myriad Pro"/>
                </a:rPr>
                <a:t>"TCS are a trusted business partner. They now manage key elements of our business on which everything else depends. The relationship has grown over the past 2 yrs and will continue to grow.TCS is very proactive about finding opportunities, where both sides can actually win out this relationship and make significant progress .”</a:t>
              </a:r>
            </a:p>
            <a:p>
              <a:pPr algn="r">
                <a:buClr>
                  <a:schemeClr val="hlink"/>
                </a:buClr>
                <a:defRPr/>
              </a:pPr>
              <a:r>
                <a:rPr lang="en-US" sz="1100" b="1" dirty="0" smtClean="0">
                  <a:latin typeface="Myriad Pro"/>
                </a:rPr>
                <a:t>David Cooper </a:t>
              </a:r>
            </a:p>
            <a:p>
              <a:pPr algn="r">
                <a:buClr>
                  <a:schemeClr val="hlink"/>
                </a:buClr>
                <a:defRPr/>
              </a:pPr>
              <a:r>
                <a:rPr lang="en-US" sz="1100" b="1" dirty="0" smtClean="0">
                  <a:latin typeface="Myriad Pro"/>
                </a:rPr>
                <a:t>CIO, TalkTalk Residential</a:t>
              </a:r>
              <a:endParaRPr lang="en-US" sz="1100" b="1" dirty="0">
                <a:latin typeface="Myriad Pro"/>
              </a:endParaRPr>
            </a:p>
          </p:txBody>
        </p:sp>
      </p:grpSp>
      <p:grpSp>
        <p:nvGrpSpPr>
          <p:cNvPr id="31" name="Group 20"/>
          <p:cNvGrpSpPr>
            <a:grpSpLocks/>
          </p:cNvGrpSpPr>
          <p:nvPr/>
        </p:nvGrpSpPr>
        <p:grpSpPr bwMode="auto">
          <a:xfrm>
            <a:off x="152586" y="1977512"/>
            <a:ext cx="8861425" cy="1420812"/>
            <a:chOff x="282388" y="2128372"/>
            <a:chExt cx="8504502" cy="1461993"/>
          </a:xfrm>
        </p:grpSpPr>
        <p:sp>
          <p:nvSpPr>
            <p:cNvPr id="32" name="AutoShape 5"/>
            <p:cNvSpPr>
              <a:spLocks noChangeArrowheads="1"/>
            </p:cNvSpPr>
            <p:nvPr/>
          </p:nvSpPr>
          <p:spPr bwMode="auto">
            <a:xfrm>
              <a:off x="282388" y="2128372"/>
              <a:ext cx="8504502" cy="1461993"/>
            </a:xfrm>
            <a:prstGeom prst="roundRect">
              <a:avLst>
                <a:gd name="adj" fmla="val 16667"/>
              </a:avLst>
            </a:prstGeom>
            <a:solidFill>
              <a:srgbClr val="DDDA3E"/>
            </a:soli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endParaRPr lang="en-US" dirty="0">
                <a:latin typeface="Myriad Pro"/>
              </a:endParaRPr>
            </a:p>
          </p:txBody>
        </p:sp>
        <p:sp>
          <p:nvSpPr>
            <p:cNvPr id="33" name="AutoShape 6"/>
            <p:cNvSpPr>
              <a:spLocks noChangeArrowheads="1"/>
            </p:cNvSpPr>
            <p:nvPr/>
          </p:nvSpPr>
          <p:spPr bwMode="auto">
            <a:xfrm>
              <a:off x="1725503" y="2259227"/>
              <a:ext cx="6967090" cy="1225613"/>
            </a:xfrm>
            <a:prstGeom prst="roundRect">
              <a:avLst>
                <a:gd name="adj" fmla="val 16667"/>
              </a:avLst>
            </a:prstGeom>
            <a:solidFill>
              <a:srgbClr val="FFFFFF"/>
            </a:solidFill>
            <a:ln w="12700" algn="ctr">
              <a:noFill/>
              <a:round/>
              <a:headEnd/>
              <a:tailEnd/>
            </a:ln>
            <a:effectLst/>
            <a:scene3d>
              <a:camera prst="orthographicFront">
                <a:rot lat="0" lon="0" rev="0"/>
              </a:camera>
              <a:lightRig rig="contrasting" dir="t">
                <a:rot lat="0" lon="0" rev="7800000"/>
              </a:lightRig>
            </a:scene3d>
            <a:sp3d>
              <a:bevelT w="139700" h="139700"/>
            </a:sp3d>
          </p:spPr>
          <p:txBody>
            <a:bodyPr/>
            <a:lstStyle/>
            <a:p>
              <a:pPr>
                <a:buClr>
                  <a:schemeClr val="hlink"/>
                </a:buClr>
                <a:defRPr/>
              </a:pPr>
              <a:r>
                <a:rPr lang="en-US" sz="1100" dirty="0" smtClean="0">
                  <a:latin typeface="Myriad Pro"/>
                </a:rPr>
                <a:t>“TATA Group, India, has carried out </a:t>
              </a:r>
              <a:r>
                <a:rPr lang="en-US" sz="1100" dirty="0" err="1" smtClean="0">
                  <a:latin typeface="Myriad Pro"/>
                </a:rPr>
                <a:t>assesments</a:t>
              </a:r>
              <a:r>
                <a:rPr lang="en-US" sz="1100" dirty="0" smtClean="0">
                  <a:latin typeface="Myriad Pro"/>
                </a:rPr>
                <a:t> on Malcolm </a:t>
              </a:r>
              <a:r>
                <a:rPr lang="en-US" sz="1100" dirty="0" err="1" smtClean="0">
                  <a:latin typeface="Myriad Pro"/>
                </a:rPr>
                <a:t>Baldrige</a:t>
              </a:r>
              <a:r>
                <a:rPr lang="en-US" sz="1100" dirty="0" smtClean="0">
                  <a:latin typeface="Myriad Pro"/>
                </a:rPr>
                <a:t> criteria for performance excellence on PT Telkom..I found TATA consultants to be highly professional in conducting these </a:t>
              </a:r>
              <a:r>
                <a:rPr lang="en-US" sz="1100" dirty="0" err="1" smtClean="0">
                  <a:latin typeface="Myriad Pro"/>
                </a:rPr>
                <a:t>assesments</a:t>
              </a:r>
              <a:r>
                <a:rPr lang="en-US" sz="1100" dirty="0" smtClean="0">
                  <a:latin typeface="Myriad Pro"/>
                </a:rPr>
                <a:t>. The </a:t>
              </a:r>
              <a:r>
                <a:rPr lang="en-US" sz="1100" dirty="0" err="1" smtClean="0">
                  <a:latin typeface="Myriad Pro"/>
                </a:rPr>
                <a:t>assesors</a:t>
              </a:r>
              <a:r>
                <a:rPr lang="en-US" sz="1100" dirty="0" smtClean="0">
                  <a:latin typeface="Myriad Pro"/>
                </a:rPr>
                <a:t> have added value to our journey towards performance excellence and I would therefore recommend their services for any other companies and wish them the best for all </a:t>
              </a:r>
              <a:r>
                <a:rPr lang="en-US" sz="1100" dirty="0" err="1" smtClean="0">
                  <a:latin typeface="Myriad Pro"/>
                </a:rPr>
                <a:t>assesments</a:t>
              </a:r>
              <a:r>
                <a:rPr lang="en-US" sz="1100" dirty="0" smtClean="0">
                  <a:latin typeface="Myriad Pro"/>
                </a:rPr>
                <a:t> on </a:t>
              </a:r>
              <a:r>
                <a:rPr lang="en-US" sz="1100" dirty="0" err="1" smtClean="0">
                  <a:latin typeface="Myriad Pro"/>
                </a:rPr>
                <a:t>Baldrige</a:t>
              </a:r>
              <a:r>
                <a:rPr lang="en-US" sz="1100" dirty="0" smtClean="0">
                  <a:latin typeface="Myriad Pro"/>
                </a:rPr>
                <a:t>.”</a:t>
              </a:r>
            </a:p>
            <a:p>
              <a:pPr algn="r">
                <a:buClr>
                  <a:schemeClr val="hlink"/>
                </a:buClr>
                <a:defRPr/>
              </a:pPr>
              <a:r>
                <a:rPr lang="en-US" sz="1100" b="1" dirty="0" err="1" smtClean="0">
                  <a:latin typeface="Myriad Pro"/>
                </a:rPr>
                <a:t>Kristiono</a:t>
              </a:r>
              <a:endParaRPr lang="en-US" sz="1100" b="1" dirty="0" smtClean="0">
                <a:latin typeface="Myriad Pro"/>
              </a:endParaRPr>
            </a:p>
            <a:p>
              <a:pPr algn="r">
                <a:buClr>
                  <a:schemeClr val="hlink"/>
                </a:buClr>
                <a:defRPr/>
              </a:pPr>
              <a:r>
                <a:rPr lang="en-US" sz="1100" b="1" dirty="0" smtClean="0">
                  <a:latin typeface="Myriad Pro"/>
                </a:rPr>
                <a:t>President Director/CEO, PT Telkom</a:t>
              </a:r>
              <a:endParaRPr lang="en-US" sz="1100" b="1" dirty="0">
                <a:latin typeface="Myriad Pro"/>
              </a:endParaRPr>
            </a:p>
          </p:txBody>
        </p:sp>
      </p:grpSp>
      <p:sp>
        <p:nvSpPr>
          <p:cNvPr id="34" name="AutoShape 4"/>
          <p:cNvSpPr>
            <a:spLocks noChangeArrowheads="1"/>
          </p:cNvSpPr>
          <p:nvPr/>
        </p:nvSpPr>
        <p:spPr bwMode="auto">
          <a:xfrm>
            <a:off x="230620" y="888643"/>
            <a:ext cx="1300766" cy="870525"/>
          </a:xfrm>
          <a:prstGeom prst="roundRect">
            <a:avLst>
              <a:gd name="adj" fmla="val 9407"/>
            </a:avLst>
          </a:prstGeom>
          <a:solidFill>
            <a:schemeClr val="bg1"/>
          </a:solidFill>
          <a:ln w="3175">
            <a:noFill/>
            <a:miter lim="800000"/>
            <a:headEnd type="none" w="sm" len="sm"/>
            <a:tailEnd/>
          </a:ln>
        </p:spPr>
        <p:txBody>
          <a:bodyPr wrap="none" anchor="ctr"/>
          <a:lstStyle/>
          <a:p>
            <a:endParaRPr lang="en-US"/>
          </a:p>
        </p:txBody>
      </p:sp>
      <p:sp>
        <p:nvSpPr>
          <p:cNvPr id="35" name="AutoShape 4"/>
          <p:cNvSpPr>
            <a:spLocks noChangeArrowheads="1"/>
          </p:cNvSpPr>
          <p:nvPr/>
        </p:nvSpPr>
        <p:spPr bwMode="auto">
          <a:xfrm>
            <a:off x="230620" y="2086379"/>
            <a:ext cx="1272862" cy="1190350"/>
          </a:xfrm>
          <a:prstGeom prst="roundRect">
            <a:avLst>
              <a:gd name="adj" fmla="val 9407"/>
            </a:avLst>
          </a:prstGeom>
          <a:solidFill>
            <a:schemeClr val="bg1"/>
          </a:solidFill>
          <a:ln w="3175">
            <a:noFill/>
            <a:miter lim="800000"/>
            <a:headEnd type="none" w="sm" len="sm"/>
            <a:tailEnd/>
          </a:ln>
        </p:spPr>
        <p:txBody>
          <a:bodyPr wrap="none" anchor="ctr"/>
          <a:lstStyle/>
          <a:p>
            <a:endParaRPr lang="en-US"/>
          </a:p>
        </p:txBody>
      </p:sp>
      <p:grpSp>
        <p:nvGrpSpPr>
          <p:cNvPr id="38" name="Group 21"/>
          <p:cNvGrpSpPr>
            <a:grpSpLocks/>
          </p:cNvGrpSpPr>
          <p:nvPr/>
        </p:nvGrpSpPr>
        <p:grpSpPr bwMode="auto">
          <a:xfrm>
            <a:off x="152586" y="3482462"/>
            <a:ext cx="8861425" cy="1408112"/>
            <a:chOff x="282388" y="3688230"/>
            <a:chExt cx="8504502" cy="1461993"/>
          </a:xfrm>
        </p:grpSpPr>
        <p:sp>
          <p:nvSpPr>
            <p:cNvPr id="39" name="AutoShape 5"/>
            <p:cNvSpPr>
              <a:spLocks noChangeArrowheads="1"/>
            </p:cNvSpPr>
            <p:nvPr/>
          </p:nvSpPr>
          <p:spPr bwMode="auto">
            <a:xfrm>
              <a:off x="282388" y="3688230"/>
              <a:ext cx="8504502" cy="1461993"/>
            </a:xfrm>
            <a:prstGeom prst="roundRect">
              <a:avLst>
                <a:gd name="adj" fmla="val 16667"/>
              </a:avLst>
            </a:prstGeom>
            <a:solidFill>
              <a:srgbClr val="FCC05D"/>
            </a:soli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endParaRPr lang="en-US" dirty="0">
                <a:latin typeface="Myriad Pro"/>
              </a:endParaRPr>
            </a:p>
          </p:txBody>
        </p:sp>
        <p:sp>
          <p:nvSpPr>
            <p:cNvPr id="40" name="AutoShape 6"/>
            <p:cNvSpPr>
              <a:spLocks noChangeArrowheads="1"/>
            </p:cNvSpPr>
            <p:nvPr/>
          </p:nvSpPr>
          <p:spPr bwMode="auto">
            <a:xfrm>
              <a:off x="1762271" y="3819085"/>
              <a:ext cx="6943760" cy="1225613"/>
            </a:xfrm>
            <a:prstGeom prst="roundRect">
              <a:avLst>
                <a:gd name="adj" fmla="val 16667"/>
              </a:avLst>
            </a:prstGeom>
            <a:solidFill>
              <a:srgbClr val="FFFFFF"/>
            </a:solidFill>
            <a:ln w="12700" algn="ctr">
              <a:noFill/>
              <a:round/>
              <a:headEnd/>
              <a:tailEnd/>
            </a:ln>
            <a:effectLst/>
            <a:scene3d>
              <a:camera prst="orthographicFront">
                <a:rot lat="0" lon="0" rev="0"/>
              </a:camera>
              <a:lightRig rig="contrasting" dir="t">
                <a:rot lat="0" lon="0" rev="7800000"/>
              </a:lightRig>
            </a:scene3d>
            <a:sp3d>
              <a:bevelT w="139700" h="139700"/>
            </a:sp3d>
          </p:spPr>
          <p:txBody>
            <a:bodyPr/>
            <a:lstStyle/>
            <a:p>
              <a:pPr>
                <a:buClr>
                  <a:schemeClr val="hlink"/>
                </a:buClr>
                <a:defRPr/>
              </a:pPr>
              <a:r>
                <a:rPr lang="en-US" sz="1100" dirty="0" smtClean="0">
                  <a:latin typeface="Myriad Pro"/>
                </a:rPr>
                <a:t>"I would like to thank TCS for the commitment demonstrated during </a:t>
              </a:r>
              <a:r>
                <a:rPr lang="en-US" sz="1100" dirty="0" err="1" smtClean="0">
                  <a:latin typeface="Myriad Pro"/>
                </a:rPr>
                <a:t>Projek</a:t>
              </a:r>
              <a:r>
                <a:rPr lang="en-US" sz="1100" dirty="0" smtClean="0">
                  <a:latin typeface="Myriad Pro"/>
                </a:rPr>
                <a:t> </a:t>
              </a:r>
              <a:r>
                <a:rPr lang="en-US" sz="1100" dirty="0" err="1" smtClean="0">
                  <a:latin typeface="Myriad Pro"/>
                </a:rPr>
                <a:t>Jambatan</a:t>
              </a:r>
              <a:r>
                <a:rPr lang="en-US" sz="1100" dirty="0" smtClean="0">
                  <a:latin typeface="Myriad Pro"/>
                </a:rPr>
                <a:t> which we embarked on to streamline CELCOM </a:t>
              </a:r>
              <a:r>
                <a:rPr lang="en-US" sz="1100" dirty="0" err="1" smtClean="0">
                  <a:latin typeface="Myriad Pro"/>
                </a:rPr>
                <a:t>PostPaid</a:t>
              </a:r>
              <a:r>
                <a:rPr lang="en-US" sz="1100" dirty="0" smtClean="0">
                  <a:latin typeface="Myriad Pro"/>
                </a:rPr>
                <a:t> Billing Operations…The Project has been a tremendous success in terms of meeting the key objectives and has resulted in significant reduction in customer complaints and thus contributing to the positive customer satisfaction index.”</a:t>
              </a:r>
            </a:p>
            <a:p>
              <a:pPr algn="r">
                <a:buClr>
                  <a:schemeClr val="hlink"/>
                </a:buClr>
                <a:defRPr/>
              </a:pPr>
              <a:r>
                <a:rPr lang="en-US" sz="1100" b="1" dirty="0" smtClean="0">
                  <a:latin typeface="Myriad Pro"/>
                </a:rPr>
                <a:t>Karan </a:t>
              </a:r>
              <a:r>
                <a:rPr lang="en-US" sz="1100" b="1" dirty="0" err="1" smtClean="0">
                  <a:latin typeface="Myriad Pro"/>
                </a:rPr>
                <a:t>Henrik</a:t>
              </a:r>
              <a:r>
                <a:rPr lang="en-US" sz="1100" b="1" dirty="0" smtClean="0">
                  <a:latin typeface="Myriad Pro"/>
                </a:rPr>
                <a:t> </a:t>
              </a:r>
              <a:r>
                <a:rPr lang="en-US" sz="1100" b="1" dirty="0" err="1" smtClean="0">
                  <a:latin typeface="Myriad Pro"/>
                </a:rPr>
                <a:t>Ponnadurai</a:t>
              </a:r>
              <a:endParaRPr lang="en-US" sz="1100" b="1" dirty="0" smtClean="0">
                <a:latin typeface="Myriad Pro"/>
              </a:endParaRPr>
            </a:p>
            <a:p>
              <a:pPr algn="r">
                <a:buClr>
                  <a:schemeClr val="hlink"/>
                </a:buClr>
                <a:defRPr/>
              </a:pPr>
              <a:r>
                <a:rPr lang="en-US" sz="1100" b="1" dirty="0" smtClean="0">
                  <a:latin typeface="Myriad Pro"/>
                </a:rPr>
                <a:t>Senior VP, </a:t>
              </a:r>
              <a:r>
                <a:rPr lang="en-US" sz="1100" b="1" dirty="0" err="1" smtClean="0">
                  <a:latin typeface="Myriad Pro"/>
                </a:rPr>
                <a:t>Celcom</a:t>
              </a:r>
              <a:endParaRPr lang="en-US" sz="1100" b="1" dirty="0">
                <a:latin typeface="Myriad Pro"/>
              </a:endParaRPr>
            </a:p>
          </p:txBody>
        </p:sp>
      </p:grpSp>
      <p:sp>
        <p:nvSpPr>
          <p:cNvPr id="41" name="AutoShape 4"/>
          <p:cNvSpPr>
            <a:spLocks noChangeArrowheads="1"/>
          </p:cNvSpPr>
          <p:nvPr/>
        </p:nvSpPr>
        <p:spPr bwMode="auto">
          <a:xfrm>
            <a:off x="227821" y="3598712"/>
            <a:ext cx="1298713" cy="1183084"/>
          </a:xfrm>
          <a:prstGeom prst="roundRect">
            <a:avLst>
              <a:gd name="adj" fmla="val 9407"/>
            </a:avLst>
          </a:prstGeom>
          <a:solidFill>
            <a:schemeClr val="bg1"/>
          </a:solidFill>
          <a:ln w="3175">
            <a:noFill/>
            <a:miter lim="800000"/>
            <a:headEnd type="none" w="sm" len="sm"/>
            <a:tailEnd/>
          </a:ln>
        </p:spPr>
        <p:txBody>
          <a:bodyPr wrap="none" anchor="ctr"/>
          <a:lstStyle/>
          <a:p>
            <a:endParaRPr lang="en-US"/>
          </a:p>
        </p:txBody>
      </p:sp>
      <p:sp>
        <p:nvSpPr>
          <p:cNvPr id="43" name="AutoShape 5"/>
          <p:cNvSpPr>
            <a:spLocks noChangeArrowheads="1"/>
          </p:cNvSpPr>
          <p:nvPr/>
        </p:nvSpPr>
        <p:spPr bwMode="auto">
          <a:xfrm>
            <a:off x="152400" y="4962295"/>
            <a:ext cx="8861612" cy="1394756"/>
          </a:xfrm>
          <a:prstGeom prst="roundRect">
            <a:avLst>
              <a:gd name="adj" fmla="val 16667"/>
            </a:avLst>
          </a:prstGeom>
          <a:solidFill>
            <a:srgbClr val="C9C1B7"/>
          </a:solidFill>
          <a:ln w="12700" algn="ctr">
            <a:solidFill>
              <a:srgbClr val="969696"/>
            </a:solidFill>
            <a:round/>
            <a:headEnd/>
            <a:tailEnd/>
          </a:ln>
          <a:effectLst/>
          <a:scene3d>
            <a:camera prst="orthographicFront">
              <a:rot lat="0" lon="0" rev="0"/>
            </a:camera>
            <a:lightRig rig="balanced" dir="t">
              <a:rot lat="0" lon="0" rev="8700000"/>
            </a:lightRig>
          </a:scene3d>
          <a:sp3d>
            <a:bevelT w="190500" h="38100"/>
          </a:sp3d>
        </p:spPr>
        <p:txBody>
          <a:bodyPr wrap="none" anchor="ctr"/>
          <a:lstStyle/>
          <a:p>
            <a:pPr algn="ctr">
              <a:defRPr/>
            </a:pPr>
            <a:endParaRPr lang="en-US" dirty="0">
              <a:latin typeface="Arial" charset="0"/>
            </a:endParaRPr>
          </a:p>
        </p:txBody>
      </p:sp>
      <p:sp>
        <p:nvSpPr>
          <p:cNvPr id="44" name="AutoShape 6"/>
          <p:cNvSpPr>
            <a:spLocks noChangeArrowheads="1"/>
          </p:cNvSpPr>
          <p:nvPr/>
        </p:nvSpPr>
        <p:spPr bwMode="auto">
          <a:xfrm>
            <a:off x="1698813" y="5087132"/>
            <a:ext cx="7226120" cy="1169247"/>
          </a:xfrm>
          <a:prstGeom prst="roundRect">
            <a:avLst>
              <a:gd name="adj" fmla="val 16667"/>
            </a:avLst>
          </a:prstGeom>
          <a:solidFill>
            <a:srgbClr val="FFFFFF"/>
          </a:solidFill>
          <a:ln w="12700" algn="ctr">
            <a:noFill/>
            <a:round/>
            <a:headEnd/>
            <a:tailEnd/>
          </a:ln>
          <a:effectLst/>
          <a:scene3d>
            <a:camera prst="orthographicFront">
              <a:rot lat="0" lon="0" rev="0"/>
            </a:camera>
            <a:lightRig rig="contrasting" dir="t">
              <a:rot lat="0" lon="0" rev="7800000"/>
            </a:lightRig>
          </a:scene3d>
          <a:sp3d>
            <a:bevelT w="139700" h="139700"/>
          </a:sp3d>
        </p:spPr>
        <p:txBody>
          <a:bodyPr/>
          <a:lstStyle/>
          <a:p>
            <a:pPr>
              <a:buClr>
                <a:schemeClr val="hlink"/>
              </a:buClr>
              <a:defRPr/>
            </a:pPr>
            <a:r>
              <a:rPr lang="en-US" sz="1100" dirty="0" smtClean="0">
                <a:latin typeface="Myriad Pro"/>
              </a:rPr>
              <a:t>“TCS with respect to the work we already had done with them proved they have capability both in terms of technical competence as well as people, processes they have brought in the platforms as well.”</a:t>
            </a:r>
          </a:p>
          <a:p>
            <a:pPr>
              <a:buClr>
                <a:schemeClr val="hlink"/>
              </a:buClr>
              <a:defRPr/>
            </a:pPr>
            <a:endParaRPr lang="en-US" sz="300" dirty="0" smtClean="0">
              <a:latin typeface="Myriad Pro"/>
            </a:endParaRPr>
          </a:p>
          <a:p>
            <a:pPr>
              <a:buClr>
                <a:schemeClr val="hlink"/>
              </a:buClr>
              <a:defRPr/>
            </a:pPr>
            <a:r>
              <a:rPr lang="en-US" sz="1100" dirty="0" smtClean="0">
                <a:latin typeface="Myriad Pro"/>
              </a:rPr>
              <a:t>“We certainly seen the level of certainty improve release on release and we have very confidence to say as we move forward to 2011-12 that our confidence around the ability to deliver that certainty is going to improve so in my view absolutely! “			</a:t>
            </a:r>
            <a:r>
              <a:rPr lang="en-US" sz="1100" b="1" dirty="0" smtClean="0">
                <a:latin typeface="Myriad Pro"/>
              </a:rPr>
              <a:t>		      Kevin Adams</a:t>
            </a:r>
          </a:p>
          <a:p>
            <a:pPr algn="r">
              <a:buClr>
                <a:schemeClr val="hlink"/>
              </a:buClr>
              <a:defRPr/>
            </a:pPr>
            <a:r>
              <a:rPr lang="en-US" sz="1100" b="1" dirty="0" smtClean="0">
                <a:latin typeface="Myriad Pro"/>
              </a:rPr>
              <a:t>Head of Business Service Systems Development-IT, Cable and Wireless Worldwide</a:t>
            </a:r>
            <a:endParaRPr lang="en-US" sz="1100" b="1" dirty="0">
              <a:latin typeface="Myriad Pro"/>
            </a:endParaRPr>
          </a:p>
        </p:txBody>
      </p:sp>
      <p:sp>
        <p:nvSpPr>
          <p:cNvPr id="45" name="AutoShape 4"/>
          <p:cNvSpPr>
            <a:spLocks noChangeArrowheads="1"/>
          </p:cNvSpPr>
          <p:nvPr/>
        </p:nvSpPr>
        <p:spPr bwMode="auto">
          <a:xfrm>
            <a:off x="230620" y="5090610"/>
            <a:ext cx="1300766" cy="1168523"/>
          </a:xfrm>
          <a:prstGeom prst="roundRect">
            <a:avLst>
              <a:gd name="adj" fmla="val 9407"/>
            </a:avLst>
          </a:prstGeom>
          <a:solidFill>
            <a:schemeClr val="bg1"/>
          </a:solidFill>
          <a:ln w="3175">
            <a:noFill/>
            <a:miter lim="800000"/>
            <a:headEnd type="none" w="sm" len="sm"/>
            <a:tailEnd/>
          </a:ln>
        </p:spPr>
        <p:txBody>
          <a:bodyPr wrap="none" anchor="ctr"/>
          <a:lstStyle/>
          <a:p>
            <a:endParaRPr lang="en-US"/>
          </a:p>
        </p:txBody>
      </p:sp>
      <p:sp>
        <p:nvSpPr>
          <p:cNvPr id="47"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79</a:t>
            </a:fld>
            <a:r>
              <a:rPr lang="en-US" sz="1200" dirty="0">
                <a:solidFill>
                  <a:schemeClr val="tx1">
                    <a:tint val="75000"/>
                  </a:schemeClr>
                </a:solidFill>
                <a:latin typeface="Arial" pitchFamily="34" charset="0"/>
              </a:rPr>
              <a:t> -</a:t>
            </a:r>
          </a:p>
        </p:txBody>
      </p:sp>
      <p:pic>
        <p:nvPicPr>
          <p:cNvPr id="48" name="Picture 1"/>
          <p:cNvPicPr>
            <a:picLocks noChangeAspect="1" noChangeArrowheads="1"/>
          </p:cNvPicPr>
          <p:nvPr/>
        </p:nvPicPr>
        <p:blipFill>
          <a:blip r:embed="rId2" cstate="print"/>
          <a:srcRect/>
          <a:stretch>
            <a:fillRect/>
          </a:stretch>
        </p:blipFill>
        <p:spPr bwMode="auto">
          <a:xfrm>
            <a:off x="304800" y="1076577"/>
            <a:ext cx="1164193" cy="342790"/>
          </a:xfrm>
          <a:prstGeom prst="rect">
            <a:avLst/>
          </a:prstGeom>
          <a:noFill/>
          <a:ln w="9525">
            <a:noFill/>
            <a:miter lim="800000"/>
            <a:headEnd/>
            <a:tailEnd/>
          </a:ln>
        </p:spPr>
      </p:pic>
      <p:pic>
        <p:nvPicPr>
          <p:cNvPr id="49" name="Picture 7" descr="10%"/>
          <p:cNvPicPr>
            <a:picLocks noChangeAspect="1" noChangeArrowheads="1"/>
          </p:cNvPicPr>
          <p:nvPr/>
        </p:nvPicPr>
        <p:blipFill>
          <a:blip r:embed="rId3" cstate="print"/>
          <a:srcRect/>
          <a:stretch>
            <a:fillRect/>
          </a:stretch>
        </p:blipFill>
        <p:spPr bwMode="auto">
          <a:xfrm>
            <a:off x="533400" y="2330543"/>
            <a:ext cx="679580" cy="547834"/>
          </a:xfrm>
          <a:prstGeom prst="rect">
            <a:avLst/>
          </a:prstGeom>
          <a:noFill/>
          <a:ln w="12700" algn="ctr">
            <a:noFill/>
            <a:miter lim="800000"/>
            <a:headEnd/>
            <a:tailEnd/>
          </a:ln>
        </p:spPr>
      </p:pic>
      <p:pic>
        <p:nvPicPr>
          <p:cNvPr id="50" name="Picture 3"/>
          <p:cNvPicPr>
            <a:picLocks noChangeAspect="1" noChangeArrowheads="1"/>
          </p:cNvPicPr>
          <p:nvPr/>
        </p:nvPicPr>
        <p:blipFill>
          <a:blip r:embed="rId4" cstate="print"/>
          <a:srcRect/>
          <a:stretch>
            <a:fillRect/>
          </a:stretch>
        </p:blipFill>
        <p:spPr bwMode="auto">
          <a:xfrm>
            <a:off x="591516" y="3892522"/>
            <a:ext cx="845809" cy="495394"/>
          </a:xfrm>
          <a:prstGeom prst="rect">
            <a:avLst/>
          </a:prstGeom>
          <a:noFill/>
          <a:ln w="9525">
            <a:noFill/>
            <a:miter lim="800000"/>
            <a:headEnd/>
            <a:tailEnd/>
          </a:ln>
        </p:spPr>
      </p:pic>
      <p:pic>
        <p:nvPicPr>
          <p:cNvPr id="51" name="Picture 2"/>
          <p:cNvPicPr>
            <a:picLocks noChangeAspect="1" noChangeArrowheads="1"/>
          </p:cNvPicPr>
          <p:nvPr/>
        </p:nvPicPr>
        <p:blipFill>
          <a:blip r:embed="rId5" cstate="print"/>
          <a:srcRect/>
          <a:stretch>
            <a:fillRect/>
          </a:stretch>
        </p:blipFill>
        <p:spPr bwMode="auto">
          <a:xfrm>
            <a:off x="304800" y="5484980"/>
            <a:ext cx="1263199" cy="3426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8"/>
          <p:cNvGrpSpPr>
            <a:grpSpLocks/>
          </p:cNvGrpSpPr>
          <p:nvPr/>
        </p:nvGrpSpPr>
        <p:grpSpPr bwMode="auto">
          <a:xfrm>
            <a:off x="1893888" y="1293813"/>
            <a:ext cx="5321300" cy="4352925"/>
            <a:chOff x="1894577" y="1294000"/>
            <a:chExt cx="5320570" cy="4352925"/>
          </a:xfrm>
        </p:grpSpPr>
        <p:sp>
          <p:nvSpPr>
            <p:cNvPr id="19497" name="Line 20"/>
            <p:cNvSpPr>
              <a:spLocks noChangeShapeType="1"/>
            </p:cNvSpPr>
            <p:nvPr/>
          </p:nvSpPr>
          <p:spPr bwMode="auto">
            <a:xfrm flipV="1">
              <a:off x="5538612" y="1294000"/>
              <a:ext cx="1057648" cy="862012"/>
            </a:xfrm>
            <a:prstGeom prst="line">
              <a:avLst/>
            </a:prstGeom>
            <a:noFill/>
            <a:ln w="12700">
              <a:solidFill>
                <a:schemeClr val="tx1"/>
              </a:solidFill>
              <a:prstDash val="sysDash"/>
              <a:round/>
              <a:headEnd type="triangle" w="med" len="med"/>
              <a:tailEnd/>
            </a:ln>
          </p:spPr>
          <p:txBody>
            <a:bodyPr wrap="none" anchor="ctr"/>
            <a:lstStyle/>
            <a:p>
              <a:endParaRPr lang="en-US"/>
            </a:p>
          </p:txBody>
        </p:sp>
        <p:sp>
          <p:nvSpPr>
            <p:cNvPr id="19498" name="Line 29"/>
            <p:cNvSpPr>
              <a:spLocks noChangeShapeType="1"/>
            </p:cNvSpPr>
            <p:nvPr/>
          </p:nvSpPr>
          <p:spPr bwMode="auto">
            <a:xfrm flipV="1">
              <a:off x="2407236" y="4503925"/>
              <a:ext cx="1114610" cy="1143000"/>
            </a:xfrm>
            <a:prstGeom prst="line">
              <a:avLst/>
            </a:prstGeom>
            <a:noFill/>
            <a:ln w="12700">
              <a:solidFill>
                <a:schemeClr val="tx1"/>
              </a:solidFill>
              <a:prstDash val="sysDash"/>
              <a:round/>
              <a:headEnd/>
              <a:tailEnd type="triangle" w="med" len="med"/>
            </a:ln>
          </p:spPr>
          <p:txBody>
            <a:bodyPr wrap="none" anchor="ctr"/>
            <a:lstStyle/>
            <a:p>
              <a:endParaRPr lang="en-US"/>
            </a:p>
          </p:txBody>
        </p:sp>
        <p:grpSp>
          <p:nvGrpSpPr>
            <p:cNvPr id="3" name="Group 57"/>
            <p:cNvGrpSpPr>
              <a:grpSpLocks/>
            </p:cNvGrpSpPr>
            <p:nvPr/>
          </p:nvGrpSpPr>
          <p:grpSpPr bwMode="auto">
            <a:xfrm>
              <a:off x="1894577" y="1325750"/>
              <a:ext cx="5320570" cy="4170362"/>
              <a:chOff x="1894577" y="1325750"/>
              <a:chExt cx="5320570" cy="4170362"/>
            </a:xfrm>
          </p:grpSpPr>
          <p:sp>
            <p:nvSpPr>
              <p:cNvPr id="19500" name="Line 31"/>
              <p:cNvSpPr>
                <a:spLocks noChangeShapeType="1"/>
              </p:cNvSpPr>
              <p:nvPr/>
            </p:nvSpPr>
            <p:spPr bwMode="auto">
              <a:xfrm>
                <a:off x="5469335" y="4535675"/>
                <a:ext cx="1163875" cy="0"/>
              </a:xfrm>
              <a:prstGeom prst="line">
                <a:avLst/>
              </a:prstGeom>
              <a:noFill/>
              <a:ln w="12700">
                <a:solidFill>
                  <a:schemeClr val="tx1"/>
                </a:solidFill>
                <a:prstDash val="sysDash"/>
                <a:round/>
                <a:headEnd type="triangle" w="med" len="med"/>
                <a:tailEnd/>
              </a:ln>
            </p:spPr>
            <p:txBody>
              <a:bodyPr wrap="none" anchor="ctr"/>
              <a:lstStyle/>
              <a:p>
                <a:endParaRPr lang="en-US"/>
              </a:p>
            </p:txBody>
          </p:sp>
          <p:sp>
            <p:nvSpPr>
              <p:cNvPr id="9" name="AutoShape 17"/>
              <p:cNvSpPr>
                <a:spLocks noChangeArrowheads="1"/>
              </p:cNvSpPr>
              <p:nvPr/>
            </p:nvSpPr>
            <p:spPr bwMode="auto">
              <a:xfrm rot="10800000">
                <a:off x="3712015" y="1325750"/>
                <a:ext cx="1685694" cy="212725"/>
              </a:xfrm>
              <a:prstGeom prst="triangle">
                <a:avLst>
                  <a:gd name="adj" fmla="val 50000"/>
                </a:avLst>
              </a:prstGeom>
              <a:solidFill>
                <a:srgbClr val="BBB1A5"/>
              </a:solidFill>
              <a:ln w="12700" algn="ctr">
                <a:noFill/>
                <a:miter lim="800000"/>
                <a:headEnd/>
                <a:tailEnd/>
              </a:ln>
              <a:effectLst>
                <a:outerShdw dist="35921" dir="2700000" algn="ctr" rotWithShape="0">
                  <a:schemeClr val="bg2"/>
                </a:outerShdw>
              </a:effectLst>
            </p:spPr>
            <p:txBody>
              <a:bodyPr wrap="none" anchor="ctr"/>
              <a:lstStyle/>
              <a:p>
                <a:pPr algn="ctr">
                  <a:defRPr/>
                </a:pPr>
                <a:endParaRPr lang="en-US" dirty="0">
                  <a:latin typeface="Arial" charset="0"/>
                </a:endParaRPr>
              </a:p>
            </p:txBody>
          </p:sp>
          <p:sp>
            <p:nvSpPr>
              <p:cNvPr id="10" name="AutoShape 18"/>
              <p:cNvSpPr>
                <a:spLocks noChangeArrowheads="1"/>
              </p:cNvSpPr>
              <p:nvPr/>
            </p:nvSpPr>
            <p:spPr bwMode="auto">
              <a:xfrm>
                <a:off x="3700904" y="5283387"/>
                <a:ext cx="1684106" cy="212725"/>
              </a:xfrm>
              <a:prstGeom prst="triangle">
                <a:avLst>
                  <a:gd name="adj" fmla="val 50000"/>
                </a:avLst>
              </a:prstGeom>
              <a:solidFill>
                <a:srgbClr val="BBB1A5"/>
              </a:solidFill>
              <a:ln w="12700" algn="ctr">
                <a:noFill/>
                <a:miter lim="800000"/>
                <a:headEnd/>
                <a:tailEnd/>
              </a:ln>
              <a:effectLst>
                <a:outerShdw dist="35921" dir="2700000" algn="ctr" rotWithShape="0">
                  <a:schemeClr val="bg2"/>
                </a:outerShdw>
              </a:effectLst>
            </p:spPr>
            <p:txBody>
              <a:bodyPr wrap="none" anchor="ctr"/>
              <a:lstStyle/>
              <a:p>
                <a:pPr algn="ctr">
                  <a:defRPr/>
                </a:pPr>
                <a:endParaRPr lang="en-US" dirty="0">
                  <a:latin typeface="Arial" charset="0"/>
                </a:endParaRPr>
              </a:p>
            </p:txBody>
          </p:sp>
          <p:sp>
            <p:nvSpPr>
              <p:cNvPr id="19503" name="Line 19"/>
              <p:cNvSpPr>
                <a:spLocks noChangeShapeType="1"/>
              </p:cNvSpPr>
              <p:nvPr/>
            </p:nvSpPr>
            <p:spPr bwMode="auto">
              <a:xfrm>
                <a:off x="2324102" y="1346387"/>
                <a:ext cx="2164560" cy="622300"/>
              </a:xfrm>
              <a:prstGeom prst="line">
                <a:avLst/>
              </a:prstGeom>
              <a:noFill/>
              <a:ln w="12700">
                <a:solidFill>
                  <a:schemeClr val="tx1"/>
                </a:solidFill>
                <a:prstDash val="sysDash"/>
                <a:round/>
                <a:headEnd/>
                <a:tailEnd type="triangle" w="med" len="med"/>
              </a:ln>
            </p:spPr>
            <p:txBody>
              <a:bodyPr wrap="none" anchor="ctr"/>
              <a:lstStyle/>
              <a:p>
                <a:endParaRPr lang="en-US"/>
              </a:p>
            </p:txBody>
          </p:sp>
          <p:sp>
            <p:nvSpPr>
              <p:cNvPr id="19504" name="Line 21"/>
              <p:cNvSpPr>
                <a:spLocks noChangeShapeType="1"/>
              </p:cNvSpPr>
              <p:nvPr/>
            </p:nvSpPr>
            <p:spPr bwMode="auto">
              <a:xfrm>
                <a:off x="2337958" y="2303650"/>
                <a:ext cx="1163875" cy="0"/>
              </a:xfrm>
              <a:prstGeom prst="line">
                <a:avLst/>
              </a:prstGeom>
              <a:noFill/>
              <a:ln w="12700">
                <a:solidFill>
                  <a:schemeClr val="tx1"/>
                </a:solidFill>
                <a:prstDash val="sysDash"/>
                <a:round/>
                <a:headEnd/>
                <a:tailEnd type="triangle" w="med" len="med"/>
              </a:ln>
            </p:spPr>
            <p:txBody>
              <a:bodyPr wrap="none" anchor="ctr"/>
              <a:lstStyle/>
              <a:p>
                <a:endParaRPr lang="en-US"/>
              </a:p>
            </p:txBody>
          </p:sp>
          <p:sp>
            <p:nvSpPr>
              <p:cNvPr id="19505" name="Line 23"/>
              <p:cNvSpPr>
                <a:spLocks noChangeShapeType="1"/>
              </p:cNvSpPr>
              <p:nvPr/>
            </p:nvSpPr>
            <p:spPr bwMode="auto">
              <a:xfrm flipV="1">
                <a:off x="1894577" y="2894200"/>
                <a:ext cx="1153097" cy="123825"/>
              </a:xfrm>
              <a:prstGeom prst="line">
                <a:avLst/>
              </a:prstGeom>
              <a:noFill/>
              <a:ln w="12700">
                <a:solidFill>
                  <a:schemeClr val="tx1"/>
                </a:solidFill>
                <a:prstDash val="sysDash"/>
                <a:round/>
                <a:headEnd/>
                <a:tailEnd type="triangle" w="med" len="med"/>
              </a:ln>
            </p:spPr>
            <p:txBody>
              <a:bodyPr wrap="none" anchor="ctr"/>
              <a:lstStyle/>
              <a:p>
                <a:endParaRPr lang="en-US"/>
              </a:p>
            </p:txBody>
          </p:sp>
          <p:sp>
            <p:nvSpPr>
              <p:cNvPr id="19506" name="Line 26"/>
              <p:cNvSpPr>
                <a:spLocks noChangeShapeType="1"/>
              </p:cNvSpPr>
              <p:nvPr/>
            </p:nvSpPr>
            <p:spPr bwMode="auto">
              <a:xfrm>
                <a:off x="6131327" y="3945125"/>
                <a:ext cx="1083820" cy="73025"/>
              </a:xfrm>
              <a:prstGeom prst="line">
                <a:avLst/>
              </a:prstGeom>
              <a:noFill/>
              <a:ln w="12700">
                <a:solidFill>
                  <a:schemeClr val="tx1"/>
                </a:solidFill>
                <a:prstDash val="sysDash"/>
                <a:round/>
                <a:headEnd type="triangle" w="med" len="med"/>
                <a:tailEnd/>
              </a:ln>
            </p:spPr>
            <p:txBody>
              <a:bodyPr wrap="none" anchor="ctr"/>
              <a:lstStyle/>
              <a:p>
                <a:endParaRPr lang="en-US"/>
              </a:p>
            </p:txBody>
          </p:sp>
          <p:sp>
            <p:nvSpPr>
              <p:cNvPr id="19507" name="Line 27"/>
              <p:cNvSpPr>
                <a:spLocks noChangeShapeType="1"/>
              </p:cNvSpPr>
              <p:nvPr/>
            </p:nvSpPr>
            <p:spPr bwMode="auto">
              <a:xfrm flipV="1">
                <a:off x="2074700" y="3794312"/>
                <a:ext cx="946803" cy="723900"/>
              </a:xfrm>
              <a:prstGeom prst="line">
                <a:avLst/>
              </a:prstGeom>
              <a:noFill/>
              <a:ln w="12700">
                <a:solidFill>
                  <a:schemeClr val="tx1"/>
                </a:solidFill>
                <a:prstDash val="sysDash"/>
                <a:round/>
                <a:headEnd/>
                <a:tailEnd type="triangle" w="med" len="med"/>
              </a:ln>
            </p:spPr>
            <p:txBody>
              <a:bodyPr wrap="none" anchor="ctr"/>
              <a:lstStyle/>
              <a:p>
                <a:endParaRPr lang="en-US"/>
              </a:p>
            </p:txBody>
          </p:sp>
          <p:sp>
            <p:nvSpPr>
              <p:cNvPr id="19508" name="Line 32"/>
              <p:cNvSpPr>
                <a:spLocks noChangeShapeType="1"/>
              </p:cNvSpPr>
              <p:nvPr/>
            </p:nvSpPr>
            <p:spPr bwMode="auto">
              <a:xfrm flipV="1">
                <a:off x="6051272" y="2108387"/>
                <a:ext cx="1057647" cy="862013"/>
              </a:xfrm>
              <a:prstGeom prst="line">
                <a:avLst/>
              </a:prstGeom>
              <a:noFill/>
              <a:ln w="12700">
                <a:solidFill>
                  <a:schemeClr val="tx1"/>
                </a:solidFill>
                <a:prstDash val="sysDash"/>
                <a:round/>
                <a:headEnd type="triangle" w="med" len="med"/>
                <a:tailEnd/>
              </a:ln>
            </p:spPr>
            <p:txBody>
              <a:bodyPr wrap="none" anchor="ctr"/>
              <a:lstStyle/>
              <a:p>
                <a:endParaRPr lang="en-US"/>
              </a:p>
            </p:txBody>
          </p:sp>
          <p:sp>
            <p:nvSpPr>
              <p:cNvPr id="19509" name="Line 33"/>
              <p:cNvSpPr>
                <a:spLocks noChangeShapeType="1"/>
              </p:cNvSpPr>
              <p:nvPr/>
            </p:nvSpPr>
            <p:spPr bwMode="auto">
              <a:xfrm>
                <a:off x="4636456" y="4808725"/>
                <a:ext cx="1955186" cy="581025"/>
              </a:xfrm>
              <a:prstGeom prst="line">
                <a:avLst/>
              </a:prstGeom>
              <a:noFill/>
              <a:ln w="12700">
                <a:solidFill>
                  <a:schemeClr val="tx1"/>
                </a:solidFill>
                <a:prstDash val="sysDash"/>
                <a:round/>
                <a:headEnd type="triangle" w="med" len="med"/>
                <a:tailEnd/>
              </a:ln>
            </p:spPr>
            <p:txBody>
              <a:bodyPr wrap="none" anchor="ctr"/>
              <a:lstStyle/>
              <a:p>
                <a:endParaRPr lang="en-US"/>
              </a:p>
            </p:txBody>
          </p:sp>
          <p:cxnSp>
            <p:nvCxnSpPr>
              <p:cNvPr id="19510" name="Straight Connector 35"/>
              <p:cNvCxnSpPr>
                <a:cxnSpLocks noChangeShapeType="1"/>
              </p:cNvCxnSpPr>
              <p:nvPr/>
            </p:nvCxnSpPr>
            <p:spPr bwMode="auto">
              <a:xfrm rot="5400000" flipH="1" flipV="1">
                <a:off x="3504332" y="2512649"/>
                <a:ext cx="2068376" cy="1818796"/>
              </a:xfrm>
              <a:prstGeom prst="line">
                <a:avLst/>
              </a:prstGeom>
              <a:noFill/>
              <a:ln w="12700" algn="ctr">
                <a:solidFill>
                  <a:schemeClr val="tx1"/>
                </a:solidFill>
                <a:round/>
                <a:headEnd/>
                <a:tailEnd/>
              </a:ln>
            </p:spPr>
          </p:cxnSp>
          <p:cxnSp>
            <p:nvCxnSpPr>
              <p:cNvPr id="19511" name="Straight Connector 30"/>
              <p:cNvCxnSpPr>
                <a:cxnSpLocks noChangeShapeType="1"/>
              </p:cNvCxnSpPr>
              <p:nvPr/>
            </p:nvCxnSpPr>
            <p:spPr bwMode="auto">
              <a:xfrm flipV="1">
                <a:off x="3369465" y="3198777"/>
                <a:ext cx="2557273" cy="488218"/>
              </a:xfrm>
              <a:prstGeom prst="line">
                <a:avLst/>
              </a:prstGeom>
              <a:noFill/>
              <a:ln w="12700" algn="ctr">
                <a:solidFill>
                  <a:schemeClr val="tx1"/>
                </a:solidFill>
                <a:round/>
                <a:headEnd/>
                <a:tailEnd/>
              </a:ln>
            </p:spPr>
          </p:cxnSp>
          <p:cxnSp>
            <p:nvCxnSpPr>
              <p:cNvPr id="19512" name="Straight Connector 25"/>
              <p:cNvCxnSpPr>
                <a:cxnSpLocks noChangeShapeType="1"/>
              </p:cNvCxnSpPr>
              <p:nvPr/>
            </p:nvCxnSpPr>
            <p:spPr bwMode="auto">
              <a:xfrm>
                <a:off x="3182463" y="2970148"/>
                <a:ext cx="2671618" cy="945475"/>
              </a:xfrm>
              <a:prstGeom prst="line">
                <a:avLst/>
              </a:prstGeom>
              <a:noFill/>
              <a:ln w="12700" algn="ctr">
                <a:solidFill>
                  <a:schemeClr val="tx1"/>
                </a:solidFill>
                <a:round/>
                <a:headEnd/>
                <a:tailEnd/>
              </a:ln>
            </p:spPr>
          </p:cxnSp>
          <p:cxnSp>
            <p:nvCxnSpPr>
              <p:cNvPr id="19513" name="Straight Connector 20"/>
              <p:cNvCxnSpPr>
                <a:cxnSpLocks noChangeShapeType="1"/>
              </p:cNvCxnSpPr>
              <p:nvPr/>
            </p:nvCxnSpPr>
            <p:spPr bwMode="auto">
              <a:xfrm rot="16200000" flipH="1">
                <a:off x="3392968" y="2509707"/>
                <a:ext cx="2086238" cy="1551992"/>
              </a:xfrm>
              <a:prstGeom prst="line">
                <a:avLst/>
              </a:prstGeom>
              <a:noFill/>
              <a:ln w="12700" algn="ctr">
                <a:solidFill>
                  <a:schemeClr val="tx1"/>
                </a:solidFill>
                <a:round/>
                <a:headEnd/>
                <a:tailEnd/>
              </a:ln>
            </p:spPr>
          </p:cxnSp>
          <p:cxnSp>
            <p:nvCxnSpPr>
              <p:cNvPr id="19514" name="Straight Connector 18"/>
              <p:cNvCxnSpPr>
                <a:cxnSpLocks noChangeShapeType="1"/>
              </p:cNvCxnSpPr>
              <p:nvPr/>
            </p:nvCxnSpPr>
            <p:spPr bwMode="auto">
              <a:xfrm rot="5400000">
                <a:off x="3301306" y="3514923"/>
                <a:ext cx="2483956" cy="41688"/>
              </a:xfrm>
              <a:prstGeom prst="line">
                <a:avLst/>
              </a:prstGeom>
              <a:noFill/>
              <a:ln w="12700" algn="ctr">
                <a:solidFill>
                  <a:schemeClr val="tx1"/>
                </a:solidFill>
                <a:round/>
                <a:headEnd/>
                <a:tailEnd/>
              </a:ln>
            </p:spPr>
          </p:cxnSp>
          <p:sp>
            <p:nvSpPr>
              <p:cNvPr id="42" name="Donut 41"/>
              <p:cNvSpPr/>
              <p:nvPr/>
            </p:nvSpPr>
            <p:spPr bwMode="auto">
              <a:xfrm>
                <a:off x="3150117" y="2024250"/>
                <a:ext cx="2858696" cy="2722562"/>
              </a:xfrm>
              <a:prstGeom prst="donut">
                <a:avLst>
                  <a:gd name="adj" fmla="val 0"/>
                </a:avLst>
              </a:prstGeom>
              <a:solidFill>
                <a:srgbClr val="6CCFF6"/>
              </a:solidFill>
              <a:ln w="12700" cap="flat" cmpd="sng" algn="ctr">
                <a:solidFill>
                  <a:schemeClr val="tx1"/>
                </a:solidFill>
                <a:prstDash val="solid"/>
                <a:round/>
                <a:headEnd type="none" w="med" len="med"/>
                <a:tailEnd type="none" w="med" len="med"/>
              </a:ln>
              <a:effectLst/>
            </p:spPr>
            <p:txBody>
              <a:bodyPr wrap="none" anchor="ctr"/>
              <a:lstStyle/>
              <a:p>
                <a:pPr algn="ctr">
                  <a:defRPr/>
                </a:pPr>
                <a:endParaRPr lang="en-US" sz="800" b="1" dirty="0">
                  <a:latin typeface="+mn-lt"/>
                </a:endParaRPr>
              </a:p>
            </p:txBody>
          </p:sp>
          <p:sp>
            <p:nvSpPr>
              <p:cNvPr id="43" name="Oval 42"/>
              <p:cNvSpPr/>
              <p:nvPr/>
            </p:nvSpPr>
            <p:spPr bwMode="auto">
              <a:xfrm>
                <a:off x="4317907" y="1816287"/>
                <a:ext cx="520507" cy="477501"/>
              </a:xfrm>
              <a:prstGeom prst="ellipse">
                <a:avLst/>
              </a:prstGeom>
              <a:solidFill>
                <a:srgbClr val="FFEE7F"/>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800" b="1" dirty="0">
                    <a:latin typeface="+mn-lt"/>
                  </a:rPr>
                  <a:t>Billing</a:t>
                </a:r>
              </a:p>
            </p:txBody>
          </p:sp>
          <p:sp>
            <p:nvSpPr>
              <p:cNvPr id="44" name="Oval 43"/>
              <p:cNvSpPr/>
              <p:nvPr/>
            </p:nvSpPr>
            <p:spPr bwMode="auto">
              <a:xfrm>
                <a:off x="3420681" y="2044916"/>
                <a:ext cx="520507" cy="477501"/>
              </a:xfrm>
              <a:prstGeom prst="ellipse">
                <a:avLst/>
              </a:prstGeom>
              <a:solidFill>
                <a:srgbClr val="FFEE7F"/>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800" b="1" dirty="0">
                    <a:latin typeface="+mn-lt"/>
                  </a:rPr>
                  <a:t>Rating </a:t>
                </a:r>
              </a:p>
            </p:txBody>
          </p:sp>
          <p:sp>
            <p:nvSpPr>
              <p:cNvPr id="45" name="Oval 44"/>
              <p:cNvSpPr/>
              <p:nvPr/>
            </p:nvSpPr>
            <p:spPr bwMode="auto">
              <a:xfrm>
                <a:off x="2921614" y="2699842"/>
                <a:ext cx="520507" cy="477501"/>
              </a:xfrm>
              <a:prstGeom prst="ellipse">
                <a:avLst/>
              </a:prstGeom>
              <a:solidFill>
                <a:srgbClr val="FFEE7F"/>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800" b="1" dirty="0">
                    <a:latin typeface="+mn-lt"/>
                  </a:rPr>
                  <a:t>Network</a:t>
                </a:r>
              </a:p>
            </p:txBody>
          </p:sp>
          <p:sp>
            <p:nvSpPr>
              <p:cNvPr id="46" name="Oval 45"/>
              <p:cNvSpPr/>
              <p:nvPr/>
            </p:nvSpPr>
            <p:spPr bwMode="auto">
              <a:xfrm>
                <a:off x="5240669" y="2086593"/>
                <a:ext cx="519316" cy="477500"/>
              </a:xfrm>
              <a:prstGeom prst="ellipse">
                <a:avLst/>
              </a:prstGeom>
              <a:solidFill>
                <a:srgbClr val="FFEE7F"/>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800" b="1" dirty="0">
                    <a:latin typeface="+mn-lt"/>
                  </a:rPr>
                  <a:t>Finance</a:t>
                </a:r>
              </a:p>
            </p:txBody>
          </p:sp>
          <p:sp>
            <p:nvSpPr>
              <p:cNvPr id="47" name="Oval 46"/>
              <p:cNvSpPr/>
              <p:nvPr/>
            </p:nvSpPr>
            <p:spPr bwMode="auto">
              <a:xfrm>
                <a:off x="5700775" y="3676277"/>
                <a:ext cx="519316" cy="478691"/>
              </a:xfrm>
              <a:prstGeom prst="ellipse">
                <a:avLst/>
              </a:prstGeom>
              <a:solidFill>
                <a:srgbClr val="FFEE7F"/>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800" b="1" dirty="0">
                    <a:latin typeface="+mn-lt"/>
                  </a:rPr>
                  <a:t>Contract</a:t>
                </a:r>
              </a:p>
              <a:p>
                <a:pPr algn="ctr">
                  <a:defRPr/>
                </a:pPr>
                <a:r>
                  <a:rPr lang="en-US" sz="800" b="1" dirty="0">
                    <a:latin typeface="+mn-lt"/>
                  </a:rPr>
                  <a:t>Mgmt</a:t>
                </a:r>
              </a:p>
            </p:txBody>
          </p:sp>
          <p:sp>
            <p:nvSpPr>
              <p:cNvPr id="48" name="Oval 47"/>
              <p:cNvSpPr/>
              <p:nvPr/>
            </p:nvSpPr>
            <p:spPr bwMode="auto">
              <a:xfrm>
                <a:off x="5729016" y="2886794"/>
                <a:ext cx="519316" cy="477500"/>
              </a:xfrm>
              <a:prstGeom prst="ellipse">
                <a:avLst/>
              </a:prstGeom>
              <a:solidFill>
                <a:srgbClr val="FFEE7F"/>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800" b="1" dirty="0">
                    <a:latin typeface="+mn-lt"/>
                  </a:rPr>
                  <a:t>Sales &amp; </a:t>
                </a:r>
              </a:p>
              <a:p>
                <a:pPr algn="ctr">
                  <a:defRPr/>
                </a:pPr>
                <a:r>
                  <a:rPr lang="en-US" sz="800" b="1" dirty="0">
                    <a:latin typeface="+mn-lt"/>
                  </a:rPr>
                  <a:t>Mktg</a:t>
                </a:r>
              </a:p>
            </p:txBody>
          </p:sp>
          <p:sp>
            <p:nvSpPr>
              <p:cNvPr id="49" name="Oval 48"/>
              <p:cNvSpPr/>
              <p:nvPr/>
            </p:nvSpPr>
            <p:spPr bwMode="auto">
              <a:xfrm>
                <a:off x="2890646" y="3531003"/>
                <a:ext cx="520507" cy="477501"/>
              </a:xfrm>
              <a:prstGeom prst="ellipse">
                <a:avLst/>
              </a:prstGeom>
              <a:solidFill>
                <a:srgbClr val="FFEE7F"/>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800" b="1" dirty="0">
                    <a:latin typeface="+mn-lt"/>
                  </a:rPr>
                  <a:t>Mediation</a:t>
                </a:r>
              </a:p>
            </p:txBody>
          </p:sp>
          <p:sp>
            <p:nvSpPr>
              <p:cNvPr id="50" name="Oval 49"/>
              <p:cNvSpPr/>
              <p:nvPr/>
            </p:nvSpPr>
            <p:spPr bwMode="auto">
              <a:xfrm>
                <a:off x="3358745" y="4227606"/>
                <a:ext cx="519316" cy="477500"/>
              </a:xfrm>
              <a:prstGeom prst="ellipse">
                <a:avLst/>
              </a:prstGeom>
              <a:solidFill>
                <a:srgbClr val="FFEE7F"/>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800" b="1" dirty="0">
                    <a:latin typeface="+mn-lt"/>
                  </a:rPr>
                  <a:t>Customer </a:t>
                </a:r>
              </a:p>
              <a:p>
                <a:pPr algn="ctr">
                  <a:defRPr/>
                </a:pPr>
                <a:r>
                  <a:rPr lang="en-US" sz="800" b="1" dirty="0">
                    <a:latin typeface="+mn-lt"/>
                  </a:rPr>
                  <a:t>care</a:t>
                </a:r>
              </a:p>
            </p:txBody>
          </p:sp>
          <p:sp>
            <p:nvSpPr>
              <p:cNvPr id="51" name="Oval 50"/>
              <p:cNvSpPr/>
              <p:nvPr/>
            </p:nvSpPr>
            <p:spPr bwMode="auto">
              <a:xfrm>
                <a:off x="4289656" y="4497912"/>
                <a:ext cx="520507" cy="477501"/>
              </a:xfrm>
              <a:prstGeom prst="ellipse">
                <a:avLst/>
              </a:prstGeom>
              <a:solidFill>
                <a:srgbClr val="FFEE7F"/>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800" b="1" dirty="0">
                    <a:latin typeface="+mn-lt"/>
                  </a:rPr>
                  <a:t>Provisio</a:t>
                </a:r>
              </a:p>
              <a:p>
                <a:pPr algn="ctr">
                  <a:defRPr/>
                </a:pPr>
                <a:r>
                  <a:rPr lang="en-US" sz="800" b="1" dirty="0">
                    <a:latin typeface="+mn-lt"/>
                  </a:rPr>
                  <a:t>ning</a:t>
                </a:r>
              </a:p>
            </p:txBody>
          </p:sp>
          <p:sp>
            <p:nvSpPr>
              <p:cNvPr id="52" name="Oval 51"/>
              <p:cNvSpPr/>
              <p:nvPr/>
            </p:nvSpPr>
            <p:spPr bwMode="auto">
              <a:xfrm>
                <a:off x="5135853" y="4258567"/>
                <a:ext cx="520507" cy="477500"/>
              </a:xfrm>
              <a:prstGeom prst="ellipse">
                <a:avLst/>
              </a:prstGeom>
              <a:solidFill>
                <a:srgbClr val="FFEE7F"/>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800" b="1" dirty="0">
                    <a:latin typeface="+mn-lt"/>
                  </a:rPr>
                  <a:t>Order </a:t>
                </a:r>
              </a:p>
              <a:p>
                <a:pPr algn="ctr">
                  <a:defRPr/>
                </a:pPr>
                <a:r>
                  <a:rPr lang="en-US" sz="800" b="1" dirty="0">
                    <a:latin typeface="+mn-lt"/>
                  </a:rPr>
                  <a:t>Mgmt</a:t>
                </a:r>
              </a:p>
            </p:txBody>
          </p:sp>
          <p:sp>
            <p:nvSpPr>
              <p:cNvPr id="53" name="Oval 52"/>
              <p:cNvSpPr/>
              <p:nvPr/>
            </p:nvSpPr>
            <p:spPr bwMode="auto">
              <a:xfrm>
                <a:off x="3857703" y="2772370"/>
                <a:ext cx="1507271" cy="1382165"/>
              </a:xfrm>
              <a:prstGeom prst="ellipse">
                <a:avLst/>
              </a:prstGeom>
              <a:gradFill flip="none" rotWithShape="1">
                <a:gsLst>
                  <a:gs pos="0">
                    <a:srgbClr val="03D4A8"/>
                  </a:gs>
                  <a:gs pos="25000">
                    <a:srgbClr val="21D6E0"/>
                  </a:gs>
                  <a:gs pos="75000">
                    <a:srgbClr val="0087E6"/>
                  </a:gs>
                  <a:gs pos="100000">
                    <a:srgbClr val="005CBF"/>
                  </a:gs>
                </a:gsLst>
                <a:path path="circle">
                  <a:fillToRect l="100000" t="100000"/>
                </a:path>
                <a:tileRect r="-100000" b="-100000"/>
              </a:gradFill>
              <a:ln w="12700" cap="flat" cmpd="sng" algn="ctr">
                <a:solidFill>
                  <a:srgbClr val="969696"/>
                </a:solidFill>
                <a:prstDash val="solid"/>
                <a:round/>
                <a:headEnd type="none" w="med" len="med"/>
                <a:tailEnd type="none" w="med" len="med"/>
              </a:ln>
              <a:effectLst>
                <a:innerShdw blurRad="63500" dist="50800" dir="2700000">
                  <a:schemeClr val="accent2">
                    <a:lumMod val="20000"/>
                    <a:lumOff val="80000"/>
                    <a:alpha val="50000"/>
                  </a:schemeClr>
                </a:innerShdw>
              </a:effectLst>
            </p:spPr>
            <p:txBody>
              <a:bodyPr wrap="none" anchor="ctr"/>
              <a:lstStyle/>
              <a:p>
                <a:pPr algn="ctr">
                  <a:defRPr/>
                </a:pPr>
                <a:endParaRPr lang="en-US" sz="800" b="1" dirty="0">
                  <a:latin typeface="+mn-lt"/>
                </a:endParaRPr>
              </a:p>
            </p:txBody>
          </p:sp>
          <p:sp>
            <p:nvSpPr>
              <p:cNvPr id="54" name="Donut 53"/>
              <p:cNvSpPr/>
              <p:nvPr/>
            </p:nvSpPr>
            <p:spPr bwMode="auto">
              <a:xfrm>
                <a:off x="3629013" y="2491781"/>
                <a:ext cx="1905528" cy="1797853"/>
              </a:xfrm>
              <a:prstGeom prst="donut">
                <a:avLst>
                  <a:gd name="adj" fmla="val 15988"/>
                </a:avLst>
              </a:prstGeom>
              <a:gradFill flip="none" rotWithShape="1">
                <a:gsLst>
                  <a:gs pos="0">
                    <a:srgbClr val="03D4A8"/>
                  </a:gs>
                  <a:gs pos="25000">
                    <a:srgbClr val="21D6E0"/>
                  </a:gs>
                  <a:gs pos="75000">
                    <a:srgbClr val="0087E6"/>
                  </a:gs>
                  <a:gs pos="100000">
                    <a:srgbClr val="005CBF"/>
                  </a:gs>
                </a:gsLst>
                <a:path path="circle">
                  <a:fillToRect r="100000" b="100000"/>
                </a:path>
                <a:tileRect l="-100000" t="-100000"/>
              </a:gradFill>
              <a:ln w="12700" cap="flat" cmpd="sng" algn="ctr">
                <a:solidFill>
                  <a:srgbClr val="969696"/>
                </a:solidFill>
                <a:prstDash val="solid"/>
                <a:round/>
                <a:headEnd type="none" w="med" len="med"/>
                <a:tailEnd type="none" w="med" len="med"/>
              </a:ln>
              <a:effectLst>
                <a:innerShdw blurRad="63500" dist="50800" dir="2700000">
                  <a:schemeClr val="bg1">
                    <a:alpha val="50000"/>
                  </a:schemeClr>
                </a:innerShdw>
              </a:effectLst>
            </p:spPr>
            <p:txBody>
              <a:bodyPr wrap="none" anchor="ctr"/>
              <a:lstStyle/>
              <a:p>
                <a:pPr algn="ctr">
                  <a:defRPr/>
                </a:pPr>
                <a:endParaRPr lang="en-US" sz="800" b="1" dirty="0">
                  <a:latin typeface="+mn-lt"/>
                </a:endParaRPr>
              </a:p>
            </p:txBody>
          </p:sp>
          <p:sp>
            <p:nvSpPr>
              <p:cNvPr id="55" name="Oval 54"/>
              <p:cNvSpPr/>
              <p:nvPr/>
            </p:nvSpPr>
            <p:spPr bwMode="auto">
              <a:xfrm>
                <a:off x="4190343" y="3021784"/>
                <a:ext cx="800413" cy="737847"/>
              </a:xfrm>
              <a:prstGeom prst="ellipse">
                <a:avLst/>
              </a:prstGeom>
              <a:gradFill flip="none" rotWithShape="1">
                <a:gsLst>
                  <a:gs pos="91000">
                    <a:srgbClr val="5E9EFF">
                      <a:alpha val="78000"/>
                    </a:srgbClr>
                  </a:gs>
                  <a:gs pos="39999">
                    <a:srgbClr val="85C2FF"/>
                  </a:gs>
                  <a:gs pos="70000">
                    <a:srgbClr val="C4D6EB"/>
                  </a:gs>
                  <a:gs pos="100000">
                    <a:srgbClr val="FFEBFA"/>
                  </a:gs>
                </a:gsLst>
                <a:path path="circle">
                  <a:fillToRect r="100000" b="100000"/>
                </a:path>
                <a:tileRect l="-100000" t="-100000"/>
              </a:gradFill>
              <a:ln w="12700" cap="flat" cmpd="sng" algn="ctr">
                <a:solidFill>
                  <a:srgbClr val="969696"/>
                </a:solidFill>
                <a:prstDash val="solid"/>
                <a:round/>
                <a:headEnd type="none" w="med" len="med"/>
                <a:tailEnd type="none" w="med" len="med"/>
              </a:ln>
              <a:effectLst/>
              <a:scene3d>
                <a:camera prst="orthographicFront"/>
                <a:lightRig rig="threePt" dir="t"/>
              </a:scene3d>
              <a:sp3d>
                <a:bevelT w="152400" h="50800" prst="softRound"/>
              </a:sp3d>
            </p:spPr>
            <p:txBody>
              <a:bodyPr wrap="none" anchor="ctr"/>
              <a:lstStyle/>
              <a:p>
                <a:pPr algn="ctr">
                  <a:defRPr/>
                </a:pPr>
                <a:r>
                  <a:rPr lang="en-US" sz="800" b="1" dirty="0">
                    <a:latin typeface="+mn-lt"/>
                  </a:rPr>
                  <a:t>Telecom </a:t>
                </a:r>
              </a:p>
              <a:p>
                <a:pPr algn="ctr">
                  <a:defRPr/>
                </a:pPr>
                <a:r>
                  <a:rPr lang="en-US" sz="800" b="1" dirty="0">
                    <a:latin typeface="+mn-lt"/>
                  </a:rPr>
                  <a:t>Services</a:t>
                </a:r>
              </a:p>
            </p:txBody>
          </p:sp>
          <p:sp>
            <p:nvSpPr>
              <p:cNvPr id="19555" name="WordArt 34"/>
              <p:cNvSpPr>
                <a:spLocks noChangeArrowheads="1" noChangeShapeType="1" noTextEdit="1"/>
              </p:cNvSpPr>
              <p:nvPr/>
            </p:nvSpPr>
            <p:spPr bwMode="auto">
              <a:xfrm rot="268777">
                <a:off x="4151580" y="2926315"/>
                <a:ext cx="920714" cy="832352"/>
              </a:xfrm>
              <a:prstGeom prst="rect">
                <a:avLst/>
              </a:prstGeom>
            </p:spPr>
            <p:txBody>
              <a:bodyPr spcFirstLastPara="1" wrap="none" fromWordArt="1">
                <a:prstTxWarp prst="textArchUp">
                  <a:avLst>
                    <a:gd name="adj" fmla="val 11322628"/>
                  </a:avLst>
                </a:prstTxWarp>
              </a:bodyPr>
              <a:lstStyle/>
              <a:p>
                <a:pPr algn="ctr"/>
                <a:r>
                  <a:rPr lang="en-US" sz="800" kern="10">
                    <a:ln w="9525">
                      <a:noFill/>
                      <a:round/>
                      <a:headEnd/>
                      <a:tailEnd/>
                    </a:ln>
                    <a:solidFill>
                      <a:schemeClr val="bg1"/>
                    </a:solidFill>
                    <a:latin typeface="+mn-lt"/>
                    <a:ea typeface="+mn-lt"/>
                    <a:cs typeface="+mn-lt"/>
                  </a:rPr>
                  <a:t>Revenue Assurance</a:t>
                </a:r>
              </a:p>
            </p:txBody>
          </p:sp>
          <p:sp>
            <p:nvSpPr>
              <p:cNvPr id="19556" name="WordArt 35"/>
              <p:cNvSpPr>
                <a:spLocks noChangeArrowheads="1" noChangeShapeType="1" noTextEdit="1"/>
              </p:cNvSpPr>
              <p:nvPr/>
            </p:nvSpPr>
            <p:spPr bwMode="auto">
              <a:xfrm rot="-6502320">
                <a:off x="3741154" y="3344437"/>
                <a:ext cx="550790" cy="427596"/>
              </a:xfrm>
              <a:prstGeom prst="rect">
                <a:avLst/>
              </a:prstGeom>
            </p:spPr>
            <p:txBody>
              <a:bodyPr spcFirstLastPara="1" wrap="none" fromWordArt="1">
                <a:prstTxWarp prst="textArchUp">
                  <a:avLst>
                    <a:gd name="adj" fmla="val 12702828"/>
                  </a:avLst>
                </a:prstTxWarp>
              </a:bodyPr>
              <a:lstStyle/>
              <a:p>
                <a:pPr algn="ctr"/>
                <a:r>
                  <a:rPr lang="en-US" sz="800" kern="10">
                    <a:ln w="9525">
                      <a:noFill/>
                      <a:round/>
                      <a:headEnd/>
                      <a:tailEnd/>
                    </a:ln>
                    <a:solidFill>
                      <a:schemeClr val="bg1"/>
                    </a:solidFill>
                    <a:latin typeface="+mn-lt"/>
                    <a:ea typeface="+mn-lt"/>
                    <a:cs typeface="+mn-lt"/>
                  </a:rPr>
                  <a:t>Tools</a:t>
                </a:r>
              </a:p>
            </p:txBody>
          </p:sp>
          <p:sp>
            <p:nvSpPr>
              <p:cNvPr id="19557" name="WordArt 34"/>
              <p:cNvSpPr>
                <a:spLocks noChangeArrowheads="1" noChangeShapeType="1" noTextEdit="1"/>
              </p:cNvSpPr>
              <p:nvPr/>
            </p:nvSpPr>
            <p:spPr bwMode="auto">
              <a:xfrm>
                <a:off x="4033445" y="3082180"/>
                <a:ext cx="1104132" cy="793064"/>
              </a:xfrm>
              <a:prstGeom prst="rect">
                <a:avLst/>
              </a:prstGeom>
            </p:spPr>
            <p:txBody>
              <a:bodyPr spcFirstLastPara="1" wrap="none" fromWordArt="1">
                <a:prstTxWarp prst="textArchUp">
                  <a:avLst>
                    <a:gd name="adj" fmla="val 381923"/>
                  </a:avLst>
                </a:prstTxWarp>
              </a:bodyPr>
              <a:lstStyle/>
              <a:p>
                <a:pPr algn="ctr"/>
                <a:r>
                  <a:rPr lang="en-US" sz="800" kern="10">
                    <a:ln w="9525">
                      <a:noFill/>
                      <a:round/>
                      <a:headEnd/>
                      <a:tailEnd/>
                    </a:ln>
                    <a:solidFill>
                      <a:schemeClr val="bg1"/>
                    </a:solidFill>
                    <a:latin typeface="+mn-lt"/>
                    <a:ea typeface="+mn-lt"/>
                    <a:cs typeface="+mn-lt"/>
                  </a:rPr>
                  <a:t>Network Cost Management</a:t>
                </a:r>
              </a:p>
            </p:txBody>
          </p:sp>
          <p:sp>
            <p:nvSpPr>
              <p:cNvPr id="19558" name="WordArt 36"/>
              <p:cNvSpPr>
                <a:spLocks noChangeArrowheads="1" noChangeShapeType="1" noTextEdit="1"/>
              </p:cNvSpPr>
              <p:nvPr/>
            </p:nvSpPr>
            <p:spPr bwMode="auto">
              <a:xfrm rot="8050718">
                <a:off x="4285429" y="3324502"/>
                <a:ext cx="1174385" cy="681092"/>
              </a:xfrm>
              <a:prstGeom prst="rect">
                <a:avLst/>
              </a:prstGeom>
            </p:spPr>
            <p:txBody>
              <a:bodyPr spcFirstLastPara="1" wrap="none" fromWordArt="1">
                <a:prstTxWarp prst="textArchUp">
                  <a:avLst>
                    <a:gd name="adj" fmla="val 12037892"/>
                  </a:avLst>
                </a:prstTxWarp>
              </a:bodyPr>
              <a:lstStyle/>
              <a:p>
                <a:pPr algn="ctr"/>
                <a:r>
                  <a:rPr lang="en-US" sz="800" kern="10">
                    <a:ln w="9525">
                      <a:noFill/>
                      <a:round/>
                      <a:headEnd/>
                      <a:tailEnd/>
                    </a:ln>
                    <a:solidFill>
                      <a:schemeClr val="bg1"/>
                    </a:solidFill>
                    <a:latin typeface="+mn-lt"/>
                    <a:ea typeface="+mn-lt"/>
                    <a:cs typeface="+mn-lt"/>
                  </a:rPr>
                  <a:t>Methodology</a:t>
                </a:r>
              </a:p>
            </p:txBody>
          </p:sp>
          <p:sp>
            <p:nvSpPr>
              <p:cNvPr id="19559" name="WordArt 36"/>
              <p:cNvSpPr>
                <a:spLocks noChangeArrowheads="1" noChangeShapeType="1" noTextEdit="1"/>
              </p:cNvSpPr>
              <p:nvPr/>
            </p:nvSpPr>
            <p:spPr bwMode="auto">
              <a:xfrm rot="439501">
                <a:off x="4129833" y="2650771"/>
                <a:ext cx="997546" cy="680911"/>
              </a:xfrm>
              <a:prstGeom prst="rect">
                <a:avLst/>
              </a:prstGeom>
            </p:spPr>
            <p:txBody>
              <a:bodyPr spcFirstLastPara="1" wrap="none" fromWordArt="1">
                <a:prstTxWarp prst="textArchUp">
                  <a:avLst>
                    <a:gd name="adj" fmla="val 12197308"/>
                  </a:avLst>
                </a:prstTxWarp>
              </a:bodyPr>
              <a:lstStyle/>
              <a:p>
                <a:pPr algn="ctr"/>
                <a:r>
                  <a:rPr lang="en-US" sz="800" kern="10">
                    <a:ln w="9525">
                      <a:noFill/>
                      <a:round/>
                      <a:headEnd/>
                      <a:tailEnd/>
                    </a:ln>
                    <a:solidFill>
                      <a:schemeClr val="bg1"/>
                    </a:solidFill>
                    <a:latin typeface="+mn-lt"/>
                    <a:ea typeface="+mn-lt"/>
                    <a:cs typeface="+mn-lt"/>
                  </a:rPr>
                  <a:t>IT Services </a:t>
                </a:r>
              </a:p>
            </p:txBody>
          </p:sp>
        </p:grpSp>
      </p:grpSp>
      <p:sp>
        <p:nvSpPr>
          <p:cNvPr id="19459" name="Title 1"/>
          <p:cNvSpPr>
            <a:spLocks noGrp="1"/>
          </p:cNvSpPr>
          <p:nvPr>
            <p:ph type="title"/>
          </p:nvPr>
        </p:nvSpPr>
        <p:spPr>
          <a:xfrm>
            <a:off x="1228725" y="160337"/>
            <a:ext cx="8753475" cy="449263"/>
          </a:xfrm>
        </p:spPr>
        <p:txBody>
          <a:bodyPr>
            <a:noAutofit/>
          </a:bodyPr>
          <a:lstStyle/>
          <a:p>
            <a:pPr eaLnBrk="1" hangingPunct="1"/>
            <a:r>
              <a:rPr lang="en-US" dirty="0" smtClean="0"/>
              <a:t>TCS Value Add - Addressing Operation Issues</a:t>
            </a:r>
          </a:p>
        </p:txBody>
      </p:sp>
      <p:sp>
        <p:nvSpPr>
          <p:cNvPr id="19460" name="Slide Number Placeholder 3"/>
          <p:cNvSpPr>
            <a:spLocks noGrp="1"/>
          </p:cNvSpPr>
          <p:nvPr>
            <p:ph type="sldNum" sz="quarter" idx="10"/>
          </p:nvPr>
        </p:nvSpPr>
        <p:spPr>
          <a:noFill/>
        </p:spPr>
        <p:txBody>
          <a:bodyPr/>
          <a:lstStyle/>
          <a:p>
            <a:r>
              <a:rPr lang="en-US" smtClean="0">
                <a:latin typeface="Arial" pitchFamily="34" charset="0"/>
              </a:rPr>
              <a:t>- </a:t>
            </a:r>
            <a:fld id="{33C64082-B793-427F-A208-A0ECE6F4092F}" type="slidenum">
              <a:rPr lang="en-US" smtClean="0">
                <a:latin typeface="Arial" pitchFamily="34" charset="0"/>
              </a:rPr>
              <a:pPr/>
              <a:t>8</a:t>
            </a:fld>
            <a:r>
              <a:rPr lang="en-US" smtClean="0">
                <a:latin typeface="Arial" pitchFamily="34" charset="0"/>
              </a:rPr>
              <a:t> -</a:t>
            </a:r>
          </a:p>
        </p:txBody>
      </p:sp>
      <p:sp>
        <p:nvSpPr>
          <p:cNvPr id="7" name="Text Box 11"/>
          <p:cNvSpPr txBox="1">
            <a:spLocks noChangeArrowheads="1"/>
          </p:cNvSpPr>
          <p:nvPr/>
        </p:nvSpPr>
        <p:spPr bwMode="auto">
          <a:xfrm>
            <a:off x="2859853" y="774887"/>
            <a:ext cx="3440820" cy="504825"/>
          </a:xfrm>
          <a:prstGeom prst="rect">
            <a:avLst/>
          </a:prstGeom>
          <a:solidFill>
            <a:srgbClr val="6CCFF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marL="115888" indent="-115888" algn="ctr" eaLnBrk="0" hangingPunct="0">
              <a:buClr>
                <a:srgbClr val="4E84C4"/>
              </a:buClr>
              <a:defRPr/>
            </a:pPr>
            <a:r>
              <a:rPr lang="en-US" sz="1100" b="1" dirty="0">
                <a:latin typeface="Arial" charset="0"/>
              </a:rPr>
              <a:t>Lower Total Cost of IT Operation across all domains of the TELCO world</a:t>
            </a:r>
          </a:p>
        </p:txBody>
      </p:sp>
      <p:sp>
        <p:nvSpPr>
          <p:cNvPr id="8" name="Text Box 11"/>
          <p:cNvSpPr txBox="1">
            <a:spLocks noChangeArrowheads="1"/>
          </p:cNvSpPr>
          <p:nvPr/>
        </p:nvSpPr>
        <p:spPr bwMode="auto">
          <a:xfrm>
            <a:off x="2859853" y="5575487"/>
            <a:ext cx="3440820" cy="504825"/>
          </a:xfrm>
          <a:prstGeom prst="rect">
            <a:avLst/>
          </a:prstGeom>
          <a:solidFill>
            <a:srgbClr val="6CCFF6"/>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marL="115888" indent="-115888" algn="ctr" eaLnBrk="0" hangingPunct="0">
              <a:buClr>
                <a:srgbClr val="4E84C4"/>
              </a:buClr>
              <a:defRPr/>
            </a:pPr>
            <a:r>
              <a:rPr lang="en-US" sz="1100" b="1" dirty="0">
                <a:latin typeface="Arial" charset="0"/>
              </a:rPr>
              <a:t>Focus on Revenue Increase, Revenue Assurance and Reduction In Customer Churn</a:t>
            </a:r>
          </a:p>
        </p:txBody>
      </p:sp>
      <p:sp>
        <p:nvSpPr>
          <p:cNvPr id="18" name="Text Box 11"/>
          <p:cNvSpPr txBox="1">
            <a:spLocks noChangeArrowheads="1"/>
          </p:cNvSpPr>
          <p:nvPr/>
        </p:nvSpPr>
        <p:spPr bwMode="auto">
          <a:xfrm>
            <a:off x="322730" y="774887"/>
            <a:ext cx="2415502" cy="733425"/>
          </a:xfrm>
          <a:prstGeom prst="rect">
            <a:avLst/>
          </a:prstGeom>
          <a:solidFill>
            <a:srgbClr val="FFE697"/>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marL="115888" indent="-115888" eaLnBrk="0" hangingPunct="0">
              <a:buClr>
                <a:srgbClr val="4E84C4"/>
              </a:buClr>
              <a:buFontTx/>
              <a:buChar char="•"/>
              <a:defRPr/>
            </a:pPr>
            <a:r>
              <a:rPr lang="en-US" sz="1000" dirty="0">
                <a:solidFill>
                  <a:srgbClr val="A50021"/>
                </a:solidFill>
                <a:latin typeface="Arial" charset="0"/>
              </a:rPr>
              <a:t>Inaccurate billing and pass through surcharges</a:t>
            </a:r>
          </a:p>
          <a:p>
            <a:pPr marL="115888" indent="-115888" eaLnBrk="0" hangingPunct="0">
              <a:buClr>
                <a:srgbClr val="4E84C4"/>
              </a:buClr>
              <a:buFontTx/>
              <a:buChar char="•"/>
              <a:defRPr/>
            </a:pPr>
            <a:r>
              <a:rPr lang="en-US" sz="1000" dirty="0">
                <a:solidFill>
                  <a:srgbClr val="000000"/>
                </a:solidFill>
                <a:latin typeface="Arial" charset="0"/>
              </a:rPr>
              <a:t>Poor bill cycle controls </a:t>
            </a:r>
          </a:p>
        </p:txBody>
      </p:sp>
      <p:sp>
        <p:nvSpPr>
          <p:cNvPr id="19" name="Text Box 11"/>
          <p:cNvSpPr txBox="1">
            <a:spLocks noChangeArrowheads="1"/>
          </p:cNvSpPr>
          <p:nvPr/>
        </p:nvSpPr>
        <p:spPr bwMode="auto">
          <a:xfrm>
            <a:off x="322730" y="1589275"/>
            <a:ext cx="2415502" cy="1004887"/>
          </a:xfrm>
          <a:prstGeom prst="rect">
            <a:avLst/>
          </a:prstGeom>
          <a:solidFill>
            <a:srgbClr val="FFE697"/>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marL="115888" indent="-115888" eaLnBrk="0" hangingPunct="0">
              <a:buClr>
                <a:srgbClr val="4E84C4"/>
              </a:buClr>
              <a:buFontTx/>
              <a:buChar char="•"/>
              <a:defRPr/>
            </a:pPr>
            <a:r>
              <a:rPr lang="en-US" sz="1000" dirty="0">
                <a:solidFill>
                  <a:srgbClr val="A50021"/>
                </a:solidFill>
                <a:latin typeface="Arial" charset="0"/>
              </a:rPr>
              <a:t>Inaccurate rating and discounting</a:t>
            </a:r>
          </a:p>
          <a:p>
            <a:pPr marL="115888" indent="-115888" eaLnBrk="0" hangingPunct="0">
              <a:buClr>
                <a:srgbClr val="4E84C4"/>
              </a:buClr>
              <a:buFontTx/>
              <a:buChar char="•"/>
              <a:defRPr/>
            </a:pPr>
            <a:r>
              <a:rPr lang="en-US" sz="1000" dirty="0">
                <a:solidFill>
                  <a:srgbClr val="000000"/>
                </a:solidFill>
                <a:latin typeface="Arial" charset="0"/>
              </a:rPr>
              <a:t>Excessive rate table management costs</a:t>
            </a:r>
          </a:p>
          <a:p>
            <a:pPr marL="115888" indent="-115888" eaLnBrk="0" hangingPunct="0">
              <a:buClr>
                <a:srgbClr val="4E84C4"/>
              </a:buClr>
              <a:buFontTx/>
              <a:buChar char="•"/>
              <a:defRPr/>
            </a:pPr>
            <a:r>
              <a:rPr lang="en-US" sz="1000" dirty="0">
                <a:solidFill>
                  <a:srgbClr val="A50021"/>
                </a:solidFill>
                <a:latin typeface="Arial" charset="0"/>
              </a:rPr>
              <a:t>Excessive levels of transactions in suspense</a:t>
            </a:r>
          </a:p>
        </p:txBody>
      </p:sp>
      <p:sp>
        <p:nvSpPr>
          <p:cNvPr id="20" name="Text Box 11"/>
          <p:cNvSpPr txBox="1">
            <a:spLocks noChangeArrowheads="1"/>
          </p:cNvSpPr>
          <p:nvPr/>
        </p:nvSpPr>
        <p:spPr bwMode="auto">
          <a:xfrm>
            <a:off x="322730" y="2675125"/>
            <a:ext cx="2415502" cy="1247775"/>
          </a:xfrm>
          <a:prstGeom prst="rect">
            <a:avLst/>
          </a:prstGeom>
          <a:solidFill>
            <a:srgbClr val="FFE697"/>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marL="115888" indent="-115888" eaLnBrk="0" hangingPunct="0">
              <a:buClr>
                <a:srgbClr val="4E84C4"/>
              </a:buClr>
              <a:buFontTx/>
              <a:buChar char="•"/>
              <a:defRPr/>
            </a:pPr>
            <a:r>
              <a:rPr lang="en-US" sz="1000" dirty="0">
                <a:solidFill>
                  <a:srgbClr val="000000"/>
                </a:solidFill>
                <a:latin typeface="Arial" charset="0"/>
              </a:rPr>
              <a:t>Inability to reconcile discrepancies between network facilities and network inventories on a timely basis</a:t>
            </a:r>
          </a:p>
          <a:p>
            <a:pPr marL="115888" indent="-115888" eaLnBrk="0" hangingPunct="0">
              <a:buClr>
                <a:srgbClr val="4E84C4"/>
              </a:buClr>
              <a:buFontTx/>
              <a:buChar char="•"/>
              <a:defRPr/>
            </a:pPr>
            <a:r>
              <a:rPr lang="en-US" sz="1000" dirty="0">
                <a:solidFill>
                  <a:srgbClr val="A50021"/>
                </a:solidFill>
                <a:latin typeface="Arial" charset="0"/>
              </a:rPr>
              <a:t>Inability to capture CDRs completely and accurately</a:t>
            </a:r>
          </a:p>
          <a:p>
            <a:pPr marL="115888" indent="-115888" eaLnBrk="0" hangingPunct="0">
              <a:buClr>
                <a:srgbClr val="4E84C4"/>
              </a:buClr>
              <a:buFontTx/>
              <a:buChar char="•"/>
              <a:defRPr/>
            </a:pPr>
            <a:r>
              <a:rPr lang="en-US" sz="1000" dirty="0">
                <a:solidFill>
                  <a:srgbClr val="000000"/>
                </a:solidFill>
                <a:latin typeface="Arial" charset="0"/>
              </a:rPr>
              <a:t>Digitization of network maps</a:t>
            </a:r>
          </a:p>
        </p:txBody>
      </p:sp>
      <p:sp>
        <p:nvSpPr>
          <p:cNvPr id="21" name="Text Box 11"/>
          <p:cNvSpPr txBox="1">
            <a:spLocks noChangeArrowheads="1"/>
          </p:cNvSpPr>
          <p:nvPr/>
        </p:nvSpPr>
        <p:spPr bwMode="auto">
          <a:xfrm>
            <a:off x="322730" y="4018150"/>
            <a:ext cx="2415502" cy="1104900"/>
          </a:xfrm>
          <a:prstGeom prst="rect">
            <a:avLst/>
          </a:prstGeom>
          <a:solidFill>
            <a:srgbClr val="FFE697"/>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marL="115888" indent="-115888" eaLnBrk="0" hangingPunct="0">
              <a:buClr>
                <a:srgbClr val="4E84C4"/>
              </a:buClr>
              <a:buFontTx/>
              <a:buChar char="•"/>
              <a:defRPr/>
            </a:pPr>
            <a:r>
              <a:rPr lang="en-US" sz="1000" dirty="0">
                <a:solidFill>
                  <a:srgbClr val="A50021"/>
                </a:solidFill>
                <a:latin typeface="Arial" charset="0"/>
              </a:rPr>
              <a:t>Excessive levels of transactions in suspense</a:t>
            </a:r>
          </a:p>
          <a:p>
            <a:pPr marL="115888" indent="-115888" eaLnBrk="0" hangingPunct="0">
              <a:buClr>
                <a:srgbClr val="4E84C4"/>
              </a:buClr>
              <a:buFontTx/>
              <a:buChar char="•"/>
              <a:defRPr/>
            </a:pPr>
            <a:r>
              <a:rPr lang="en-US" sz="1000" dirty="0">
                <a:solidFill>
                  <a:srgbClr val="A50021"/>
                </a:solidFill>
                <a:latin typeface="Arial" charset="0"/>
              </a:rPr>
              <a:t>High levels of rejects and errors</a:t>
            </a:r>
          </a:p>
          <a:p>
            <a:pPr marL="115888" indent="-115888" eaLnBrk="0" hangingPunct="0">
              <a:buClr>
                <a:srgbClr val="4E84C4"/>
              </a:buClr>
              <a:buFontTx/>
              <a:buChar char="•"/>
              <a:defRPr/>
            </a:pPr>
            <a:r>
              <a:rPr lang="en-US" sz="1000" dirty="0">
                <a:solidFill>
                  <a:srgbClr val="000000"/>
                </a:solidFill>
                <a:latin typeface="Arial" charset="0"/>
              </a:rPr>
              <a:t>Inaccurate error detection, filtering, reformatting and distribution of records to the downstream </a:t>
            </a:r>
          </a:p>
        </p:txBody>
      </p:sp>
      <p:sp>
        <p:nvSpPr>
          <p:cNvPr id="22" name="Text Box 11"/>
          <p:cNvSpPr txBox="1">
            <a:spLocks noChangeArrowheads="1"/>
          </p:cNvSpPr>
          <p:nvPr/>
        </p:nvSpPr>
        <p:spPr bwMode="auto">
          <a:xfrm>
            <a:off x="322730" y="5204012"/>
            <a:ext cx="2415502" cy="904875"/>
          </a:xfrm>
          <a:prstGeom prst="rect">
            <a:avLst/>
          </a:prstGeom>
          <a:solidFill>
            <a:srgbClr val="FFE697"/>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marL="115888" indent="-115888" eaLnBrk="0" hangingPunct="0">
              <a:buClr>
                <a:srgbClr val="4E84C4"/>
              </a:buClr>
              <a:buFontTx/>
              <a:buChar char="•"/>
              <a:defRPr/>
            </a:pPr>
            <a:r>
              <a:rPr lang="en-US" sz="1000" dirty="0">
                <a:solidFill>
                  <a:srgbClr val="A50021"/>
                </a:solidFill>
                <a:latin typeface="Arial" charset="0"/>
              </a:rPr>
              <a:t>Incorrect use of credits, adjustment and discounts</a:t>
            </a:r>
          </a:p>
          <a:p>
            <a:pPr marL="115888" indent="-115888" eaLnBrk="0" hangingPunct="0">
              <a:buClr>
                <a:srgbClr val="4E84C4"/>
              </a:buClr>
              <a:buFontTx/>
              <a:buChar char="•"/>
              <a:defRPr/>
            </a:pPr>
            <a:r>
              <a:rPr lang="en-US" sz="1000" dirty="0">
                <a:solidFill>
                  <a:srgbClr val="000000"/>
                </a:solidFill>
                <a:latin typeface="Arial" charset="0"/>
              </a:rPr>
              <a:t>Inadequate IT Services  performance</a:t>
            </a:r>
          </a:p>
          <a:p>
            <a:pPr marL="115888" indent="-115888" eaLnBrk="0" hangingPunct="0">
              <a:buClr>
                <a:srgbClr val="4E84C4"/>
              </a:buClr>
              <a:buFontTx/>
              <a:buChar char="•"/>
              <a:defRPr/>
            </a:pPr>
            <a:r>
              <a:rPr lang="en-US" sz="1000" dirty="0">
                <a:solidFill>
                  <a:srgbClr val="000000"/>
                </a:solidFill>
                <a:latin typeface="Arial" charset="0"/>
              </a:rPr>
              <a:t>High customer churn</a:t>
            </a:r>
          </a:p>
        </p:txBody>
      </p:sp>
      <p:sp>
        <p:nvSpPr>
          <p:cNvPr id="23" name="Text Box 11"/>
          <p:cNvSpPr txBox="1">
            <a:spLocks noChangeArrowheads="1"/>
          </p:cNvSpPr>
          <p:nvPr/>
        </p:nvSpPr>
        <p:spPr bwMode="auto">
          <a:xfrm>
            <a:off x="6419216" y="774887"/>
            <a:ext cx="2415502" cy="1147763"/>
          </a:xfrm>
          <a:prstGeom prst="rect">
            <a:avLst/>
          </a:prstGeom>
          <a:solidFill>
            <a:srgbClr val="FFE697"/>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marL="115888" indent="-115888" eaLnBrk="0" hangingPunct="0">
              <a:buClr>
                <a:srgbClr val="4E84C4"/>
              </a:buClr>
              <a:buFontTx/>
              <a:buChar char="•"/>
              <a:defRPr/>
            </a:pPr>
            <a:r>
              <a:rPr lang="en-US" sz="1000" dirty="0">
                <a:solidFill>
                  <a:srgbClr val="000000"/>
                </a:solidFill>
                <a:latin typeface="Arial" charset="0"/>
              </a:rPr>
              <a:t>Outstanding customer debt and disputes</a:t>
            </a:r>
          </a:p>
          <a:p>
            <a:pPr marL="115888" indent="-115888" eaLnBrk="0" hangingPunct="0">
              <a:buClr>
                <a:srgbClr val="4E84C4"/>
              </a:buClr>
              <a:buFontTx/>
              <a:buChar char="•"/>
              <a:defRPr/>
            </a:pPr>
            <a:r>
              <a:rPr lang="en-US" sz="1000" dirty="0">
                <a:solidFill>
                  <a:srgbClr val="000000"/>
                </a:solidFill>
                <a:latin typeface="Arial" charset="0"/>
              </a:rPr>
              <a:t>Irreconcilable differences between billing and financial systems</a:t>
            </a:r>
          </a:p>
          <a:p>
            <a:pPr marL="115888" indent="-115888" eaLnBrk="0" hangingPunct="0">
              <a:buClr>
                <a:srgbClr val="4E84C4"/>
              </a:buClr>
              <a:buFontTx/>
              <a:buChar char="•"/>
              <a:defRPr/>
            </a:pPr>
            <a:r>
              <a:rPr lang="en-US" sz="1000" dirty="0">
                <a:solidFill>
                  <a:srgbClr val="000000"/>
                </a:solidFill>
                <a:latin typeface="Arial" charset="0"/>
              </a:rPr>
              <a:t>Poor credit and collections processes</a:t>
            </a:r>
          </a:p>
        </p:txBody>
      </p:sp>
      <p:sp>
        <p:nvSpPr>
          <p:cNvPr id="24" name="Text Box 11"/>
          <p:cNvSpPr txBox="1">
            <a:spLocks noChangeArrowheads="1"/>
          </p:cNvSpPr>
          <p:nvPr/>
        </p:nvSpPr>
        <p:spPr bwMode="auto">
          <a:xfrm>
            <a:off x="6419216" y="2832287"/>
            <a:ext cx="2415502" cy="1362075"/>
          </a:xfrm>
          <a:prstGeom prst="rect">
            <a:avLst/>
          </a:prstGeom>
          <a:solidFill>
            <a:srgbClr val="FFE697"/>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marL="115888" indent="-115888" eaLnBrk="0" hangingPunct="0">
              <a:buClr>
                <a:srgbClr val="4E84C4"/>
              </a:buClr>
              <a:buFontTx/>
              <a:buChar char="•"/>
              <a:defRPr/>
            </a:pPr>
            <a:r>
              <a:rPr lang="en-US" sz="1000" dirty="0">
                <a:solidFill>
                  <a:srgbClr val="A50021"/>
                </a:solidFill>
                <a:latin typeface="Arial" charset="0"/>
              </a:rPr>
              <a:t>Interconnection agreement management</a:t>
            </a:r>
          </a:p>
          <a:p>
            <a:pPr marL="115888" indent="-115888" eaLnBrk="0" hangingPunct="0">
              <a:buClr>
                <a:srgbClr val="4E84C4"/>
              </a:buClr>
              <a:buFontTx/>
              <a:buChar char="•"/>
              <a:defRPr/>
            </a:pPr>
            <a:r>
              <a:rPr lang="en-US" sz="1000" dirty="0">
                <a:solidFill>
                  <a:srgbClr val="A50021"/>
                </a:solidFill>
                <a:latin typeface="Arial" charset="0"/>
              </a:rPr>
              <a:t>Supplier performance monitoring</a:t>
            </a:r>
          </a:p>
          <a:p>
            <a:pPr marL="115888" indent="-115888" eaLnBrk="0" hangingPunct="0">
              <a:buClr>
                <a:srgbClr val="4E84C4"/>
              </a:buClr>
              <a:buFontTx/>
              <a:buChar char="•"/>
              <a:defRPr/>
            </a:pPr>
            <a:r>
              <a:rPr lang="en-US" sz="1000" dirty="0">
                <a:solidFill>
                  <a:srgbClr val="000000"/>
                </a:solidFill>
                <a:latin typeface="Arial" charset="0"/>
              </a:rPr>
              <a:t>Using expired contract rates for enterprise and wholesale customers</a:t>
            </a:r>
          </a:p>
          <a:p>
            <a:pPr marL="115888" indent="-115888" eaLnBrk="0" hangingPunct="0">
              <a:buClr>
                <a:srgbClr val="4E84C4"/>
              </a:buClr>
              <a:buFontTx/>
              <a:buChar char="•"/>
              <a:defRPr/>
            </a:pPr>
            <a:r>
              <a:rPr lang="en-US" sz="1000" dirty="0">
                <a:solidFill>
                  <a:srgbClr val="000000"/>
                </a:solidFill>
                <a:latin typeface="Arial" charset="0"/>
              </a:rPr>
              <a:t>Inaccurate management of volume discounts</a:t>
            </a:r>
          </a:p>
        </p:txBody>
      </p:sp>
      <p:sp>
        <p:nvSpPr>
          <p:cNvPr id="25" name="Text Box 11"/>
          <p:cNvSpPr txBox="1">
            <a:spLocks noChangeArrowheads="1"/>
          </p:cNvSpPr>
          <p:nvPr/>
        </p:nvSpPr>
        <p:spPr bwMode="auto">
          <a:xfrm>
            <a:off x="6419216" y="4275325"/>
            <a:ext cx="2415502" cy="847725"/>
          </a:xfrm>
          <a:prstGeom prst="rect">
            <a:avLst/>
          </a:prstGeom>
          <a:solidFill>
            <a:srgbClr val="FFE697"/>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marL="115888" indent="-115888" eaLnBrk="0" hangingPunct="0">
              <a:buClr>
                <a:srgbClr val="4E84C4"/>
              </a:buClr>
              <a:buFontTx/>
              <a:buChar char="•"/>
              <a:defRPr/>
            </a:pPr>
            <a:r>
              <a:rPr lang="en-US" sz="1000" dirty="0">
                <a:solidFill>
                  <a:srgbClr val="000000"/>
                </a:solidFill>
                <a:latin typeface="Arial" charset="0"/>
              </a:rPr>
              <a:t>Excessive backlog of orders</a:t>
            </a:r>
          </a:p>
          <a:p>
            <a:pPr marL="115888" indent="-115888" eaLnBrk="0" hangingPunct="0">
              <a:buClr>
                <a:srgbClr val="4E84C4"/>
              </a:buClr>
              <a:buFontTx/>
              <a:buChar char="•"/>
              <a:defRPr/>
            </a:pPr>
            <a:r>
              <a:rPr lang="en-US" sz="1000" dirty="0">
                <a:solidFill>
                  <a:srgbClr val="000000"/>
                </a:solidFill>
                <a:latin typeface="Arial" charset="0"/>
              </a:rPr>
              <a:t>Discrepancies between what is ordered, provisioned, and billed</a:t>
            </a:r>
          </a:p>
        </p:txBody>
      </p:sp>
      <p:sp>
        <p:nvSpPr>
          <p:cNvPr id="27" name="Text Box 11"/>
          <p:cNvSpPr txBox="1">
            <a:spLocks noChangeArrowheads="1"/>
          </p:cNvSpPr>
          <p:nvPr/>
        </p:nvSpPr>
        <p:spPr bwMode="auto">
          <a:xfrm>
            <a:off x="6419216" y="2003612"/>
            <a:ext cx="2415502" cy="762000"/>
          </a:xfrm>
          <a:prstGeom prst="rect">
            <a:avLst/>
          </a:prstGeom>
          <a:solidFill>
            <a:srgbClr val="FFE697"/>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marL="115888" indent="-115888" eaLnBrk="0" hangingPunct="0">
              <a:buClr>
                <a:srgbClr val="4E84C4"/>
              </a:buClr>
              <a:buFontTx/>
              <a:buChar char="•"/>
              <a:defRPr/>
            </a:pPr>
            <a:r>
              <a:rPr lang="en-US" sz="1000" dirty="0">
                <a:solidFill>
                  <a:srgbClr val="A50021"/>
                </a:solidFill>
                <a:latin typeface="Arial" charset="0"/>
              </a:rPr>
              <a:t>Unprofitable products</a:t>
            </a:r>
          </a:p>
          <a:p>
            <a:pPr marL="115888" indent="-115888" eaLnBrk="0" hangingPunct="0">
              <a:buClr>
                <a:srgbClr val="4E84C4"/>
              </a:buClr>
              <a:buFontTx/>
              <a:buChar char="•"/>
              <a:defRPr/>
            </a:pPr>
            <a:r>
              <a:rPr lang="en-US" sz="1000" dirty="0">
                <a:solidFill>
                  <a:srgbClr val="000000"/>
                </a:solidFill>
                <a:latin typeface="Arial" charset="0"/>
              </a:rPr>
              <a:t>Customer profitability</a:t>
            </a:r>
          </a:p>
          <a:p>
            <a:pPr marL="115888" indent="-115888" eaLnBrk="0" hangingPunct="0">
              <a:buClr>
                <a:srgbClr val="4E84C4"/>
              </a:buClr>
              <a:buFontTx/>
              <a:buChar char="•"/>
              <a:defRPr/>
            </a:pPr>
            <a:r>
              <a:rPr lang="en-US" sz="1000" dirty="0">
                <a:solidFill>
                  <a:srgbClr val="000000"/>
                </a:solidFill>
                <a:latin typeface="Arial" charset="0"/>
              </a:rPr>
              <a:t>Incorrect prices, plans and promotions sold to customers</a:t>
            </a:r>
          </a:p>
        </p:txBody>
      </p:sp>
      <p:sp>
        <p:nvSpPr>
          <p:cNvPr id="29" name="Text Box 11"/>
          <p:cNvSpPr txBox="1">
            <a:spLocks noChangeArrowheads="1"/>
          </p:cNvSpPr>
          <p:nvPr/>
        </p:nvSpPr>
        <p:spPr bwMode="auto">
          <a:xfrm>
            <a:off x="6419216" y="5204012"/>
            <a:ext cx="2415502" cy="904875"/>
          </a:xfrm>
          <a:prstGeom prst="rect">
            <a:avLst/>
          </a:prstGeom>
          <a:solidFill>
            <a:srgbClr val="FFE697"/>
          </a:solidFill>
          <a:ln w="12700" algn="ctr">
            <a:noFill/>
            <a:miter lim="800000"/>
            <a:headEnd/>
            <a:tailEnd/>
          </a:ln>
          <a:effectLst/>
          <a:scene3d>
            <a:camera prst="orthographicFront">
              <a:rot lat="0" lon="0" rev="0"/>
            </a:camera>
            <a:lightRig rig="balanced" dir="t">
              <a:rot lat="0" lon="0" rev="8700000"/>
            </a:lightRig>
          </a:scene3d>
          <a:sp3d>
            <a:bevelT w="190500" h="38100"/>
          </a:sp3d>
        </p:spPr>
        <p:txBody>
          <a:bodyPr anchor="ctr"/>
          <a:lstStyle/>
          <a:p>
            <a:pPr marL="115888" indent="-115888" eaLnBrk="0" hangingPunct="0">
              <a:buClr>
                <a:srgbClr val="4E84C4"/>
              </a:buClr>
              <a:buFontTx/>
              <a:buChar char="•"/>
              <a:defRPr/>
            </a:pPr>
            <a:r>
              <a:rPr lang="en-US" sz="1000" dirty="0">
                <a:solidFill>
                  <a:srgbClr val="000000"/>
                </a:solidFill>
                <a:latin typeface="Arial" charset="0"/>
              </a:rPr>
              <a:t>Excessive backlog of orders</a:t>
            </a:r>
          </a:p>
          <a:p>
            <a:pPr marL="115888" indent="-115888" eaLnBrk="0" hangingPunct="0">
              <a:buClr>
                <a:srgbClr val="4E84C4"/>
              </a:buClr>
              <a:buFontTx/>
              <a:buChar char="•"/>
              <a:defRPr/>
            </a:pPr>
            <a:r>
              <a:rPr lang="en-US" sz="1000" dirty="0">
                <a:solidFill>
                  <a:srgbClr val="000000"/>
                </a:solidFill>
                <a:latin typeface="Arial" charset="0"/>
              </a:rPr>
              <a:t>Discrepancies between what is ordered, provisioned, and billed</a:t>
            </a:r>
          </a:p>
        </p:txBody>
      </p:sp>
      <p:sp>
        <p:nvSpPr>
          <p:cNvPr id="56"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8</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000" dirty="0" smtClean="0"/>
              <a:t>Thank you </a:t>
            </a:r>
            <a:endParaRPr lang="en-US" dirty="0"/>
          </a:p>
        </p:txBody>
      </p:sp>
      <p:sp>
        <p:nvSpPr>
          <p:cNvPr id="6" name="Rectangle 15"/>
          <p:cNvSpPr>
            <a:spLocks noGrp="1" noChangeArrowheads="1"/>
          </p:cNvSpPr>
          <p:nvPr>
            <p:ph type="subTitle" idx="1"/>
          </p:nvPr>
        </p:nvSpPr>
        <p:spPr bwMode="auto">
          <a:prstGeom prst="rect">
            <a:avLst/>
          </a:prstGeom>
          <a:noFill/>
          <a:ln w="9525">
            <a:noFill/>
            <a:miter lim="800000"/>
            <a:headEnd/>
            <a:tailEnd/>
          </a:ln>
          <a:effectLst/>
        </p:spPr>
        <p:txBody>
          <a:bodyPr anchor="ctr"/>
          <a:lstStyle/>
          <a:p>
            <a:r>
              <a:rPr lang="en-US" sz="2000" b="1" dirty="0" smtClean="0">
                <a:solidFill>
                  <a:schemeClr val="bg1"/>
                </a:solidFill>
                <a:latin typeface="Myriad Pro"/>
              </a:rPr>
              <a:t>Visit  </a:t>
            </a:r>
            <a:r>
              <a:rPr lang="en-US" sz="2000" b="1" u="sng" dirty="0" smtClean="0">
                <a:solidFill>
                  <a:schemeClr val="bg1"/>
                </a:solidFill>
                <a:latin typeface="Myriad Pro"/>
              </a:rPr>
              <a:t>www.tcs.com\telecom  </a:t>
            </a:r>
            <a:r>
              <a:rPr lang="en-US" sz="2000" b="1" dirty="0" smtClean="0">
                <a:solidFill>
                  <a:schemeClr val="bg1"/>
                </a:solidFill>
                <a:latin typeface="Myriad Pro"/>
              </a:rPr>
              <a:t>or Email  </a:t>
            </a:r>
            <a:r>
              <a:rPr lang="en-US" sz="2000" b="1" u="sng" dirty="0" smtClean="0">
                <a:solidFill>
                  <a:schemeClr val="bg1"/>
                </a:solidFill>
                <a:latin typeface="Myriad Pro"/>
              </a:rPr>
              <a:t>global.telecom@tcs.com</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725" y="152400"/>
            <a:ext cx="8753475" cy="448521"/>
          </a:xfrm>
        </p:spPr>
        <p:txBody>
          <a:bodyPr>
            <a:noAutofit/>
          </a:bodyPr>
          <a:lstStyle/>
          <a:p>
            <a:r>
              <a:rPr lang="en-US" dirty="0" smtClean="0"/>
              <a:t>Our End-to-End Capability for ‘Backing Growth’</a:t>
            </a:r>
            <a:endParaRPr lang="en-US" dirty="0"/>
          </a:p>
        </p:txBody>
      </p:sp>
      <p:graphicFrame>
        <p:nvGraphicFramePr>
          <p:cNvPr id="7" name="Content Placeholder 4"/>
          <p:cNvGraphicFramePr>
            <a:graphicFrameLocks noGrp="1"/>
          </p:cNvGraphicFramePr>
          <p:nvPr>
            <p:ph idx="4294967295"/>
          </p:nvPr>
        </p:nvGraphicFramePr>
        <p:xfrm>
          <a:off x="810215" y="920285"/>
          <a:ext cx="7678693" cy="48709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a:off x="2797791" y="2325630"/>
            <a:ext cx="1536532" cy="2693045"/>
          </a:xfrm>
          <a:prstGeom prst="rect">
            <a:avLst/>
          </a:prstGeom>
        </p:spPr>
        <p:txBody>
          <a:bodyPr wrap="square">
            <a:spAutoFit/>
          </a:bodyPr>
          <a:lstStyle/>
          <a:p>
            <a:pPr marL="120650" indent="-120650">
              <a:buClr>
                <a:schemeClr val="bg1"/>
              </a:buClr>
              <a:buSzPts val="1100"/>
              <a:buFont typeface="Arial" pitchFamily="34" charset="0"/>
              <a:buChar char="•"/>
              <a:defRPr/>
            </a:pPr>
            <a:r>
              <a:rPr lang="en-US" sz="1300" dirty="0" smtClean="0">
                <a:solidFill>
                  <a:schemeClr val="bg1"/>
                </a:solidFill>
              </a:rPr>
              <a:t>Pre Paid Post Paid Convergence</a:t>
            </a:r>
          </a:p>
          <a:p>
            <a:pPr marL="120650" indent="-120650">
              <a:buClr>
                <a:schemeClr val="bg1"/>
              </a:buClr>
              <a:buSzPts val="1100"/>
              <a:buFont typeface="Arial" pitchFamily="34" charset="0"/>
              <a:buChar char="•"/>
              <a:defRPr/>
            </a:pPr>
            <a:r>
              <a:rPr lang="en-US" sz="1300" dirty="0" smtClean="0">
                <a:solidFill>
                  <a:schemeClr val="bg1"/>
                </a:solidFill>
              </a:rPr>
              <a:t>Triple Play Readiness</a:t>
            </a:r>
          </a:p>
          <a:p>
            <a:pPr marL="120650" indent="-120650">
              <a:buClr>
                <a:schemeClr val="bg1"/>
              </a:buClr>
              <a:buSzPts val="1100"/>
              <a:buFont typeface="Arial" pitchFamily="34" charset="0"/>
              <a:buChar char="•"/>
              <a:defRPr/>
            </a:pPr>
            <a:r>
              <a:rPr lang="en-US" sz="1300" dirty="0" smtClean="0">
                <a:solidFill>
                  <a:schemeClr val="bg1"/>
                </a:solidFill>
              </a:rPr>
              <a:t>Service Creation Layer</a:t>
            </a:r>
          </a:p>
          <a:p>
            <a:pPr marL="120650" indent="-120650">
              <a:buClr>
                <a:schemeClr val="bg1"/>
              </a:buClr>
              <a:buSzPts val="1100"/>
              <a:buFont typeface="Arial" pitchFamily="34" charset="0"/>
              <a:buChar char="•"/>
              <a:defRPr/>
            </a:pPr>
            <a:r>
              <a:rPr lang="en-US" sz="1300" dirty="0" smtClean="0">
                <a:solidFill>
                  <a:schemeClr val="bg1"/>
                </a:solidFill>
              </a:rPr>
              <a:t>WLAN-WWAN Handoff</a:t>
            </a:r>
          </a:p>
          <a:p>
            <a:pPr marL="120650" indent="-120650">
              <a:buClr>
                <a:schemeClr val="bg1"/>
              </a:buClr>
              <a:buSzPts val="1100"/>
              <a:buFont typeface="Arial" pitchFamily="34" charset="0"/>
              <a:buChar char="•"/>
              <a:defRPr/>
            </a:pPr>
            <a:r>
              <a:rPr lang="en-US" sz="1300" dirty="0" smtClean="0">
                <a:solidFill>
                  <a:schemeClr val="bg1"/>
                </a:solidFill>
              </a:rPr>
              <a:t>Customer Experience Lab</a:t>
            </a:r>
          </a:p>
          <a:p>
            <a:pPr marL="120650" indent="-120650">
              <a:buClr>
                <a:schemeClr val="bg1"/>
              </a:buClr>
              <a:buSzPts val="1100"/>
              <a:buFont typeface="Arial" pitchFamily="34" charset="0"/>
              <a:buChar char="•"/>
              <a:defRPr/>
            </a:pPr>
            <a:r>
              <a:rPr lang="en-US" sz="1300" dirty="0" smtClean="0">
                <a:solidFill>
                  <a:schemeClr val="bg1"/>
                </a:solidFill>
              </a:rPr>
              <a:t>NGOSS MDA</a:t>
            </a:r>
          </a:p>
          <a:p>
            <a:pPr marL="120650" indent="-120650">
              <a:buClr>
                <a:schemeClr val="bg1"/>
              </a:buClr>
              <a:buSzPts val="1100"/>
              <a:buFont typeface="Arial" pitchFamily="34" charset="0"/>
              <a:buChar char="•"/>
              <a:defRPr/>
            </a:pPr>
            <a:endParaRPr lang="en-US" sz="1300" dirty="0" smtClean="0">
              <a:solidFill>
                <a:schemeClr val="bg1"/>
              </a:solidFill>
            </a:endParaRPr>
          </a:p>
        </p:txBody>
      </p:sp>
      <p:sp>
        <p:nvSpPr>
          <p:cNvPr id="6" name="Rectangle 5"/>
          <p:cNvSpPr/>
          <p:nvPr/>
        </p:nvSpPr>
        <p:spPr>
          <a:xfrm>
            <a:off x="900751" y="2317046"/>
            <a:ext cx="1801505" cy="3093154"/>
          </a:xfrm>
          <a:prstGeom prst="rect">
            <a:avLst/>
          </a:prstGeom>
        </p:spPr>
        <p:txBody>
          <a:bodyPr wrap="square">
            <a:spAutoFit/>
          </a:bodyPr>
          <a:lstStyle/>
          <a:p>
            <a:pPr marL="120650" indent="-120650">
              <a:buClr>
                <a:schemeClr val="bg1"/>
              </a:buClr>
              <a:buSzPts val="1100"/>
              <a:buFont typeface="Arial" pitchFamily="34" charset="0"/>
              <a:buChar char="•"/>
              <a:defRPr/>
            </a:pPr>
            <a:r>
              <a:rPr lang="en-US" sz="1300" dirty="0" smtClean="0">
                <a:solidFill>
                  <a:schemeClr val="bg1"/>
                </a:solidFill>
              </a:rPr>
              <a:t>Process Consulting</a:t>
            </a:r>
          </a:p>
          <a:p>
            <a:pPr marL="120650" indent="-120650">
              <a:buClr>
                <a:schemeClr val="bg1"/>
              </a:buClr>
              <a:buSzPts val="1100"/>
              <a:buFont typeface="Arial" pitchFamily="34" charset="0"/>
              <a:buChar char="•"/>
              <a:defRPr/>
            </a:pPr>
            <a:r>
              <a:rPr lang="en-US" sz="1300" dirty="0" smtClean="0">
                <a:solidFill>
                  <a:schemeClr val="bg1"/>
                </a:solidFill>
              </a:rPr>
              <a:t>Implementation of New OSS Stack</a:t>
            </a:r>
          </a:p>
          <a:p>
            <a:pPr marL="120650" indent="-120650">
              <a:buClr>
                <a:schemeClr val="bg1"/>
              </a:buClr>
              <a:buSzPts val="1100"/>
              <a:buFont typeface="Arial" pitchFamily="34" charset="0"/>
              <a:buChar char="•"/>
              <a:defRPr/>
            </a:pPr>
            <a:r>
              <a:rPr lang="en-US" sz="1300" dirty="0" smtClean="0">
                <a:solidFill>
                  <a:schemeClr val="bg1"/>
                </a:solidFill>
              </a:rPr>
              <a:t>Re-architecting OSS Stack</a:t>
            </a:r>
          </a:p>
          <a:p>
            <a:pPr marL="120650" indent="-120650">
              <a:buClr>
                <a:schemeClr val="bg1"/>
              </a:buClr>
              <a:buSzPts val="1100"/>
              <a:buFont typeface="Arial" pitchFamily="34" charset="0"/>
              <a:buChar char="•"/>
              <a:defRPr/>
            </a:pPr>
            <a:r>
              <a:rPr lang="en-US" sz="1300" dirty="0" smtClean="0">
                <a:solidFill>
                  <a:schemeClr val="bg1"/>
                </a:solidFill>
              </a:rPr>
              <a:t>Support Business &amp; Application Consolidation - Acquisition</a:t>
            </a:r>
          </a:p>
          <a:p>
            <a:pPr marL="120650" indent="-120650">
              <a:buClr>
                <a:schemeClr val="bg1"/>
              </a:buClr>
              <a:buSzPts val="1100"/>
              <a:buFont typeface="Arial" pitchFamily="34" charset="0"/>
              <a:buChar char="•"/>
              <a:defRPr/>
            </a:pPr>
            <a:r>
              <a:rPr lang="en-US" sz="1300" dirty="0" smtClean="0">
                <a:solidFill>
                  <a:schemeClr val="bg1"/>
                </a:solidFill>
              </a:rPr>
              <a:t>Lean Operations - Continuous Improvements</a:t>
            </a:r>
          </a:p>
          <a:p>
            <a:pPr marL="120650" indent="-120650">
              <a:buClr>
                <a:schemeClr val="bg1"/>
              </a:buClr>
              <a:buSzPts val="1100"/>
              <a:buFont typeface="Arial" pitchFamily="34" charset="0"/>
              <a:buChar char="•"/>
              <a:defRPr/>
            </a:pPr>
            <a:r>
              <a:rPr lang="en-US" sz="1300" dirty="0" smtClean="0">
                <a:solidFill>
                  <a:schemeClr val="bg1"/>
                </a:solidFill>
              </a:rPr>
              <a:t>Standards &amp; Framework: TMN, NGOSS, OSS/J etc</a:t>
            </a:r>
            <a:r>
              <a:rPr lang="en-US" sz="1300" dirty="0" smtClean="0"/>
              <a:t>.</a:t>
            </a:r>
            <a:endParaRPr lang="en-US" sz="1300" dirty="0"/>
          </a:p>
        </p:txBody>
      </p:sp>
      <p:sp>
        <p:nvSpPr>
          <p:cNvPr id="10" name="Rectangle 9"/>
          <p:cNvSpPr/>
          <p:nvPr/>
        </p:nvSpPr>
        <p:spPr>
          <a:xfrm>
            <a:off x="6714700" y="2322532"/>
            <a:ext cx="1678674" cy="1292662"/>
          </a:xfrm>
          <a:prstGeom prst="rect">
            <a:avLst/>
          </a:prstGeom>
        </p:spPr>
        <p:txBody>
          <a:bodyPr wrap="square">
            <a:spAutoFit/>
          </a:bodyPr>
          <a:lstStyle/>
          <a:p>
            <a:pPr marL="120650" indent="-120650">
              <a:buClr>
                <a:schemeClr val="bg1"/>
              </a:buClr>
              <a:buSzPts val="1100"/>
              <a:buFont typeface="Arial" pitchFamily="34" charset="0"/>
              <a:buChar char="•"/>
              <a:defRPr/>
            </a:pPr>
            <a:r>
              <a:rPr lang="en-US" sz="1300" dirty="0" smtClean="0">
                <a:solidFill>
                  <a:schemeClr val="bg1"/>
                </a:solidFill>
              </a:rPr>
              <a:t>Alliances With Major product players</a:t>
            </a:r>
          </a:p>
          <a:p>
            <a:pPr marL="120650" indent="-120650">
              <a:buClr>
                <a:schemeClr val="bg1"/>
              </a:buClr>
              <a:buSzPts val="1100"/>
              <a:buFont typeface="Arial" pitchFamily="34" charset="0"/>
              <a:buChar char="•"/>
              <a:defRPr/>
            </a:pPr>
            <a:endParaRPr lang="en-US" sz="1300" dirty="0" smtClean="0">
              <a:solidFill>
                <a:schemeClr val="bg1"/>
              </a:solidFill>
            </a:endParaRPr>
          </a:p>
          <a:p>
            <a:pPr marL="120650" indent="-120650">
              <a:buClr>
                <a:schemeClr val="bg1"/>
              </a:buClr>
              <a:buSzPts val="1100"/>
              <a:buFont typeface="Arial" pitchFamily="34" charset="0"/>
              <a:buChar char="•"/>
              <a:defRPr/>
            </a:pPr>
            <a:r>
              <a:rPr lang="en-US" sz="1300" dirty="0" smtClean="0">
                <a:solidFill>
                  <a:schemeClr val="bg1"/>
                </a:solidFill>
              </a:rPr>
              <a:t>Strategic partnerships </a:t>
            </a:r>
          </a:p>
        </p:txBody>
      </p:sp>
      <p:sp>
        <p:nvSpPr>
          <p:cNvPr id="11" name="Rectangle 10"/>
          <p:cNvSpPr/>
          <p:nvPr/>
        </p:nvSpPr>
        <p:spPr>
          <a:xfrm>
            <a:off x="4763900" y="2327277"/>
            <a:ext cx="1841619" cy="2693045"/>
          </a:xfrm>
          <a:prstGeom prst="rect">
            <a:avLst/>
          </a:prstGeom>
        </p:spPr>
        <p:txBody>
          <a:bodyPr wrap="square">
            <a:spAutoFit/>
          </a:bodyPr>
          <a:lstStyle/>
          <a:p>
            <a:pPr marL="120650" indent="-120650">
              <a:buClr>
                <a:schemeClr val="bg1"/>
              </a:buClr>
              <a:buSzPts val="1100"/>
              <a:buFont typeface="Arial" pitchFamily="34" charset="0"/>
              <a:buChar char="•"/>
              <a:defRPr/>
            </a:pPr>
            <a:r>
              <a:rPr lang="en-US" sz="1300" dirty="0" err="1" smtClean="0">
                <a:solidFill>
                  <a:schemeClr val="bg1"/>
                </a:solidFill>
              </a:rPr>
              <a:t>eTOM</a:t>
            </a:r>
            <a:r>
              <a:rPr lang="en-US" sz="1300" dirty="0" smtClean="0">
                <a:solidFill>
                  <a:schemeClr val="bg1"/>
                </a:solidFill>
              </a:rPr>
              <a:t> based Business Process</a:t>
            </a:r>
          </a:p>
          <a:p>
            <a:pPr marL="120650" indent="-120650">
              <a:buClr>
                <a:schemeClr val="bg1"/>
              </a:buClr>
              <a:buSzPts val="1100"/>
              <a:buFont typeface="Arial" pitchFamily="34" charset="0"/>
              <a:buChar char="•"/>
              <a:defRPr/>
            </a:pPr>
            <a:r>
              <a:rPr lang="en-US" sz="1300" dirty="0" smtClean="0">
                <a:solidFill>
                  <a:schemeClr val="bg1"/>
                </a:solidFill>
              </a:rPr>
              <a:t>BEAT Architecture Framework</a:t>
            </a:r>
          </a:p>
          <a:p>
            <a:pPr marL="120650" indent="-120650">
              <a:buClr>
                <a:schemeClr val="bg1"/>
              </a:buClr>
              <a:buSzPts val="1100"/>
              <a:buFont typeface="Arial" pitchFamily="34" charset="0"/>
              <a:buChar char="•"/>
              <a:defRPr/>
            </a:pPr>
            <a:r>
              <a:rPr lang="en-US" sz="1300" dirty="0" smtClean="0">
                <a:solidFill>
                  <a:schemeClr val="bg1"/>
                </a:solidFill>
              </a:rPr>
              <a:t>BIFT Framework</a:t>
            </a:r>
          </a:p>
          <a:p>
            <a:pPr marL="120650" indent="-120650">
              <a:buClr>
                <a:schemeClr val="bg1"/>
              </a:buClr>
              <a:buSzPts val="1100"/>
              <a:buFont typeface="Arial" pitchFamily="34" charset="0"/>
              <a:buChar char="•"/>
              <a:defRPr/>
            </a:pPr>
            <a:r>
              <a:rPr lang="en-US" sz="1300" dirty="0" smtClean="0">
                <a:solidFill>
                  <a:schemeClr val="bg1"/>
                </a:solidFill>
              </a:rPr>
              <a:t>Common Information Model</a:t>
            </a:r>
          </a:p>
          <a:p>
            <a:pPr marL="120650" indent="-120650">
              <a:buClr>
                <a:schemeClr val="bg1"/>
              </a:buClr>
              <a:buSzPts val="1100"/>
              <a:buFont typeface="Arial" pitchFamily="34" charset="0"/>
              <a:buChar char="•"/>
              <a:defRPr/>
            </a:pPr>
            <a:r>
              <a:rPr lang="en-US" sz="1300" dirty="0" smtClean="0">
                <a:solidFill>
                  <a:schemeClr val="bg1"/>
                </a:solidFill>
              </a:rPr>
              <a:t>Data Migration</a:t>
            </a:r>
          </a:p>
          <a:p>
            <a:pPr marL="120650" indent="-120650">
              <a:buClr>
                <a:schemeClr val="bg1"/>
              </a:buClr>
              <a:buSzPts val="1100"/>
              <a:buFont typeface="Arial" pitchFamily="34" charset="0"/>
              <a:buChar char="•"/>
              <a:defRPr/>
            </a:pPr>
            <a:r>
              <a:rPr lang="en-US" sz="1300" dirty="0" smtClean="0">
                <a:solidFill>
                  <a:schemeClr val="bg1"/>
                </a:solidFill>
              </a:rPr>
              <a:t>Solution Accelerators</a:t>
            </a:r>
          </a:p>
          <a:p>
            <a:pPr marL="120650" indent="-120650">
              <a:buClr>
                <a:schemeClr val="bg1"/>
              </a:buClr>
              <a:buSzPts val="1100"/>
              <a:buFont typeface="Arial" pitchFamily="34" charset="0"/>
              <a:buChar char="•"/>
              <a:defRPr/>
            </a:pPr>
            <a:r>
              <a:rPr lang="en-US" sz="1300" dirty="0" smtClean="0">
                <a:solidFill>
                  <a:schemeClr val="bg1"/>
                </a:solidFill>
              </a:rPr>
              <a:t>Revenue Assurance</a:t>
            </a:r>
          </a:p>
          <a:p>
            <a:pPr marL="120650" indent="-120650">
              <a:buClr>
                <a:schemeClr val="bg1"/>
              </a:buClr>
              <a:buSzPts val="1100"/>
              <a:buFont typeface="Arial" pitchFamily="34" charset="0"/>
              <a:buChar char="•"/>
              <a:defRPr/>
            </a:pPr>
            <a:r>
              <a:rPr lang="en-US" sz="1300" dirty="0" smtClean="0">
                <a:solidFill>
                  <a:schemeClr val="bg1"/>
                </a:solidFill>
              </a:rPr>
              <a:t>Lab as an enabler</a:t>
            </a:r>
          </a:p>
          <a:p>
            <a:pPr marL="120650" indent="-120650">
              <a:buClr>
                <a:schemeClr val="bg1"/>
              </a:buClr>
              <a:buSzPts val="1100"/>
              <a:defRPr/>
            </a:pPr>
            <a:endParaRPr lang="en-US" sz="1300" dirty="0" smtClean="0">
              <a:solidFill>
                <a:schemeClr val="bg1"/>
              </a:solidFill>
            </a:endParaRPr>
          </a:p>
        </p:txBody>
      </p:sp>
      <p:sp>
        <p:nvSpPr>
          <p:cNvPr id="9" name="Slide Number Placeholder 2"/>
          <p:cNvSpPr>
            <a:spLocks noGrp="1"/>
          </p:cNvSpPr>
          <p:nvPr>
            <p:ph type="sldNum" sz="quarter" idx="10"/>
          </p:nvPr>
        </p:nvSpPr>
        <p:spPr>
          <a:xfrm>
            <a:off x="6553200" y="6356350"/>
            <a:ext cx="2133600" cy="365125"/>
          </a:xfrm>
          <a:noFill/>
          <a:ln/>
        </p:spPr>
        <p:txBody>
          <a:bodyPr vert="horz" lIns="91440" tIns="45720" rIns="91440" bIns="45720" rtlCol="0" anchor="ctr"/>
          <a:lstStyle/>
          <a:p>
            <a:pPr marL="0" algn="r">
              <a:buNone/>
            </a:pPr>
            <a:r>
              <a:rPr lang="en-US" sz="1200" dirty="0">
                <a:solidFill>
                  <a:schemeClr val="tx1">
                    <a:tint val="75000"/>
                  </a:schemeClr>
                </a:solidFill>
                <a:latin typeface="Arial" pitchFamily="34" charset="0"/>
              </a:rPr>
              <a:t>- </a:t>
            </a:r>
            <a:fld id="{288726C2-65C0-4554-8EDE-127B0A5F0622}" type="slidenum">
              <a:rPr lang="en-US" sz="1200">
                <a:solidFill>
                  <a:schemeClr val="tx1">
                    <a:tint val="75000"/>
                  </a:schemeClr>
                </a:solidFill>
                <a:latin typeface="Arial" pitchFamily="34" charset="0"/>
              </a:rPr>
              <a:pPr marL="0" algn="r">
                <a:buNone/>
              </a:pPr>
              <a:t>9</a:t>
            </a:fld>
            <a:r>
              <a:rPr lang="en-US" sz="1200" dirty="0">
                <a:solidFill>
                  <a:schemeClr val="tx1">
                    <a:tint val="75000"/>
                  </a:schemeClr>
                </a:solidFill>
                <a:latin typeface="Arial" pitchFamily="34" charset="0"/>
              </a:rPr>
              <a:t> -</a:t>
            </a: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C" val="5"/>
</p:tagLst>
</file>

<file path=ppt/tags/tag11.xml><?xml version="1.0" encoding="utf-8"?>
<p:tagLst xmlns:a="http://schemas.openxmlformats.org/drawingml/2006/main" xmlns:r="http://schemas.openxmlformats.org/officeDocument/2006/relationships" xmlns:p="http://schemas.openxmlformats.org/presentationml/2006/main">
  <p:tag name="THEMEID" val="6"/>
</p:tagLst>
</file>

<file path=ppt/tags/tag12.xml><?xml version="1.0" encoding="utf-8"?>
<p:tagLst xmlns:a="http://schemas.openxmlformats.org/drawingml/2006/main" xmlns:r="http://schemas.openxmlformats.org/officeDocument/2006/relationships" xmlns:p="http://schemas.openxmlformats.org/presentationml/2006/main">
  <p:tag name="THEMEIDC" val="6"/>
</p:tagLst>
</file>

<file path=ppt/tags/tag13.xml><?xml version="1.0" encoding="utf-8"?>
<p:tagLst xmlns:a="http://schemas.openxmlformats.org/drawingml/2006/main" xmlns:r="http://schemas.openxmlformats.org/officeDocument/2006/relationships" xmlns:p="http://schemas.openxmlformats.org/presentationml/2006/main">
  <p:tag name="THEMEID" val="7"/>
</p:tagLst>
</file>

<file path=ppt/tags/tag14.xml><?xml version="1.0" encoding="utf-8"?>
<p:tagLst xmlns:a="http://schemas.openxmlformats.org/drawingml/2006/main" xmlns:r="http://schemas.openxmlformats.org/officeDocument/2006/relationships" xmlns:p="http://schemas.openxmlformats.org/presentationml/2006/main">
  <p:tag name="THEMEIDC" val="7"/>
</p:tagLst>
</file>

<file path=ppt/tags/tag15.xml><?xml version="1.0" encoding="utf-8"?>
<p:tagLst xmlns:a="http://schemas.openxmlformats.org/drawingml/2006/main" xmlns:r="http://schemas.openxmlformats.org/officeDocument/2006/relationships" xmlns:p="http://schemas.openxmlformats.org/presentationml/2006/main">
  <p:tag name="THEMEID" val="8"/>
</p:tagLst>
</file>

<file path=ppt/tags/tag16.xml><?xml version="1.0" encoding="utf-8"?>
<p:tagLst xmlns:a="http://schemas.openxmlformats.org/drawingml/2006/main" xmlns:r="http://schemas.openxmlformats.org/officeDocument/2006/relationships" xmlns:p="http://schemas.openxmlformats.org/presentationml/2006/main">
  <p:tag name="THEMEIDC" val="8"/>
</p:tagLst>
</file>

<file path=ppt/tags/tag17.xml><?xml version="1.0" encoding="utf-8"?>
<p:tagLst xmlns:a="http://schemas.openxmlformats.org/drawingml/2006/main" xmlns:r="http://schemas.openxmlformats.org/officeDocument/2006/relationships" xmlns:p="http://schemas.openxmlformats.org/presentationml/2006/main">
  <p:tag name="THEMEID" val="9"/>
</p:tagLst>
</file>

<file path=ppt/tags/tag18.xml><?xml version="1.0" encoding="utf-8"?>
<p:tagLst xmlns:a="http://schemas.openxmlformats.org/drawingml/2006/main" xmlns:r="http://schemas.openxmlformats.org/officeDocument/2006/relationships" xmlns:p="http://schemas.openxmlformats.org/presentationml/2006/main">
  <p:tag name="THEMEIDC" val="9"/>
</p:tagLst>
</file>

<file path=ppt/tags/tag19.xml><?xml version="1.0" encoding="utf-8"?>
<p:tagLst xmlns:a="http://schemas.openxmlformats.org/drawingml/2006/main" xmlns:r="http://schemas.openxmlformats.org/officeDocument/2006/relationships" xmlns:p="http://schemas.openxmlformats.org/presentationml/2006/main">
  <p:tag name="THEMEID" val="10"/>
</p:tagLst>
</file>

<file path=ppt/tags/tag2.xml><?xml version="1.0" encoding="utf-8"?>
<p:tagLst xmlns:a="http://schemas.openxmlformats.org/drawingml/2006/main" xmlns:r="http://schemas.openxmlformats.org/officeDocument/2006/relationships" xmlns:p="http://schemas.openxmlformats.org/presentationml/2006/main">
  <p:tag name="THEMEIDC" val="1"/>
</p:tagLst>
</file>

<file path=ppt/tags/tag20.xml><?xml version="1.0" encoding="utf-8"?>
<p:tagLst xmlns:a="http://schemas.openxmlformats.org/drawingml/2006/main" xmlns:r="http://schemas.openxmlformats.org/officeDocument/2006/relationships" xmlns:p="http://schemas.openxmlformats.org/presentationml/2006/main">
  <p:tag name="THEMEIDC" val="10"/>
</p:tagLst>
</file>

<file path=ppt/tags/tag21.xml><?xml version="1.0" encoding="utf-8"?>
<p:tagLst xmlns:a="http://schemas.openxmlformats.org/drawingml/2006/main" xmlns:r="http://schemas.openxmlformats.org/officeDocument/2006/relationships" xmlns:p="http://schemas.openxmlformats.org/presentationml/2006/main">
  <p:tag name="THEMEID" val="11"/>
</p:tagLst>
</file>

<file path=ppt/tags/tag22.xml><?xml version="1.0" encoding="utf-8"?>
<p:tagLst xmlns:a="http://schemas.openxmlformats.org/drawingml/2006/main" xmlns:r="http://schemas.openxmlformats.org/officeDocument/2006/relationships" xmlns:p="http://schemas.openxmlformats.org/presentationml/2006/main">
  <p:tag name="THEMEIDC" val="11"/>
</p:tagLst>
</file>

<file path=ppt/tags/tag23.xml><?xml version="1.0" encoding="utf-8"?>
<p:tagLst xmlns:a="http://schemas.openxmlformats.org/drawingml/2006/main" xmlns:r="http://schemas.openxmlformats.org/officeDocument/2006/relationships" xmlns:p="http://schemas.openxmlformats.org/presentationml/2006/main">
  <p:tag name="THEMEID" val="12"/>
</p:tagLst>
</file>

<file path=ppt/tags/tag24.xml><?xml version="1.0" encoding="utf-8"?>
<p:tagLst xmlns:a="http://schemas.openxmlformats.org/drawingml/2006/main" xmlns:r="http://schemas.openxmlformats.org/officeDocument/2006/relationships" xmlns:p="http://schemas.openxmlformats.org/presentationml/2006/main">
  <p:tag name="THEMEID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C" val="1"/>
</p:tagLst>
</file>

<file path=ppt/tags/tag27.xml><?xml version="1.0" encoding="utf-8"?>
<p:tagLst xmlns:a="http://schemas.openxmlformats.org/drawingml/2006/main" xmlns:r="http://schemas.openxmlformats.org/officeDocument/2006/relationships" xmlns:p="http://schemas.openxmlformats.org/presentationml/2006/main">
  <p:tag name="THEMEIDCC" val="2"/>
</p:tagLst>
</file>

<file path=ppt/tags/tag28.xml><?xml version="1.0" encoding="utf-8"?>
<p:tagLst xmlns:a="http://schemas.openxmlformats.org/drawingml/2006/main" xmlns:r="http://schemas.openxmlformats.org/officeDocument/2006/relationships" xmlns:p="http://schemas.openxmlformats.org/presentationml/2006/main">
  <p:tag name="THEMEIDCCC" val="2"/>
</p:tagLst>
</file>

<file path=ppt/tags/tag29.xml><?xml version="1.0" encoding="utf-8"?>
<p:tagLst xmlns:a="http://schemas.openxmlformats.org/drawingml/2006/main" xmlns:r="http://schemas.openxmlformats.org/officeDocument/2006/relationships" xmlns:p="http://schemas.openxmlformats.org/presentationml/2006/main">
  <p:tag name="THEMEIDCC" val="3"/>
</p:tagLst>
</file>

<file path=ppt/tags/tag3.xml><?xml version="1.0" encoding="utf-8"?>
<p:tagLst xmlns:a="http://schemas.openxmlformats.org/drawingml/2006/main" xmlns:r="http://schemas.openxmlformats.org/officeDocument/2006/relationships" xmlns:p="http://schemas.openxmlformats.org/presentationml/2006/main">
  <p:tag name="THEMEID" val="2"/>
</p:tagLst>
</file>

<file path=ppt/tags/tag30.xml><?xml version="1.0" encoding="utf-8"?>
<p:tagLst xmlns:a="http://schemas.openxmlformats.org/drawingml/2006/main" xmlns:r="http://schemas.openxmlformats.org/officeDocument/2006/relationships" xmlns:p="http://schemas.openxmlformats.org/presentationml/2006/main">
  <p:tag name="THEMEIDCCC" val="3"/>
</p:tagLst>
</file>

<file path=ppt/tags/tag31.xml><?xml version="1.0" encoding="utf-8"?>
<p:tagLst xmlns:a="http://schemas.openxmlformats.org/drawingml/2006/main" xmlns:r="http://schemas.openxmlformats.org/officeDocument/2006/relationships" xmlns:p="http://schemas.openxmlformats.org/presentationml/2006/main">
  <p:tag name="THEMEIDCC" val="4"/>
</p:tagLst>
</file>

<file path=ppt/tags/tag32.xml><?xml version="1.0" encoding="utf-8"?>
<p:tagLst xmlns:a="http://schemas.openxmlformats.org/drawingml/2006/main" xmlns:r="http://schemas.openxmlformats.org/officeDocument/2006/relationships" xmlns:p="http://schemas.openxmlformats.org/presentationml/2006/main">
  <p:tag name="THEMEIDCCC" val="4"/>
</p:tagLst>
</file>

<file path=ppt/tags/tag33.xml><?xml version="1.0" encoding="utf-8"?>
<p:tagLst xmlns:a="http://schemas.openxmlformats.org/drawingml/2006/main" xmlns:r="http://schemas.openxmlformats.org/officeDocument/2006/relationships" xmlns:p="http://schemas.openxmlformats.org/presentationml/2006/main">
  <p:tag name="THEMEIDCC" val="5"/>
</p:tagLst>
</file>

<file path=ppt/tags/tag34.xml><?xml version="1.0" encoding="utf-8"?>
<p:tagLst xmlns:a="http://schemas.openxmlformats.org/drawingml/2006/main" xmlns:r="http://schemas.openxmlformats.org/officeDocument/2006/relationships" xmlns:p="http://schemas.openxmlformats.org/presentationml/2006/main">
  <p:tag name="THEMEIDCCC" val="5"/>
</p:tagLst>
</file>

<file path=ppt/tags/tag35.xml><?xml version="1.0" encoding="utf-8"?>
<p:tagLst xmlns:a="http://schemas.openxmlformats.org/drawingml/2006/main" xmlns:r="http://schemas.openxmlformats.org/officeDocument/2006/relationships" xmlns:p="http://schemas.openxmlformats.org/presentationml/2006/main">
  <p:tag name="THEMEIDCC" val="6"/>
</p:tagLst>
</file>

<file path=ppt/tags/tag36.xml><?xml version="1.0" encoding="utf-8"?>
<p:tagLst xmlns:a="http://schemas.openxmlformats.org/drawingml/2006/main" xmlns:r="http://schemas.openxmlformats.org/officeDocument/2006/relationships" xmlns:p="http://schemas.openxmlformats.org/presentationml/2006/main">
  <p:tag name="THEMEIDCCC" val="6"/>
</p:tagLst>
</file>

<file path=ppt/tags/tag37.xml><?xml version="1.0" encoding="utf-8"?>
<p:tagLst xmlns:a="http://schemas.openxmlformats.org/drawingml/2006/main" xmlns:r="http://schemas.openxmlformats.org/officeDocument/2006/relationships" xmlns:p="http://schemas.openxmlformats.org/presentationml/2006/main">
  <p:tag name="THEMEIDCC" val="7"/>
</p:tagLst>
</file>

<file path=ppt/tags/tag38.xml><?xml version="1.0" encoding="utf-8"?>
<p:tagLst xmlns:a="http://schemas.openxmlformats.org/drawingml/2006/main" xmlns:r="http://schemas.openxmlformats.org/officeDocument/2006/relationships" xmlns:p="http://schemas.openxmlformats.org/presentationml/2006/main">
  <p:tag name="THEMEIDCCC" val="7"/>
</p:tagLst>
</file>

<file path=ppt/tags/tag39.xml><?xml version="1.0" encoding="utf-8"?>
<p:tagLst xmlns:a="http://schemas.openxmlformats.org/drawingml/2006/main" xmlns:r="http://schemas.openxmlformats.org/officeDocument/2006/relationships" xmlns:p="http://schemas.openxmlformats.org/presentationml/2006/main">
  <p:tag name="THEMEIDCC" val="8"/>
</p:tagLst>
</file>

<file path=ppt/tags/tag4.xml><?xml version="1.0" encoding="utf-8"?>
<p:tagLst xmlns:a="http://schemas.openxmlformats.org/drawingml/2006/main" xmlns:r="http://schemas.openxmlformats.org/officeDocument/2006/relationships" xmlns:p="http://schemas.openxmlformats.org/presentationml/2006/main">
  <p:tag name="THEMEIDC" val="2"/>
</p:tagLst>
</file>

<file path=ppt/tags/tag40.xml><?xml version="1.0" encoding="utf-8"?>
<p:tagLst xmlns:a="http://schemas.openxmlformats.org/drawingml/2006/main" xmlns:r="http://schemas.openxmlformats.org/officeDocument/2006/relationships" xmlns:p="http://schemas.openxmlformats.org/presentationml/2006/main">
  <p:tag name="THEMEIDCCC" val="8"/>
</p:tagLst>
</file>

<file path=ppt/tags/tag41.xml><?xml version="1.0" encoding="utf-8"?>
<p:tagLst xmlns:a="http://schemas.openxmlformats.org/drawingml/2006/main" xmlns:r="http://schemas.openxmlformats.org/officeDocument/2006/relationships" xmlns:p="http://schemas.openxmlformats.org/presentationml/2006/main">
  <p:tag name="THEMEIDCC" val="9"/>
</p:tagLst>
</file>

<file path=ppt/tags/tag42.xml><?xml version="1.0" encoding="utf-8"?>
<p:tagLst xmlns:a="http://schemas.openxmlformats.org/drawingml/2006/main" xmlns:r="http://schemas.openxmlformats.org/officeDocument/2006/relationships" xmlns:p="http://schemas.openxmlformats.org/presentationml/2006/main">
  <p:tag name="THEMEIDCCC" val="9"/>
</p:tagLst>
</file>

<file path=ppt/tags/tag43.xml><?xml version="1.0" encoding="utf-8"?>
<p:tagLst xmlns:a="http://schemas.openxmlformats.org/drawingml/2006/main" xmlns:r="http://schemas.openxmlformats.org/officeDocument/2006/relationships" xmlns:p="http://schemas.openxmlformats.org/presentationml/2006/main">
  <p:tag name="THEMEIDCC" val="10"/>
</p:tagLst>
</file>

<file path=ppt/tags/tag44.xml><?xml version="1.0" encoding="utf-8"?>
<p:tagLst xmlns:a="http://schemas.openxmlformats.org/drawingml/2006/main" xmlns:r="http://schemas.openxmlformats.org/officeDocument/2006/relationships" xmlns:p="http://schemas.openxmlformats.org/presentationml/2006/main">
  <p:tag name="THEMEIDCCC" val="10"/>
</p:tagLst>
</file>

<file path=ppt/tags/tag45.xml><?xml version="1.0" encoding="utf-8"?>
<p:tagLst xmlns:a="http://schemas.openxmlformats.org/drawingml/2006/main" xmlns:r="http://schemas.openxmlformats.org/officeDocument/2006/relationships" xmlns:p="http://schemas.openxmlformats.org/presentationml/2006/main">
  <p:tag name="THEMEIDCC" val="11"/>
</p:tagLst>
</file>

<file path=ppt/tags/tag46.xml><?xml version="1.0" encoding="utf-8"?>
<p:tagLst xmlns:a="http://schemas.openxmlformats.org/drawingml/2006/main" xmlns:r="http://schemas.openxmlformats.org/officeDocument/2006/relationships" xmlns:p="http://schemas.openxmlformats.org/presentationml/2006/main">
  <p:tag name="THEMEIDCCC" val="11"/>
</p:tagLst>
</file>

<file path=ppt/tags/tag47.xml><?xml version="1.0" encoding="utf-8"?>
<p:tagLst xmlns:a="http://schemas.openxmlformats.org/drawingml/2006/main" xmlns:r="http://schemas.openxmlformats.org/officeDocument/2006/relationships" xmlns:p="http://schemas.openxmlformats.org/presentationml/2006/main">
  <p:tag name="THEMEIDCC" val="12"/>
</p:tagLst>
</file>

<file path=ppt/tags/tag48.xml><?xml version="1.0" encoding="utf-8"?>
<p:tagLst xmlns:a="http://schemas.openxmlformats.org/drawingml/2006/main" xmlns:r="http://schemas.openxmlformats.org/officeDocument/2006/relationships" xmlns:p="http://schemas.openxmlformats.org/presentationml/2006/main">
  <p:tag name="THEMEIDCCC" val="12"/>
</p:tagLst>
</file>

<file path=ppt/tags/tag49.xml><?xml version="1.0" encoding="utf-8"?>
<p:tagLst xmlns:a="http://schemas.openxmlformats.org/drawingml/2006/main" xmlns:r="http://schemas.openxmlformats.org/officeDocument/2006/relationships" xmlns:p="http://schemas.openxmlformats.org/presentationml/2006/main">
  <p:tag name="PERSPECTOR-DATA" val="&lt;?xml version='1.0' encoding='utf-8'?&gt;&#10;&lt;Perspector majorVersion=&quot;1&quot; minorVersion=&quot;500&quot;&gt;&lt;Scene frameLeft=&quot;-20.4178733825684&quot; frameTop=&quot;36.5375595092773&quot; scaleX=&quot;0.898689146226185&quot; scaleY=&quot;1.0931917692713&quot; frameWidth=&quot;385.940093994141&quot; frameHeight=&quot;469.611663818359&quot; frameOrientationIsPortrait=&quot;0&quot; light1Strength=&quot;0.3&quot; light1Direction=&quot;-1.500000,1.000000,1.000000&quot; light2Strength=&quot;0&quot; light3Strength=&quot;0&quot; light4Strength=&quot;0&quot; lightDirectionX=&quot;-1.5&quot; lightDirectionY=&quot;1&quot;&gt;&lt;Camera modelViewMatrix=&quot;1.000000,0.000000,0.000000,0.000000,0.000000,1.000000,0.000000,0.000000,0.000000,0.000000,1.000000,0.000000,1.491193,1.424829,0.000000,1.000000&quot;/&gt;&lt;BaseCamera modelViewMatrix=&quot;1.000000,0.000000,0.000000,0.000000,0.000000,1.000000,0.000000,0.000000,0.000000,0.000000,1.000000,0.000000,1.491193,1.424829,0.000000,1.000000&quot;/&gt;&lt;DefaultTextFormat&gt;{\rtf1\ansi\ansicpg1252\deff0{\fonttbl{\f0\fnil\fcharset0 Arial;}}&#10;{\colortbl ;\red0\green0\blue0;}&#10;\viewkind4\uc1\pard\qc\cf1\lang1033\fs32 Business\par&#10;}&#10;&lt;/DefaultTextFormat&gt;&lt;Shape id=&quot;4&quot; parentGroup=&quot;77&quot; lastGroup=&quot;77&quot; type=&quot;UpCone&quot;&gt;&lt;Position position=&quot;-65.545868,41.378201,-0.619885&quot; size=&quot;100.000008,99.999985,99.999985&quot; rotation=&quot;0.000099,-0.000004,0.000000&quot; location=&quot;-65.545868,40.345104,-9.209351&quot; rotationMatrix=&quot;1.000000,-0.000000,0.000002,0.000000,1.000000,0.000000,-0.000002,-0.000000,1.000000&quot; center=&quot;-1.489679,0.916934,-22.517969&quot; rightOffset=&quot;1.136364,0.000000,-0.000002&quot; topOffset=&quot;-0.000000,1.111531,0.236263&quot; farOffset=&quot;-0.000002,0.236263,-1.111531&quot;/&gt;&lt;DisplayProperties ensureTextContrast=&quot;1&quot;&gt;&lt;Fill color=&quot;#6ccff6&quot; colorSchemeIndex=&quot;5&quot;/&gt;&lt;Line width=&quot;0.75&quot;/&gt;&lt;Font color=&quot;#000000&quot; colorSchemeIndex=&quot;2&quot;/&gt;&lt;Shine shininess=&quot;30&quot;/&gt;&lt;/DisplayProperties&gt;&lt;Text verticalAlignment=&quot;bottom&quot;&gt;{\rtf1\ansi\ansicpg1252\deff0{\fonttbl{\f0\fswiss\fprq2\fcharset0 Arial;}}&#10;{\colortbl ;\red0\green0\blue0;}&#10;\viewkind4\uc1\pard\qc\cf1\lang1033\f0\fs44 Business\fs42\par&#10;}&#10;&lt;/Text&gt;&lt;/Shape&gt;&lt;List id=&quot;77&quot; primaryItem=&quot;4&quot; isCurrentlyGrouped=&quot;1&quot; gap=&quot;0.000000,26.000000,0.000000&quot; sizeIncrease=&quot;50.000000,50.000000,40.000000&quot; itemRotation=&quot;0.000000,0.000000,0.000000&quot; fixedItem=&quot;2&quot;/&gt;&lt;Shape id=&quot;119&quot; seq=&quot;2&quot; parentGroup=&quot;77&quot; lastGroup=&quot;77&quot; type=&quot;UpCone&quot;&gt;&lt;Position position=&quot;-65.545868,15.378208,-0.619949&quot; size=&quot;150.000015,149.999969,150.000000&quot; rotation=&quot;0.000130,-0.000002,0.000000&quot; location=&quot;-65.545868,14.913262,-3.803711&quot; rotationMatrix=&quot;1.000000,-0.000000,0.000002,0.000000,1.000000,0.000000,-0.000002,-0.000000,1.000000&quot; center=&quot;-1.489679,0.338938,-22.640825&quot; rightOffset=&quot;1.704546,0.000001,-0.000004&quot; topOffset=&quot;-0.000000,1.667297,0.354395&quot; farOffset=&quot;-0.000004,0.354395,-1.667297&quot;/&gt;&lt;DisplayProperties ensureTextContrast=&quot;1&quot;&gt;&lt;Fill color=&quot;#87c5db&quot;/&gt;&lt;Line width=&quot;0.75&quot;/&gt;&lt;Font color=&quot;#000000&quot; colorBlendFactor=&quot;0.333333333333333&quot; color1=&quot;#000000&quot; colorSchemeIndex1=&quot;2&quot; color2=&quot;#000000&quot; colorSchemeIndex2=&quot;2&quot;/&gt;&lt;Shine shininess=&quot;30&quot;/&gt;&lt;/DisplayProperties&gt;&lt;Text verticalAlignment=&quot;bottom&quot;&gt;{\rtf1\ansi\ansicpg1252\deff0{\fonttbl{\f0\fswiss\fprq2\fcharset0 Arial;}}&#10;{\colortbl ;\red0\green0\blue0;}&#10;\viewkind4\uc1\pard\qc\cf1\lang1033\f0\fs54 Services\par&#10;}&#10;&lt;/Text&gt;&lt;/Shape&gt;&lt;Shape id=&quot;120&quot; seq=&quot;3&quot; parentGroup=&quot;77&quot; lastGroup=&quot;77&quot; type=&quot;UpCone&quot; textOffsetY=&quot;4&quot;&gt;&lt;Position position=&quot;-65.545868,-10.621790,-0.619952&quot; size=&quot;200.000000,199.999969,199.999969&quot; rotation=&quot;0.000146,-0.000004,0.000000&quot; location=&quot;-65.545868,-10.518574,1.601990&quot; rotationMatrix=&quot;1.000000,-0.000000,0.000003,0.000000,1.000000,0.000000,-0.000003,-0.000000,1.000000&quot; center=&quot;-1.489679,-0.239058,-22.763681&quot; rightOffset=&quot;2.272727,0.000001,-0.000006&quot; topOffset=&quot;-0.000000,2.223063,0.472526&quot; farOffset=&quot;-0.000006,0.472526,-2.223063&quot;/&gt;&lt;DisplayProperties ensureTextContrast=&quot;1&quot;&gt;&lt;Fill color=&quot;#a2bbc0&quot;/&gt;&lt;Line width=&quot;0.75&quot;/&gt;&lt;Font color=&quot;#000000&quot; colorBlendFactor=&quot;0.666666666666667&quot; color1=&quot;#000000&quot; colorSchemeIndex1=&quot;2&quot; color2=&quot;#000000&quot; colorSchemeIndex2=&quot;2&quot;/&gt;&lt;Shine shininess=&quot;30&quot;/&gt;&lt;/DisplayProperties&gt;&lt;Text verticalAlignment=&quot;bottom&quot;&gt;{\rtf1\ansi\ansicpg1252\deff0{\fonttbl{\f0\fswiss\fprq2\fcharset0 Arial;}}&#10;{\colortbl ;\red0\green0\blue0;}&#10;\viewkind4\uc1\pard\qc\cf1\lang1033\f0\fs60 Networks\par&#10;}&lt;/Text&gt;&lt;/Shape&gt;&lt;Shape id=&quot;122&quot; seq=&quot;5&quot; parentGroup=&quot;77&quot; lastGroup=&quot;77&quot; type=&quot;UpCone&quot; textOffsetY=&quot;14&quot;&gt;&lt;Position position=&quot;-65.545868,-36.621784,-0.620016&quot; size=&quot;250.000000,249.999954,249.999954&quot; rotation=&quot;0.000146,-0.000002,0.000000&quot; location=&quot;-65.545868,-35.950417,7.007629&quot; rotationMatrix=&quot;1.000000,-0.000000,0.000003,0.000000,1.000000,0.000000,-0.000003,-0.000000,1.000000&quot; center=&quot;-1.489679,-0.817055,-22.886538&quot; rightOffset=&quot;2.840909,0.000002,-0.000007&quot; topOffset=&quot;-0.000000,2.778828,0.590658&quot; farOffset=&quot;-0.000007,0.590658,-2.778828&quot;/&gt;&lt;DisplayProperties ensureTextContrast=&quot;1&quot;&gt;&lt;Fill color=&quot;#bdb1a5&quot; colorSchemeIndex=&quot;6&quot;/&gt;&lt;Line width=&quot;0.75&quot;/&gt;&lt;Font color=&quot;#000000&quot; colorSchemeIndex=&quot;2&quot;/&gt;&lt;Shine shininess=&quot;30&quot;/&gt;&lt;/DisplayProperties&gt;&lt;Text verticalAlignment=&quot;bottom&quot;&gt;{\rtf1\ansi\ansicpg1252\deff0{\fonttbl{\f0\fswiss\fprq2\fcharset0 Arial;}}&#10;{\colortbl ;\red0\green0\blue0;}&#10;\viewkind4\uc1\pard\qc\cf1\lang1033\f0\fs72 Elements\par&#10;}&lt;/Text&gt;&lt;/Shape&gt;&lt;/Scene&gt;&lt;/Perspector&gt;&#10;"/>
  <p:tag name="PERSPECTOR-QUALITYLEVEL" val="3"/>
  <p:tag name="PERSPECTOR-TYPE" val="BMP"/>
</p:tagLst>
</file>

<file path=ppt/tags/tag5.xml><?xml version="1.0" encoding="utf-8"?>
<p:tagLst xmlns:a="http://schemas.openxmlformats.org/drawingml/2006/main" xmlns:r="http://schemas.openxmlformats.org/officeDocument/2006/relationships" xmlns:p="http://schemas.openxmlformats.org/presentationml/2006/main">
  <p:tag name="THEMEID" val="3"/>
</p:tagLst>
</file>

<file path=ppt/tags/tag50.xml><?xml version="1.0" encoding="utf-8"?>
<p:tagLst xmlns:a="http://schemas.openxmlformats.org/drawingml/2006/main" xmlns:r="http://schemas.openxmlformats.org/officeDocument/2006/relationships" xmlns:p="http://schemas.openxmlformats.org/presentationml/2006/main">
  <p:tag name="PERSPECTOR-DATA" val="&lt;?xml version='1.0' encoding='utf-8'?&gt;&#10;&lt;Perspector majorVersion=&quot;1&quot; minorVersion=&quot;500&quot;&gt;&lt;Scene frameLeft=&quot;107.766990661621&quot; frameTop=&quot;31.0679607391357&quot; frameWidth=&quot;512.621337890625&quot; frameHeight=&quot;106.796119689941&quot; frameOrientationIsPortrait=&quot;0&quot; light1Strength=&quot;0.3&quot; light1Direction=&quot;0.000000,-0.400000,1.000000&quot; light2Strength=&quot;0&quot; light3Strength=&quot;0&quot; light4Strength=&quot;0&quot;&gt;&lt;Camera/&gt;&lt;BaseCamera/&gt;&lt;DefaultTextFormat&gt;{\rtf1\ansi\ansicpg1252\deff0{\fonttbl{\f0\fnil\fcharset0 Arial;}}&#10;{\colortbl ;\red0\green0\blue0;}&#10;\viewkind4\uc1\pard\cf1\lang1033\kerning24\fs32\par&#10;}&#10;&lt;/DefaultTextFormat&gt;&lt;Shape id=&quot;0&quot; type=&quot;Rectangle&quot;&gt;&lt;Position position=&quot;11.218773,2.220296,2.388016&quot; size=&quot;415.738556,44.735249,87.999992&quot; rotation=&quot;0.000000,0.000001,0.000000&quot; location=&quot;11.218773,2.668274,1.874207&quot; rotationMatrix=&quot;1.000000,0.000000,0.000000,0.000000,1.000000,-0.000000,0.000000,0.000000,1.000000&quot; center=&quot;0.254972,0.060643,-22.769869&quot; rightOffset=&quot;4.724302,0.000000,0.000000&quot; topOffset=&quot;0.000000,0.497246,0.105693&quot; farOffset=&quot;0.000000,0.207912,-0.978148&quot;/&gt;&lt;DisplayProperties&gt;&lt;Fill color=&quot;#4e84c4&quot;/&gt;&lt;Line/&gt;&lt;Font color=&quot;#000000&quot; colorSchemeIndex=&quot;2&quot;/&gt;&lt;/DisplayProperties&gt;&lt;Text verticalAlignment=&quot;top&quot;&gt;{\rtf1\ansi\ansicpg1252\deff0{\fonttbl{\f0\fnil\fcharset0 Arial;}}&#10;{\colortbl ;\red255\green255\blue255;}&#10;\viewkind4\uc1\pard\sl240\slmult1\qc\cf1\lang1033\kerning24\b\fs24 End to End Solutions &amp;amp; Services\par&#10;\lang2057 (concept- silicon-system-solution &amp;amp; testing/sustenance)\lang1033\par&#10;}&#10;&lt;/Text&gt;&lt;/Shape&gt;&lt;/Scene&gt;&lt;/Perspector&gt;&#10;"/>
  <p:tag name="PERSPECTOR-QUALITYLEVEL" val="3"/>
  <p:tag name="PERSPECTOR-TYPE" val="BMP"/>
</p:tagLst>
</file>

<file path=ppt/tags/tag51.xml><?xml version="1.0" encoding="utf-8"?>
<p:tagLst xmlns:a="http://schemas.openxmlformats.org/drawingml/2006/main" xmlns:r="http://schemas.openxmlformats.org/officeDocument/2006/relationships" xmlns:p="http://schemas.openxmlformats.org/presentationml/2006/main">
  <p:tag name="PERSPECTOR-DATA" val="&lt;?xml version='1.0' encoding='utf-8'?&gt;&#10;&lt;Perspector majorVersion=&quot;1&quot; minorVersion=&quot;500&quot;&gt;&lt;Scene frameLeft=&quot;48.5522041320801&quot; frameTop=&quot;368.93408203125&quot; scaleX=&quot;0.99999993824537&quot; scaleY=&quot;0.845622593715483&quot; frameWidth=&quot;494.174713134766&quot; frameHeight=&quot;90.309211730957&quot; frameOrientationIsPortrait=&quot;0&quot; light1Strength=&quot;0.3&quot; light1Direction=&quot;0.000000,-0.400000,1.000000&quot; light2Strength=&quot;0&quot; light3Strength=&quot;0&quot; light4Strength=&quot;0&quot;&gt;&lt;Camera perspectiveY=&quot;5&quot;/&gt;&lt;BaseCamera/&gt;&lt;DefaultTextFormat&gt;{\rtf1\ansi\ansicpg1252\deff0{\fonttbl{\f0\fnil\fcharset0 Arial;}}&#10;{\colortbl ;\red0\green0\blue0;}&#10;\viewkind4\uc1\pard\cf1\lang1033\kerning24\fs32\par&#10;}&#10;&lt;/DefaultTextFormat&gt;&lt;Shape id=&quot;0&quot; type=&quot;Rectangle&quot;&gt;&lt;Position position=&quot;-3.734258,-4.086355,2.388008&quot; size=&quot;399.759003,34.039120,87.999992&quot; rotation=&quot;0.000000,-0.000001,0.000000&quot; location=&quot;-3.734258,-3.500564,3.185425&quot; rotationMatrix=&quot;1.000000,0.000000,0.000000,0.000000,1.000000,0.000000,0.000000,-0.000000,1.000000&quot; center=&quot;-0.084869,-0.079558,-22.799669&quot; rightOffset=&quot;4.542716,0.000000,0.000000&quot; topOffset=&quot;0.000000,0.378356,0.080422&quot; farOffset=&quot;0.000000,0.207912,-0.978148&quot;/&gt;&lt;DisplayProperties&gt;&lt;Fill color=&quot;#4e84c4&quot;/&gt;&lt;Line/&gt;&lt;Font color=&quot;#000000&quot; colorSchemeIndex=&quot;2&quot;/&gt;&lt;/DisplayProperties&gt;&lt;Text verticalAlignment=&quot;top&quot;&gt;{\rtf1\ansi\ansicpg1252\deff0{\fonttbl{\f0\fnil\fcharset0 Arial;}}&#10;{\colortbl ;\red255\green255\blue255;}&#10;\viewkind4\uc1\pard\sl240\slmult1\qc\cf1\lang1033\kerning24\b\fs24 VLSI Design solutions\par&#10;\lang2057 Reference designs,  SoC/ASIC/FPGA designs, IP, Turnkey Board design \lang1033\par&#10;}&lt;/Text&gt;&lt;/Shape&gt;&lt;/Scene&gt;&lt;/Perspector&gt;&#10;"/>
  <p:tag name="PERSPECTOR-QUALITYLEVEL" val="3"/>
  <p:tag name="PERSPECTOR-TYPE" val="BMP"/>
</p:tagLst>
</file>

<file path=ppt/tags/tag52.xml><?xml version="1.0" encoding="utf-8"?>
<p:tagLst xmlns:a="http://schemas.openxmlformats.org/drawingml/2006/main" xmlns:r="http://schemas.openxmlformats.org/officeDocument/2006/relationships" xmlns:p="http://schemas.openxmlformats.org/presentationml/2006/main">
  <p:tag name="PERSPECTOR-DATA" val="&lt;?xml version='1.0' encoding='utf-8'?&gt;&#10;&lt;Perspector majorVersion=&quot;1&quot; minorVersion=&quot;500&quot;&gt;&lt;Scene frameLeft=&quot;58.2524261474609&quot; frameTop=&quot;50.4854354858398&quot; frameWidth=&quot;616.5048828125&quot; frameHeight=&quot;266.990295410156&quot; frameOrientationIsPortrait=&quot;0&quot; light1Strength=&quot;0.3&quot; light1Direction=&quot;0.000000,-0.400000,1.000000&quot; light2Strength=&quot;0&quot; light3Strength=&quot;0&quot; light4Strength=&quot;0&quot; containsPicture=&quot;1&quot;&gt;&lt;Camera/&gt;&lt;BaseCamera/&gt;&lt;DefaultTextFormat&gt;{\rtf1\ansi\ansicpg1252\deff0{\fonttbl{\f0\fnil\fcharset0 Arial;}}&#10;{\colortbl ;\red0\green0\blue0;}&#10;\viewkind4\uc1\pard\cf1\lang1033\kerning24\fs32\par&#10;}&#10;&lt;/DefaultTextFormat&gt;&lt;Shape id=&quot;0&quot; pictureID=&quot;ConvertedPicture&quot; type=&quot;RoundedRectangle&quot;&gt;&lt;Position position=&quot;-0.962287,-2.709820,2.484168&quot; size=&quot;534.133972,197.112717,88.000000&quot; rotation=&quot;0.000000,-0.000002,0.000000&quot; location=&quot;-0.962287,-2.134116,2.993286&quot; rotationMatrix=&quot;1.000000,0.000000,0.000000,0.000000,1.000000,0.000000,0.000000,-0.000000,1.000000&quot; center=&quot;-0.021870,-0.048503,-22.795301&quot; rightOffset=&quot;6.069704,0.000000,0.000000&quot; topOffset=&quot;0.000000,2.190970,0.465705&quot; farOffset=&quot;0.000000,0.207912,-0.978148&quot;/&gt;&lt;DisplayProperties&gt;&lt;Fill color=&quot;#6ccff6&quot;/&gt;&lt;Line/&gt;&lt;Font color=&quot;#000000&quot; colorSchemeIndex=&quot;2&quot;/&gt;&lt;/DisplayProperties&gt;&lt;Text&gt;{\rtf1\ansi\ansicpg1252\deff0{\fonttbl{\f0\fnil\fcharset0 Arial;}}&#10;{\colortbl ;\red0\green0\blue0;}&#10;\viewkind4\uc1\pard\cf1\lang1033\kerning24\fs32\par&#10;}&#10;&lt;/Text&gt;&lt;Detail id=&quot;0&quot; h=&quot;0.166669994592667&quot;/&gt;&lt;/Shape&gt;&lt;/Scene&gt;&lt;/Perspector&gt;&#10;"/>
  <p:tag name="PERSPECTOR-QUALITYLEVEL" val="3"/>
  <p:tag name="PERSPECTOR-TYPE" val="BMP"/>
</p:tagLst>
</file>

<file path=ppt/tags/tag53.xml><?xml version="1.0" encoding="utf-8"?>
<p:tagLst xmlns:a="http://schemas.openxmlformats.org/drawingml/2006/main" xmlns:r="http://schemas.openxmlformats.org/officeDocument/2006/relationships" xmlns:p="http://schemas.openxmlformats.org/presentationml/2006/main">
  <p:tag name="PERSPECTOR-DATA" val="&lt;?xml version='1.0' encoding='utf-8'?&gt;&#10;&lt;Perspector majorVersion=&quot;1&quot; minorVersion=&quot;500&quot;&gt;&lt;Scene frameLeft=&quot;28.1551971435547&quot; frameTop=&quot;55.7252769470215&quot; scaleY=&quot;0.999999704159014&quot; frameWidth=&quot;658.25244140625&quot; frameHeight=&quot;412.621246337891&quot; frameOrientationIsPortrait=&quot;0&quot; light1Strength=&quot;0.3&quot; light1Direction=&quot;0.000000,-0.400000,1.000000&quot; light2Strength=&quot;0&quot; light3Strength=&quot;0&quot; light4Strength=&quot;0&quot;&gt;&lt;Camera/&gt;&lt;BaseCamera/&gt;&lt;DefaultTextFormat&gt;{\rtf1\ansi\ansicpg1252\deff0{\fonttbl{\f0\fnil\fcharset0 Arial;}}&#10;{\colortbl ;\red0\green0\blue0;}&#10;\viewkind4\uc1\pard\sl240\slmult1\qc\cf1\lang2057\kerning24\fs32    Process \par&#10;   Improvement\lang1033\par&#10;}&#10;&lt;/DefaultTextFormat&gt;&lt;Shape id=&quot;0&quot; type=&quot;Ball&quot;&gt;&lt;Position position=&quot;233.242203,120.020515,22.774778&quot; size=&quot;103.585770,85.810654,47.418716&quot; rotation=&quot;0.000000,-0.000003,0.000000&quot; location=&quot;233.242203,122.132919,-2.676575&quot; rotationMatrix=&quot;1.000000,0.000000,0.000000,0.000000,1.000000,0.000000,0.000000,-0.000000,1.000000&quot; center=&quot;5.300959,2.775748,-22.666441&quot; rightOffset=&quot;1.177111,0.000000,0.000000&quot; topOffset=&quot;0.000000,0.953812,0.202739&quot; farOffset=&quot;0.000000,0.112033,-0.527074&quot;/&gt;&lt;DisplayProperties&gt;&lt;Fill color=&quot;#92d050&quot;/&gt;&lt;Line/&gt;&lt;Font color=&quot;#000000&quot; colorSchemeIndex=&quot;2&quot;/&gt;&lt;/DisplayProperties&gt;&lt;Text&gt;{\rtf1\ansi\ansicpg1252\deff0{\fonttbl{\f0\fnil\fcharset0 Arial;}}&#10;{\colortbl ;\red0\green0\blue0;}&#10;\viewkind4\uc1\pard\sl240\slmult1\qc\cf1\lang2057\kerning24\b\fs26 Strategic\par&#10;Advisor\par&#10;Partnership\lang1033\par&#10;}&lt;/Text&gt;&lt;/Shape&gt;&lt;Shape id=&quot;1&quot; type=&quot;Ball&quot;&gt;&lt;Position position=&quot;124.815437,41.040722,30.460257&quot; size=&quot;103.585770,85.810616,32.047447&quot; rotation=&quot;0.000000,-0.000003,0.000000&quot; location=&quot;124.815437,46.476925,21.261780&quot; rotationMatrix=&quot;1.000000,0.000000,0.000000,0.000000,1.000000,0.000000,0.000000,-0.000000,1.000000&quot; center=&quot;2.836715,1.056294,-23.210495&quot; rightOffset=&quot;1.177111,0.000000,0.000000&quot; topOffset=&quot;0.000000,0.953812,0.202739&quot; farOffset=&quot;0.000000,0.075716,-0.356217&quot;/&gt;&lt;DisplayProperties&gt;&lt;Fill color=&quot;#fcc05d&quot;/&gt;&lt;Line/&gt;&lt;Font color=&quot;#000000&quot; colorSchemeIndex=&quot;2&quot;/&gt;&lt;/DisplayProperties&gt;&lt;Text&gt;{\rtf1\ansi\ansicpg1252\deff0{\fonttbl{\f0\fnil\fcharset0 Arial;}}&#10;{\colortbl ;\red0\green0\blue0;}&#10;\viewkind4\uc1\pard\sl240\slmult1\qc\cf1\lang2057\kerning24\b\fs26 Innovation \par&#10;&amp;amp;\par&#10; Ideation\lang1033\par&#10;}&lt;/Text&gt;&lt;/Shape&gt;&lt;Shape id=&quot;2&quot; type=&quot;Ball&quot;&gt;&lt;Position position=&quot;-1.249675,-7.450962,18.705942&quot; size=&quot;103.585785,85.810631,48.516506&quot; rotation=&quot;0.000000,-0.000004,0.000000&quot; location=&quot;-1.249675,-3.398957,19.846313&quot; rotationMatrix=&quot;1.000000,0.000000,0.000000,0.000000,1.000000,0.000000,0.000000,-0.000000,1.000000&quot; center=&quot;-0.028402,-0.077249,-23.178326&quot; rightOffset=&quot;1.177111,0.000000,0.000000&quot; topOffset=&quot;0.000000,0.953812,0.202739&quot; farOffset=&quot;0.000000,0.114627,-0.539276&quot;/&gt;&lt;DisplayProperties&gt;&lt;Fill color=&quot;#c9c1b7&quot;/&gt;&lt;Line/&gt;&lt;Font color=&quot;#000000&quot; colorSchemeIndex=&quot;2&quot;/&gt;&lt;/DisplayProperties&gt;&lt;Text&gt;{\rtf1\ansi\ansicpg1252\deff0{\fonttbl{\f0\fnil\fcharset0 Arial;}}&#10;{\colortbl ;\red0\green0\blue0;}&#10;\viewkind4\uc1\pard\sl240\slmult1\qc\cf1\lang2057\kerning24\b\fs26 Value\lang1033\par&#10;}&lt;/Text&gt;&lt;/Shape&gt;&lt;Shape id=&quot;3&quot; type=&quot;Ball&quot;&gt;&lt;Position position=&quot;-102.340286,-84.271782,-16.210409&quot; size=&quot;99.521255,75.658646,99.990044&quot; rotation=&quot;0.000000,-0.000003,0.000000&quot; location=&quot;-102.340286,-85.800575,1.664917&quot; rotationMatrix=&quot;1.000000,0.000000,0.000000,0.000000,1.000000,0.000000,0.000000,-0.000000,1.000000&quot; center=&quot;-2.325916,-1.950013,-22.765112&quot; rightOffset=&quot;1.130923,0.000000,0.000000&quot; topOffset=&quot;0.000000,0.840970,0.178754&quot; farOffset=&quot;0.000000,0.236240,-1.111421&quot;/&gt;&lt;DisplayProperties&gt;&lt;Fill color=&quot;#e3de0f&quot;/&gt;&lt;Line/&gt;&lt;Font color=&quot;#000000&quot; colorSchemeIndex=&quot;2&quot;/&gt;&lt;/DisplayProperties&gt;&lt;Text verticalAlignment=&quot;top&quot;&gt;{\rtf1\ansi\ansicpg1252\deff0{\fonttbl{\f0\fnil\fcharset0 Arial;}}&#10;{\colortbl ;\red0\green0\blue0;}&#10;\viewkind4\uc1\pard\sl240\slmult1\qc\cf1\lang2057\kerning24\b\fs26    Process \par&#10;   Improvement\lang1033\par&#10;}&#10;&lt;/Text&gt;&lt;/Shape&gt;&lt;Shape id=&quot;4&quot; type=&quot;Ball&quot;&gt;&lt;Position position=&quot;-234.338684,-159.131683,38.625671&quot; size=&quot;111.881844,75.167488,68.612427&quot; rotation=&quot;0.000000,-0.000003,0.000000&quot; location=&quot;-234.338684,-147.623535,70.866943&quot; rotationMatrix=&quot;1.000000,0.000000,0.000000,0.000000,1.000000,0.000000,0.000000,-0.000000,1.000000&quot; center=&quot;-5.325879,-3.355080,-24.337885&quot; rightOffset=&quot;1.271385,0.000000,0.000000&quot; topOffset=&quot;0.000000,0.835510,0.177593&quot; farOffset=&quot;0.000000,0.162106,-0.762649&quot;/&gt;&lt;DisplayProperties&gt;&lt;Fill color=&quot;#6ccff6&quot;/&gt;&lt;Line/&gt;&lt;Font color=&quot;#000000&quot; colorSchemeIndex=&quot;2&quot;/&gt;&lt;/DisplayProperties&gt;&lt;Text verticalAlignment=&quot;top&quot;&gt;{\rtf1\ansi\ansicpg1252\deff0{\fonttbl{\f0\fnil\fcharset0 Arial;}}&#10;{\colortbl ;\red0\green0\blue0;}&#10;\viewkind4\uc1\pard\sl240\slmult1\qc\cf1\lang2057\kerning24\b\fs26   Cost \par&#10;   Efficiency\lang1033\par&#10;}&#10;&lt;/Text&gt;&lt;/Shape&gt;&lt;/Scene&gt;&lt;/Perspector&gt;&#10;"/>
  <p:tag name="PERSPECTOR-QUALITYLEVEL" val="3"/>
  <p:tag name="PERSPECTOR-TYPE" val="BMP"/>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KDX1cIq6kE6Xec.f05S8Z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KDX1cIq6kE6Xec.f05S8Z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KDX1cIq6kE6Xec.f05S8Z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KDX1cIq6kE6Xec.f05S8Z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KDX1cIq6kE6Xec.f05S8Z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KDX1cIq6kE6Xec.f05S8Zw"/>
</p:tagLst>
</file>

<file path=ppt/tags/tag6.xml><?xml version="1.0" encoding="utf-8"?>
<p:tagLst xmlns:a="http://schemas.openxmlformats.org/drawingml/2006/main" xmlns:r="http://schemas.openxmlformats.org/officeDocument/2006/relationships" xmlns:p="http://schemas.openxmlformats.org/presentationml/2006/main">
  <p:tag name="THEMEIDC" val="3"/>
</p:tagLst>
</file>

<file path=ppt/tags/tag7.xml><?xml version="1.0" encoding="utf-8"?>
<p:tagLst xmlns:a="http://schemas.openxmlformats.org/drawingml/2006/main" xmlns:r="http://schemas.openxmlformats.org/officeDocument/2006/relationships" xmlns:p="http://schemas.openxmlformats.org/presentationml/2006/main">
  <p:tag name="THEMEID" val="4"/>
</p:tagLst>
</file>

<file path=ppt/tags/tag8.xml><?xml version="1.0" encoding="utf-8"?>
<p:tagLst xmlns:a="http://schemas.openxmlformats.org/drawingml/2006/main" xmlns:r="http://schemas.openxmlformats.org/officeDocument/2006/relationships" xmlns:p="http://schemas.openxmlformats.org/presentationml/2006/main">
  <p:tag name="THEMEIDC" val="4"/>
</p:tagLst>
</file>

<file path=ppt/tags/tag9.xml><?xml version="1.0" encoding="utf-8"?>
<p:tagLst xmlns:a="http://schemas.openxmlformats.org/drawingml/2006/main" xmlns:r="http://schemas.openxmlformats.org/officeDocument/2006/relationships" xmlns:p="http://schemas.openxmlformats.org/presentationml/2006/main">
  <p:tag name="THEMEID" val="5"/>
</p:tagLst>
</file>

<file path=ppt/theme/theme1.xml><?xml version="1.0" encoding="utf-8"?>
<a:theme xmlns:a="http://schemas.openxmlformats.org/drawingml/2006/main" name="TCS_Presentation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2.xml><?xml version="1.0" encoding="utf-8"?>
<a:theme xmlns:a="http://schemas.openxmlformats.org/drawingml/2006/main" name="Divider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Divider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5.xml><?xml version="1.0" encoding="utf-8"?>
<a:theme xmlns:a="http://schemas.openxmlformats.org/drawingml/2006/main" name="Divider 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6.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11B0938A2786640AC30C81DEB23E1E1" ma:contentTypeVersion="0" ma:contentTypeDescription="Create a new document." ma:contentTypeScope="" ma:versionID="25ee996443ac2ab452be606fec20b525">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9844C3-A766-420C-B23E-2202F12CC4F8}">
  <ds:schemaRefs>
    <ds:schemaRef ds:uri="http://www.w3.org/XML/1998/namespace"/>
    <ds:schemaRef ds:uri="http://schemas.openxmlformats.org/package/2006/metadata/core-properties"/>
    <ds:schemaRef ds:uri="http://purl.org/dc/elements/1.1/"/>
    <ds:schemaRef ds:uri="http://purl.org/dc/terms/"/>
    <ds:schemaRef ds:uri="http://schemas.microsoft.com/office/2006/documentManagement/typ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67C7DA5A-E8E6-4568-B2F0-19401FEE68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229DCFA-546E-4664-AABB-6CEEFE8FE1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TCS_Presentation Template</Template>
  <TotalTime>144</TotalTime>
  <Words>8819</Words>
  <Application>Microsoft Office PowerPoint</Application>
  <PresentationFormat>On-screen Show (4:3)</PresentationFormat>
  <Paragraphs>2359</Paragraphs>
  <Slides>80</Slides>
  <Notes>2</Notes>
  <HiddenSlides>0</HiddenSlides>
  <MMClips>0</MMClips>
  <ScaleCrop>false</ScaleCrop>
  <HeadingPairs>
    <vt:vector size="6" baseType="variant">
      <vt:variant>
        <vt:lpstr>Theme</vt:lpstr>
      </vt:variant>
      <vt:variant>
        <vt:i4>6</vt:i4>
      </vt:variant>
      <vt:variant>
        <vt:lpstr>Embedded OLE Servers</vt:lpstr>
      </vt:variant>
      <vt:variant>
        <vt:i4>1</vt:i4>
      </vt:variant>
      <vt:variant>
        <vt:lpstr>Slide Titles</vt:lpstr>
      </vt:variant>
      <vt:variant>
        <vt:i4>80</vt:i4>
      </vt:variant>
    </vt:vector>
  </HeadingPairs>
  <TitlesOfParts>
    <vt:vector size="87" baseType="lpstr">
      <vt:lpstr>TCS_Presentation Template</vt:lpstr>
      <vt:lpstr>Divider 1</vt:lpstr>
      <vt:lpstr>Custom Design</vt:lpstr>
      <vt:lpstr>Divider 2</vt:lpstr>
      <vt:lpstr>Divider 3</vt:lpstr>
      <vt:lpstr>Thank You</vt:lpstr>
      <vt:lpstr>Bitmap Image</vt:lpstr>
      <vt:lpstr>Telecom ISU Overview</vt:lpstr>
      <vt:lpstr>TCS Corporate Overview </vt:lpstr>
      <vt:lpstr>Telecom Overview</vt:lpstr>
      <vt:lpstr>Telecom Overview - Markets and Offerings</vt:lpstr>
      <vt:lpstr>Telecom Services Spread</vt:lpstr>
      <vt:lpstr>OSS/BSS - Spread of Offerings </vt:lpstr>
      <vt:lpstr>Product Engineering offering for EV’s</vt:lpstr>
      <vt:lpstr>TCS Value Add - Addressing Operation Issues</vt:lpstr>
      <vt:lpstr>Our End-to-End Capability for ‘Backing Growth’</vt:lpstr>
      <vt:lpstr>TCS NGN Capabilities</vt:lpstr>
      <vt:lpstr>Device based Offerings</vt:lpstr>
      <vt:lpstr>Mobile VAS Offerings</vt:lpstr>
      <vt:lpstr>Mobile Transformation Offerings</vt:lpstr>
      <vt:lpstr>IPTV Offerings </vt:lpstr>
      <vt:lpstr>Broadband and Broadcasting Offerings </vt:lpstr>
      <vt:lpstr>Telecom BPO Value Chain</vt:lpstr>
      <vt:lpstr>Enablers - Telecom Labs and COEs</vt:lpstr>
      <vt:lpstr>TCS as a Business Transformation Partner</vt:lpstr>
      <vt:lpstr>Serving Customers Globally</vt:lpstr>
      <vt:lpstr>Global Alliances</vt:lpstr>
      <vt:lpstr>Standards Bodies Relationship</vt:lpstr>
      <vt:lpstr>Our Offerings in detail</vt:lpstr>
      <vt:lpstr>Consulting</vt:lpstr>
      <vt:lpstr>Application Development and Maintenance</vt:lpstr>
      <vt:lpstr>CRM/ERP</vt:lpstr>
      <vt:lpstr>Order Management/Fulfillment</vt:lpstr>
      <vt:lpstr>Billing/Mediation</vt:lpstr>
      <vt:lpstr>Revenue Assurance </vt:lpstr>
      <vt:lpstr>Fraud Management </vt:lpstr>
      <vt:lpstr>Service Assurance</vt:lpstr>
      <vt:lpstr>VAS,SDP &amp; Enterprise Mobility</vt:lpstr>
      <vt:lpstr>IN/NGN &amp; IP/Broadband</vt:lpstr>
      <vt:lpstr>R&amp;D</vt:lpstr>
      <vt:lpstr>System Integration</vt:lpstr>
      <vt:lpstr>Infrastructure Services</vt:lpstr>
      <vt:lpstr>Business Process Outsourcing</vt:lpstr>
      <vt:lpstr>BIPM</vt:lpstr>
      <vt:lpstr>Hosted OSS/BSS</vt:lpstr>
      <vt:lpstr>Customer Experience Management (CEM)</vt:lpstr>
      <vt:lpstr>PowerPoint Presentation</vt:lpstr>
      <vt:lpstr>TTSL - Transformation Journey </vt:lpstr>
      <vt:lpstr>TTSL - Strategic Outsourcing - E2E Scope </vt:lpstr>
      <vt:lpstr>SLA based Operations Support</vt:lpstr>
      <vt:lpstr>PowerPoint Presentation</vt:lpstr>
      <vt:lpstr>Relationship History</vt:lpstr>
      <vt:lpstr>Transformation</vt:lpstr>
      <vt:lpstr>Network Test Factory</vt:lpstr>
      <vt:lpstr>PowerPoint Presentation</vt:lpstr>
      <vt:lpstr>Process Consulting</vt:lpstr>
      <vt:lpstr>Leading Carrier’s Carrier - Acquisition</vt:lpstr>
      <vt:lpstr>Leading Carrier’s Carrier - Business Consolidation</vt:lpstr>
      <vt:lpstr>Leading Carrier’s Carrier Application Consolidation</vt:lpstr>
      <vt:lpstr>PowerPoint Presentation</vt:lpstr>
      <vt:lpstr>Large Convergent Service Provider</vt:lpstr>
      <vt:lpstr>Cost Management</vt:lpstr>
      <vt:lpstr>Optimizing Offshore Leverage is Key to lowering Labor Costs</vt:lpstr>
      <vt:lpstr>Application Improvements</vt:lpstr>
      <vt:lpstr>PowerPoint Presentation</vt:lpstr>
      <vt:lpstr>Relationship Overview</vt:lpstr>
      <vt:lpstr>TCS Scope of Systems Integration</vt:lpstr>
      <vt:lpstr>Implementation Timelines</vt:lpstr>
      <vt:lpstr>Service Level Agreements Committed </vt:lpstr>
      <vt:lpstr>PowerPoint Presentation</vt:lpstr>
      <vt:lpstr>Telecom Assets &amp; Frameworks</vt:lpstr>
      <vt:lpstr>Communication and Network Solution - Frameworks</vt:lpstr>
      <vt:lpstr>Our Commitment to Asset Creation</vt:lpstr>
      <vt:lpstr>TCS Architecture Roadmap Definition Approach</vt:lpstr>
      <vt:lpstr>TCS Business Transformation Framework -BETACOTM</vt:lpstr>
      <vt:lpstr>Business Intelligence Framework for Telcos - tBIDSTM</vt:lpstr>
      <vt:lpstr>Business Intelligence Framework for Telcos - tBIDSTM</vt:lpstr>
      <vt:lpstr>ROBossTTM</vt:lpstr>
      <vt:lpstr>TCS System Integration Methodology - OSSEvolveTM</vt:lpstr>
      <vt:lpstr>Victory iRASTM</vt:lpstr>
      <vt:lpstr>Customer Experience Framework (TEEM™) Consulting Framework</vt:lpstr>
      <vt:lpstr>Analysts &amp; Client Quotes</vt:lpstr>
      <vt:lpstr>Quote from Analysts - Yankee Group</vt:lpstr>
      <vt:lpstr>Quote from Analysts - PAC &amp; Ovum</vt:lpstr>
      <vt:lpstr>What Our Clients Talk About TCS</vt:lpstr>
      <vt:lpstr>What Our Clients Talk About TCS</vt:lpstr>
      <vt:lpstr>Thank you </vt:lpstr>
    </vt:vector>
  </TitlesOfParts>
  <Company>tcsl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Telecom ISU Overview April 2011</dc:title>
  <dc:creator>Pavan T</dc:creator>
  <cp:lastModifiedBy>ROYYURU VENUGOPAL (CIS/PSP)</cp:lastModifiedBy>
  <cp:revision>28</cp:revision>
  <dcterms:created xsi:type="dcterms:W3CDTF">2011-04-25T04:35:38Z</dcterms:created>
  <dcterms:modified xsi:type="dcterms:W3CDTF">2013-04-30T12:58:09Z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0x010100D11B0938A2786640AC30C81DEB23E1E1</vt:lpwstr>
  </property>
</Properties>
</file>